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8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4C333-2B6F-43BA-A679-19F2205B3975}" type="datetimeFigureOut">
              <a:rPr lang="en-IN" smtClean="0"/>
              <a:pPr/>
              <a:t>20-01-2016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40B9F-2FDC-4BBE-9784-B1A9BB77B71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1086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9pPr>
          </a:lstStyle>
          <a:p>
            <a:fld id="{753B9950-625F-4D36-A95F-3A7B974D6FF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108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08" charset="0"/>
                <a:ea typeface="ＭＳ Ｐゴシック" pitchFamily="-108" charset="-128"/>
              </a:defRPr>
            </a:lvl9pPr>
          </a:lstStyle>
          <a:p>
            <a:fld id="{3F220DA0-465F-4B11-9419-425EA05090D2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-108" charset="0"/>
              <a:ea typeface="ＭＳ Ｐゴシック" pitchFamily="-10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AA1FB4-575F-489D-AE7F-AF43DECFA3E2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239059-49F6-456C-8EEA-F2A107E461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– 2</a:t>
            </a:r>
          </a:p>
          <a:p>
            <a:r>
              <a:rPr lang="en-US" dirty="0" err="1" smtClean="0"/>
              <a:t>Disha</a:t>
            </a:r>
            <a:r>
              <a:rPr lang="en-US" dirty="0" smtClean="0"/>
              <a:t> </a:t>
            </a:r>
            <a:r>
              <a:rPr lang="en-US" dirty="0" err="1" smtClean="0"/>
              <a:t>Deliwala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Propositional Logic : Deals with validity, satisfiability and unsatisfiability using equivalence law.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Propositional logic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ea typeface="ＭＳ Ｐゴシック" pitchFamily="-108" charset="-128"/>
              </a:rPr>
              <a:t>Logical constants</a:t>
            </a:r>
            <a:r>
              <a:rPr lang="en-US" sz="2800" dirty="0" smtClean="0">
                <a:ea typeface="ＭＳ Ｐゴシック" pitchFamily="-108" charset="-128"/>
              </a:rPr>
              <a:t>: true, false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ea typeface="ＭＳ Ｐゴシック" pitchFamily="-108" charset="-128"/>
              </a:rPr>
              <a:t>Propositional symbols</a:t>
            </a:r>
            <a:r>
              <a:rPr lang="en-US" sz="2800" dirty="0" smtClean="0">
                <a:ea typeface="ＭＳ Ｐゴシック" pitchFamily="-108" charset="-128"/>
              </a:rPr>
              <a:t>: P, Q,...  (</a:t>
            </a:r>
            <a:r>
              <a:rPr lang="en-US" sz="2800" b="1" dirty="0" smtClean="0">
                <a:ea typeface="ＭＳ Ｐゴシック" pitchFamily="-108" charset="-128"/>
              </a:rPr>
              <a:t>atomic sentences</a:t>
            </a:r>
            <a:r>
              <a:rPr lang="en-US" sz="2800" dirty="0" smtClean="0">
                <a:ea typeface="ＭＳ Ｐゴシック" pitchFamily="-108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-108" charset="-128"/>
              </a:rPr>
              <a:t>Wrapping </a:t>
            </a:r>
            <a:r>
              <a:rPr lang="en-US" sz="2800" b="1" dirty="0" smtClean="0">
                <a:ea typeface="ＭＳ Ｐゴシック" pitchFamily="-108" charset="-128"/>
              </a:rPr>
              <a:t>parentheses</a:t>
            </a:r>
            <a:r>
              <a:rPr lang="en-US" sz="2800" dirty="0" smtClean="0">
                <a:ea typeface="ＭＳ Ｐゴシック" pitchFamily="-108" charset="-128"/>
              </a:rPr>
              <a:t>: ( … 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ea typeface="ＭＳ Ｐゴシック" pitchFamily="-108" charset="-128"/>
              </a:rPr>
              <a:t>Sentences are combined by </a:t>
            </a:r>
            <a:r>
              <a:rPr lang="en-US" sz="2800" b="1" dirty="0" smtClean="0">
                <a:ea typeface="ＭＳ Ｐゴシック" pitchFamily="-108" charset="-128"/>
              </a:rPr>
              <a:t>connectives</a:t>
            </a:r>
            <a:r>
              <a:rPr lang="en-US" sz="2800" dirty="0" smtClean="0">
                <a:ea typeface="ＭＳ Ｐゴシック" pitchFamily="-108" charset="-128"/>
              </a:rPr>
              <a:t>: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ea typeface="ＭＳ Ｐゴシック" pitchFamily="-108" charset="-128"/>
              </a:rPr>
              <a:t> </a:t>
            </a:r>
            <a:r>
              <a:rPr lang="en-US" sz="2800" b="1" dirty="0" smtClean="0">
                <a:latin typeface="Symbol" pitchFamily="-108" charset="2"/>
                <a:ea typeface="ＭＳ Ｐゴシック" pitchFamily="-108" charset="-128"/>
                <a:sym typeface="Symbol" pitchFamily="-108" charset="2"/>
              </a:rPr>
              <a:t></a:t>
            </a:r>
            <a:r>
              <a:rPr lang="en-US" sz="2800" dirty="0" smtClean="0">
                <a:latin typeface="Symbol" pitchFamily="-108" charset="2"/>
                <a:ea typeface="ＭＳ Ｐゴシック" pitchFamily="-108" charset="-128"/>
                <a:sym typeface="Symbol" pitchFamily="-108" charset="2"/>
              </a:rPr>
              <a:t>	</a:t>
            </a:r>
            <a:r>
              <a:rPr lang="en-US" sz="2800" dirty="0" smtClean="0">
                <a:ea typeface="ＭＳ Ｐゴシック" pitchFamily="-108" charset="-128"/>
              </a:rPr>
              <a:t>and 			[conjunction]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ea typeface="ＭＳ Ｐゴシック" pitchFamily="-108" charset="-128"/>
              </a:rPr>
              <a:t> </a:t>
            </a:r>
            <a:r>
              <a:rPr lang="en-US" sz="2800" b="1" dirty="0" smtClean="0">
                <a:ea typeface="ＭＳ Ｐゴシック" pitchFamily="-108" charset="-128"/>
                <a:sym typeface="Symbol" pitchFamily="-108" charset="2"/>
              </a:rPr>
              <a:t></a:t>
            </a:r>
            <a:r>
              <a:rPr lang="en-US" sz="2800" dirty="0" smtClean="0">
                <a:ea typeface="ＭＳ Ｐゴシック" pitchFamily="-108" charset="-128"/>
                <a:sym typeface="Symbol" pitchFamily="-108" charset="2"/>
              </a:rPr>
              <a:t>	</a:t>
            </a:r>
            <a:r>
              <a:rPr lang="en-US" sz="2800" dirty="0" smtClean="0">
                <a:ea typeface="ＭＳ Ｐゴシック" pitchFamily="-108" charset="-128"/>
              </a:rPr>
              <a:t>or 			[disjunction]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ea typeface="ＭＳ Ｐゴシック" pitchFamily="-108" charset="-128"/>
              </a:rPr>
              <a:t> </a:t>
            </a:r>
            <a:r>
              <a:rPr lang="en-US" sz="2800" b="1" dirty="0" smtClean="0">
                <a:ea typeface="ＭＳ Ｐゴシック" pitchFamily="-108" charset="-128"/>
                <a:sym typeface="Symbol" pitchFamily="-108" charset="2"/>
              </a:rPr>
              <a:t></a:t>
            </a:r>
            <a:r>
              <a:rPr lang="en-US" sz="2800" dirty="0" smtClean="0">
                <a:ea typeface="ＭＳ Ｐゴシック" pitchFamily="-108" charset="-128"/>
                <a:sym typeface="Symbol" pitchFamily="-108" charset="2"/>
              </a:rPr>
              <a:t>	</a:t>
            </a:r>
            <a:r>
              <a:rPr lang="en-US" sz="2800" dirty="0" smtClean="0">
                <a:ea typeface="ＭＳ Ｐゴシック" pitchFamily="-108" charset="-128"/>
              </a:rPr>
              <a:t>implies 		[implication / conditional]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ea typeface="ＭＳ Ｐゴシック" pitchFamily="-108" charset="-128"/>
              </a:rPr>
              <a:t> </a:t>
            </a:r>
            <a:r>
              <a:rPr lang="en-US" sz="2800" b="1" dirty="0" smtClean="0">
                <a:ea typeface="ＭＳ Ｐゴシック" pitchFamily="-108" charset="-128"/>
                <a:sym typeface="Symbol" pitchFamily="-108" charset="2"/>
              </a:rPr>
              <a:t></a:t>
            </a:r>
            <a:r>
              <a:rPr lang="en-US" sz="2800" dirty="0" smtClean="0">
                <a:ea typeface="ＭＳ Ｐゴシック" pitchFamily="-108" charset="-128"/>
                <a:sym typeface="Symbol" pitchFamily="-108" charset="2"/>
              </a:rPr>
              <a:t>	</a:t>
            </a:r>
            <a:r>
              <a:rPr lang="en-US" sz="2800" dirty="0" smtClean="0">
                <a:ea typeface="ＭＳ Ｐゴシック" pitchFamily="-108" charset="-128"/>
              </a:rPr>
              <a:t>is equivalent	[</a:t>
            </a:r>
            <a:r>
              <a:rPr lang="en-US" sz="2800" dirty="0" err="1" smtClean="0">
                <a:ea typeface="ＭＳ Ｐゴシック" pitchFamily="-108" charset="-128"/>
              </a:rPr>
              <a:t>biconditional</a:t>
            </a:r>
            <a:r>
              <a:rPr lang="en-US" sz="2800" dirty="0" smtClean="0">
                <a:ea typeface="ＭＳ Ｐゴシック" pitchFamily="-108" charset="-128"/>
              </a:rPr>
              <a:t>]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 smtClean="0">
                <a:ea typeface="ＭＳ Ｐゴシック" pitchFamily="-108" charset="-128"/>
              </a:rPr>
              <a:t> </a:t>
            </a:r>
            <a:r>
              <a:rPr lang="en-US" sz="2800" b="1" dirty="0" smtClean="0">
                <a:ea typeface="ＭＳ Ｐゴシック" pitchFamily="-108" charset="-128"/>
                <a:sym typeface="Symbol" pitchFamily="-108" charset="2"/>
              </a:rPr>
              <a:t></a:t>
            </a:r>
            <a:r>
              <a:rPr lang="en-US" sz="2800" dirty="0" smtClean="0">
                <a:ea typeface="ＭＳ Ｐゴシック" pitchFamily="-108" charset="-128"/>
                <a:sym typeface="Symbol" pitchFamily="-108" charset="2"/>
              </a:rPr>
              <a:t>	</a:t>
            </a:r>
            <a:r>
              <a:rPr lang="en-US" sz="2800" dirty="0" smtClean="0">
                <a:ea typeface="ＭＳ Ｐゴシック" pitchFamily="-108" charset="-128"/>
              </a:rPr>
              <a:t>not 			[negation]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ea typeface="ＭＳ Ｐゴシック" pitchFamily="-108" charset="-128"/>
              </a:rPr>
              <a:t>Literal</a:t>
            </a:r>
            <a:r>
              <a:rPr lang="en-US" sz="2800" dirty="0" smtClean="0">
                <a:ea typeface="ＭＳ Ｐゴシック" pitchFamily="-108" charset="-128"/>
              </a:rPr>
              <a:t>: atomic sentence or negated atomic sentence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800" dirty="0" smtClean="0">
                <a:ea typeface="ＭＳ Ｐゴシック" pitchFamily="-108" charset="-128"/>
              </a:rPr>
              <a:t>P, </a:t>
            </a:r>
            <a:r>
              <a:rPr lang="en-US" sz="2800" dirty="0" smtClean="0">
                <a:ea typeface="ＭＳ Ｐゴシック" pitchFamily="-108" charset="-128"/>
                <a:sym typeface="Symbol" pitchFamily="-108" charset="2"/>
              </a:rPr>
              <a:t> P</a:t>
            </a:r>
            <a:endParaRPr lang="en-US" sz="2800" dirty="0" smtClean="0">
              <a:ea typeface="ＭＳ Ｐゴシック" pitchFamily="-108" charset="-128"/>
            </a:endParaRPr>
          </a:p>
          <a:p>
            <a:pPr lvl="1">
              <a:lnSpc>
                <a:spcPct val="80000"/>
              </a:lnSpc>
            </a:pPr>
            <a:endParaRPr lang="en-US" sz="2800" b="1" dirty="0" smtClean="0"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Examples of PL sentences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ea typeface="ＭＳ Ｐゴシック" pitchFamily="-108" charset="-128"/>
              </a:rPr>
              <a:t>(</a:t>
            </a:r>
            <a:r>
              <a:rPr lang="en-US" sz="3200" dirty="0" smtClean="0">
                <a:ea typeface="ＭＳ Ｐゴシック" pitchFamily="-108" charset="-128"/>
              </a:rPr>
              <a:t>P</a:t>
            </a:r>
            <a:r>
              <a:rPr lang="en-US" sz="3200" dirty="0" smtClean="0">
                <a:ea typeface="ＭＳ Ｐゴシック" pitchFamily="-108" charset="-128"/>
                <a:sym typeface="Symbol" pitchFamily="-108" charset="2"/>
              </a:rPr>
              <a:t></a:t>
            </a:r>
            <a:r>
              <a:rPr lang="en-US" sz="3200" dirty="0" smtClean="0">
                <a:ea typeface="ＭＳ Ｐゴシック" pitchFamily="-108" charset="-128"/>
              </a:rPr>
              <a:t> </a:t>
            </a:r>
            <a:r>
              <a:rPr lang="en-US" sz="3200" dirty="0" smtClean="0">
                <a:ea typeface="ＭＳ Ｐゴシック" pitchFamily="-108" charset="-128"/>
              </a:rPr>
              <a:t>Q) </a:t>
            </a:r>
            <a:r>
              <a:rPr lang="en-US" sz="3200" dirty="0" smtClean="0">
                <a:ea typeface="ＭＳ Ｐゴシック" pitchFamily="-108" charset="-128"/>
                <a:sym typeface="Symbol" pitchFamily="-108" charset="2"/>
              </a:rPr>
              <a:t></a:t>
            </a:r>
            <a:r>
              <a:rPr lang="en-US" sz="3200" dirty="0" smtClean="0">
                <a:ea typeface="ＭＳ Ｐゴシック" pitchFamily="-108" charset="-128"/>
              </a:rPr>
              <a:t> 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 smtClean="0">
                <a:ea typeface="ＭＳ Ｐゴシック" pitchFamily="-108" charset="-128"/>
              </a:rPr>
              <a:t>“If it is hot and humid, </a:t>
            </a:r>
            <a:r>
              <a:rPr lang="en-US" sz="3200" dirty="0" smtClean="0">
                <a:ea typeface="ＭＳ Ｐゴシック" pitchFamily="-108" charset="-128"/>
              </a:rPr>
              <a:t>then it is raining</a:t>
            </a:r>
            <a:r>
              <a:rPr lang="en-US" sz="3200" dirty="0" smtClean="0">
                <a:ea typeface="ＭＳ Ｐゴシック" pitchFamily="-108" charset="-128"/>
              </a:rPr>
              <a:t>”</a:t>
            </a:r>
            <a:endParaRPr lang="en-US" sz="2800" dirty="0" smtClean="0">
              <a:ea typeface="ＭＳ Ｐゴシック" pitchFamily="-108" charset="-128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ea typeface="ＭＳ Ｐゴシック" pitchFamily="-108" charset="-128"/>
              </a:rPr>
              <a:t>Q-&gt;P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ea typeface="ＭＳ Ｐゴシック" pitchFamily="-108" charset="-128"/>
              </a:rPr>
              <a:t>If its hot then its humid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ea typeface="ＭＳ Ｐゴシック" pitchFamily="-108" charset="-128"/>
              </a:rPr>
              <a:t>R : its raining</a:t>
            </a:r>
          </a:p>
        </p:txBody>
      </p:sp>
    </p:spTree>
    <p:extLst>
      <p:ext uri="{BB962C8B-B14F-4D97-AF65-F5344CB8AC3E}">
        <p14:creationId xmlns:p14="http://schemas.microsoft.com/office/powerpoint/2010/main" xmlns="" val="1855838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The following is example of very simple inference using proposition logic : </a:t>
            </a:r>
          </a:p>
          <a:p>
            <a:pPr algn="just"/>
            <a:r>
              <a:rPr lang="en-US" dirty="0" smtClean="0"/>
              <a:t>Premise 1: Its raining then its cloudy</a:t>
            </a:r>
          </a:p>
          <a:p>
            <a:pPr algn="just"/>
            <a:r>
              <a:rPr lang="en-US" dirty="0" smtClean="0"/>
              <a:t>Premise 2 : Its raining</a:t>
            </a:r>
          </a:p>
          <a:p>
            <a:pPr algn="just"/>
            <a:r>
              <a:rPr lang="en-US" dirty="0" smtClean="0"/>
              <a:t>Conclusion : Its cloudy</a:t>
            </a:r>
          </a:p>
          <a:p>
            <a:pPr algn="just"/>
            <a:r>
              <a:rPr lang="en-US" dirty="0" smtClean="0"/>
              <a:t>Premise 1: P→Q</a:t>
            </a:r>
          </a:p>
          <a:p>
            <a:pPr algn="just"/>
            <a:r>
              <a:rPr lang="en-US" dirty="0" smtClean="0"/>
              <a:t>Premise 2 : P</a:t>
            </a:r>
          </a:p>
          <a:p>
            <a:pPr algn="just"/>
            <a:r>
              <a:rPr lang="en-US" dirty="0" smtClean="0"/>
              <a:t>Conclusion : Q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Modus ponens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NaturalDeductio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8534400" cy="472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79248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80772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8382000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05000"/>
            <a:ext cx="4724400" cy="2853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 Logic (FOL)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first order logic(FOL) is the propositional logic with quantifiers on variables.</a:t>
            </a:r>
          </a:p>
          <a:p>
            <a:pPr algn="just"/>
            <a:r>
              <a:rPr lang="en-US" dirty="0" smtClean="0"/>
              <a:t>Syntax and Semantics of FOL :</a:t>
            </a:r>
          </a:p>
          <a:p>
            <a:pPr algn="just"/>
            <a:r>
              <a:rPr lang="en-US" dirty="0" smtClean="0"/>
              <a:t>Alphabets : </a:t>
            </a:r>
          </a:p>
          <a:p>
            <a:pPr algn="just"/>
            <a:r>
              <a:rPr lang="en-US" dirty="0" smtClean="0"/>
              <a:t>Predicates, variables, constants, connectives, quantifiers, functions are the elements of alphabet. This are basically the symbols which combine to build formulae.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Logic </a:t>
            </a:r>
          </a:p>
          <a:p>
            <a:pPr algn="ctr">
              <a:buNone/>
            </a:pPr>
            <a:r>
              <a:rPr lang="en-US" sz="7200" dirty="0" smtClean="0"/>
              <a:t>And </a:t>
            </a:r>
          </a:p>
          <a:p>
            <a:pPr algn="ctr">
              <a:buNone/>
            </a:pPr>
            <a:r>
              <a:rPr lang="en-US" sz="7200" dirty="0" smtClean="0"/>
              <a:t>Computation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447800"/>
            <a:ext cx="8458200" cy="44958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868680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1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305799" cy="47244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1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1527174"/>
            <a:ext cx="8229600" cy="47212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14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29600" cy="46482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15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7174"/>
            <a:ext cx="8534399" cy="47974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1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8458199" cy="4343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P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769620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pic>
        <p:nvPicPr>
          <p:cNvPr id="4" name="Content Placeholder 3" descr="P1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458200" cy="472439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Continued…</a:t>
            </a:r>
            <a:endParaRPr lang="en-US"/>
          </a:p>
        </p:txBody>
      </p:sp>
      <p:pic>
        <p:nvPicPr>
          <p:cNvPr id="4" name="Content Placeholder 3" descr="P19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01000" cy="4419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According to Bacon, logic is the science of correct use of intellect.</a:t>
            </a:r>
          </a:p>
          <a:p>
            <a:pPr algn="just"/>
            <a:r>
              <a:rPr lang="en-US" dirty="0" smtClean="0"/>
              <a:t>It is science at an abstract level.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Rene Descartes divides philosophy into three parts : logic, physics and mathematics.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Descartes developed the method for conducting the reason with two principles and four rules.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Two principles are as follows : </a:t>
            </a:r>
          </a:p>
          <a:p>
            <a:pPr algn="just"/>
            <a:r>
              <a:rPr lang="en-US" dirty="0" smtClean="0"/>
              <a:t>1. The methodical doubt</a:t>
            </a:r>
          </a:p>
          <a:p>
            <a:pPr algn="just"/>
            <a:r>
              <a:rPr lang="en-US" dirty="0" smtClean="0"/>
              <a:t>2. Clear and distinct ideas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Four rules are :</a:t>
            </a:r>
          </a:p>
          <a:p>
            <a:pPr algn="just"/>
            <a:r>
              <a:rPr lang="en-US" dirty="0" smtClean="0"/>
              <a:t>1. Never accept a thing as true, which has not been recognized obviously as true.</a:t>
            </a:r>
          </a:p>
          <a:p>
            <a:pPr algn="just"/>
            <a:r>
              <a:rPr lang="en-US" dirty="0" smtClean="0"/>
              <a:t>2. Bring complicated situations to a simpler ones.</a:t>
            </a:r>
          </a:p>
          <a:p>
            <a:pPr algn="just"/>
            <a:r>
              <a:rPr lang="en-US" dirty="0" smtClean="0"/>
              <a:t>3. Do gradual process from simple to compound.</a:t>
            </a:r>
          </a:p>
          <a:p>
            <a:pPr algn="just"/>
            <a:r>
              <a:rPr lang="en-US" dirty="0" smtClean="0"/>
              <a:t>4. Make sure nothing is omitted.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According to Leibniz ,</a:t>
            </a:r>
          </a:p>
          <a:p>
            <a:pPr algn="just"/>
            <a:r>
              <a:rPr lang="en-US" dirty="0" smtClean="0"/>
              <a:t>Logic is a rational language.</a:t>
            </a:r>
          </a:p>
          <a:p>
            <a:pPr algn="just"/>
            <a:r>
              <a:rPr lang="en-US" dirty="0" smtClean="0"/>
              <a:t>Logic is encyclopedia of all knowledge conceived in an organized form.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According to Immanuel Kant,</a:t>
            </a:r>
          </a:p>
          <a:p>
            <a:pPr algn="just"/>
            <a:r>
              <a:rPr lang="en-US" dirty="0" smtClean="0"/>
              <a:t>Logic is a science of intellects rule.</a:t>
            </a:r>
          </a:p>
          <a:p>
            <a:pPr algn="just"/>
            <a:r>
              <a:rPr lang="en-US" dirty="0" smtClean="0"/>
              <a:t>Kant developed a new kind of logic called transcendental logic which focuses on finding the reason.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Proposition : It is a statement which may either be true or false, but not both at the same time.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Propositional calculus : This is syntactic part of logic which deals with the formation of complex propositions using set of rules and connectives.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249</TotalTime>
  <Words>460</Words>
  <Application>Microsoft Office PowerPoint</Application>
  <PresentationFormat>On-screen Show (4:3)</PresentationFormat>
  <Paragraphs>86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Artificial Intelligence</vt:lpstr>
      <vt:lpstr>Slide 2</vt:lpstr>
      <vt:lpstr>Classical Concepts</vt:lpstr>
      <vt:lpstr>Continued…</vt:lpstr>
      <vt:lpstr>Continued…</vt:lpstr>
      <vt:lpstr>Continued…</vt:lpstr>
      <vt:lpstr>Continued…</vt:lpstr>
      <vt:lpstr>Continued…</vt:lpstr>
      <vt:lpstr>Computational Logic</vt:lpstr>
      <vt:lpstr>Continued…</vt:lpstr>
      <vt:lpstr>Propositional logic</vt:lpstr>
      <vt:lpstr>Examples of PL sentences</vt:lpstr>
      <vt:lpstr>Continued…</vt:lpstr>
      <vt:lpstr>Continued…</vt:lpstr>
      <vt:lpstr>Continued…</vt:lpstr>
      <vt:lpstr>Continued…</vt:lpstr>
      <vt:lpstr>Continued…</vt:lpstr>
      <vt:lpstr>Continued…</vt:lpstr>
      <vt:lpstr>First Order Logic (FOL)</vt:lpstr>
      <vt:lpstr>Continued…</vt:lpstr>
      <vt:lpstr>Continued…</vt:lpstr>
      <vt:lpstr>Continued…</vt:lpstr>
      <vt:lpstr>Continued…</vt:lpstr>
      <vt:lpstr>Continued…</vt:lpstr>
      <vt:lpstr>Continued…</vt:lpstr>
      <vt:lpstr>Continued…</vt:lpstr>
      <vt:lpstr>Continued…</vt:lpstr>
      <vt:lpstr>Continued…</vt:lpstr>
      <vt:lpstr>Continued…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Roshan</dc:creator>
  <cp:lastModifiedBy>MSCIT-21</cp:lastModifiedBy>
  <cp:revision>28</cp:revision>
  <dcterms:created xsi:type="dcterms:W3CDTF">2015-01-09T13:36:00Z</dcterms:created>
  <dcterms:modified xsi:type="dcterms:W3CDTF">2016-01-20T10:58:12Z</dcterms:modified>
</cp:coreProperties>
</file>