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B458F-109B-4AFB-AB4C-366215471E13}" type="datetimeFigureOut">
              <a:rPr lang="en-IN" smtClean="0"/>
              <a:t>23-02-2016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B91BC6-9053-4631-BB0F-1AAAE8E1EB47}" type="slidenum">
              <a:rPr lang="en-IN" smtClean="0"/>
              <a:t>‹#›</a:t>
            </a:fld>
            <a:endParaRPr lang="en-IN"/>
          </a:p>
        </p:txBody>
      </p:sp>
    </p:spTree>
    <p:extLst>
      <p:ext uri="{BB962C8B-B14F-4D97-AF65-F5344CB8AC3E}">
        <p14:creationId xmlns:p14="http://schemas.microsoft.com/office/powerpoint/2010/main" val="428200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smtClean="0">
                <a:solidFill>
                  <a:schemeClr val="tx1"/>
                </a:solidFill>
                <a:effectLst/>
                <a:latin typeface="+mn-lt"/>
                <a:ea typeface="+mn-ea"/>
                <a:cs typeface="+mn-cs"/>
              </a:rPr>
              <a:t>This rule means that, if X is a bird, and it can be assumed that it flies, then we can conclude that it flies.</a:t>
            </a:r>
            <a:endParaRPr lang="en-IN" dirty="0"/>
          </a:p>
        </p:txBody>
      </p:sp>
      <p:sp>
        <p:nvSpPr>
          <p:cNvPr id="4" name="Slide Number Placeholder 3"/>
          <p:cNvSpPr>
            <a:spLocks noGrp="1"/>
          </p:cNvSpPr>
          <p:nvPr>
            <p:ph type="sldNum" sz="quarter" idx="10"/>
          </p:nvPr>
        </p:nvSpPr>
        <p:spPr/>
        <p:txBody>
          <a:bodyPr/>
          <a:lstStyle/>
          <a:p>
            <a:fld id="{B5B91BC6-9053-4631-BB0F-1AAAE8E1EB47}" type="slidenum">
              <a:rPr lang="en-IN" smtClean="0"/>
              <a:t>7</a:t>
            </a:fld>
            <a:endParaRPr lang="en-IN"/>
          </a:p>
        </p:txBody>
      </p:sp>
    </p:spTree>
    <p:extLst>
      <p:ext uri="{BB962C8B-B14F-4D97-AF65-F5344CB8AC3E}">
        <p14:creationId xmlns:p14="http://schemas.microsoft.com/office/powerpoint/2010/main" val="204617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8D4408B-3B7D-42B2-A43E-3B9F4B713ADC}" type="datetimeFigureOut">
              <a:rPr lang="en-IN" smtClean="0"/>
              <a:t>23-02-2016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144172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8D4408B-3B7D-42B2-A43E-3B9F4B713ADC}" type="datetimeFigureOut">
              <a:rPr lang="en-IN" smtClean="0"/>
              <a:t>23-02-2016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100962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8D4408B-3B7D-42B2-A43E-3B9F4B713ADC}" type="datetimeFigureOut">
              <a:rPr lang="en-IN" smtClean="0"/>
              <a:t>23-02-2016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300254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8D4408B-3B7D-42B2-A43E-3B9F4B713ADC}" type="datetimeFigureOut">
              <a:rPr lang="en-IN" smtClean="0"/>
              <a:t>23-02-2016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128911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4408B-3B7D-42B2-A43E-3B9F4B713ADC}" type="datetimeFigureOut">
              <a:rPr lang="en-IN" smtClean="0"/>
              <a:t>23-02-2016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304366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8D4408B-3B7D-42B2-A43E-3B9F4B713ADC}" type="datetimeFigureOut">
              <a:rPr lang="en-IN" smtClean="0"/>
              <a:t>23-02-2016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43510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8D4408B-3B7D-42B2-A43E-3B9F4B713ADC}" type="datetimeFigureOut">
              <a:rPr lang="en-IN" smtClean="0"/>
              <a:t>23-02-2016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259075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8D4408B-3B7D-42B2-A43E-3B9F4B713ADC}" type="datetimeFigureOut">
              <a:rPr lang="en-IN" smtClean="0"/>
              <a:t>23-02-2016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210616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4408B-3B7D-42B2-A43E-3B9F4B713ADC}" type="datetimeFigureOut">
              <a:rPr lang="en-IN" smtClean="0"/>
              <a:t>23-02-2016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1823385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4408B-3B7D-42B2-A43E-3B9F4B713ADC}" type="datetimeFigureOut">
              <a:rPr lang="en-IN" smtClean="0"/>
              <a:t>23-02-2016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377767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4408B-3B7D-42B2-A43E-3B9F4B713ADC}" type="datetimeFigureOut">
              <a:rPr lang="en-IN" smtClean="0"/>
              <a:t>23-02-2016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3A8D7D-E5F0-400F-BC68-560DF36E7644}" type="slidenum">
              <a:rPr lang="en-IN" smtClean="0"/>
              <a:t>‹#›</a:t>
            </a:fld>
            <a:endParaRPr lang="en-IN"/>
          </a:p>
        </p:txBody>
      </p:sp>
    </p:spTree>
    <p:extLst>
      <p:ext uri="{BB962C8B-B14F-4D97-AF65-F5344CB8AC3E}">
        <p14:creationId xmlns:p14="http://schemas.microsoft.com/office/powerpoint/2010/main" val="2523631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4408B-3B7D-42B2-A43E-3B9F4B713ADC}" type="datetimeFigureOut">
              <a:rPr lang="en-IN" smtClean="0"/>
              <a:t>23-02-2016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A8D7D-E5F0-400F-BC68-560DF36E7644}" type="slidenum">
              <a:rPr lang="en-IN" smtClean="0"/>
              <a:t>‹#›</a:t>
            </a:fld>
            <a:endParaRPr lang="en-IN"/>
          </a:p>
        </p:txBody>
      </p:sp>
    </p:spTree>
    <p:extLst>
      <p:ext uri="{BB962C8B-B14F-4D97-AF65-F5344CB8AC3E}">
        <p14:creationId xmlns:p14="http://schemas.microsoft.com/office/powerpoint/2010/main" val="228662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Raymond_Reiter" TargetMode="External"/><Relationship Id="rId2" Type="http://schemas.openxmlformats.org/officeDocument/2006/relationships/hyperlink" Target="https://en.wikipedia.org/wiki/Non-monotonic_logi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Automated Reasoning</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476604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 = </a:t>
            </a:r>
            <a:r>
              <a:rPr lang="en-IN" sz="4800" dirty="0"/>
              <a:t>{</a:t>
            </a:r>
            <a:r>
              <a:rPr lang="en-IN" dirty="0" smtClean="0"/>
              <a:t> bird(x) : ¬penguin(x) / flies(x) }</a:t>
            </a:r>
          </a:p>
          <a:p>
            <a:r>
              <a:rPr lang="en-US" dirty="0" smtClean="0"/>
              <a:t>W={bird(Bee),bird(Penguin),</a:t>
            </a:r>
            <a:r>
              <a:rPr lang="en-IN" dirty="0" smtClean="0"/>
              <a:t> ¬flies(Penguin),flies(Bee)}</a:t>
            </a:r>
          </a:p>
          <a:p>
            <a:r>
              <a:rPr lang="en-IN" dirty="0" smtClean="0"/>
              <a:t>Default theory (D, W) has an extensions</a:t>
            </a:r>
          </a:p>
          <a:p>
            <a:r>
              <a:rPr lang="en-IN" dirty="0" smtClean="0"/>
              <a:t> E1 = </a:t>
            </a:r>
            <a:r>
              <a:rPr lang="en-IN" dirty="0" err="1" smtClean="0"/>
              <a:t>Th</a:t>
            </a:r>
            <a:r>
              <a:rPr lang="en-IN" dirty="0" smtClean="0"/>
              <a:t>(W ∪ {flies(Bee)})</a:t>
            </a:r>
          </a:p>
          <a:p>
            <a:r>
              <a:rPr lang="en-US" dirty="0" smtClean="0"/>
              <a:t>E2 = </a:t>
            </a:r>
            <a:r>
              <a:rPr lang="en-US" dirty="0" err="1" smtClean="0"/>
              <a:t>Th</a:t>
            </a:r>
            <a:r>
              <a:rPr lang="en-US" dirty="0" smtClean="0"/>
              <a:t>(W U {</a:t>
            </a:r>
            <a:r>
              <a:rPr lang="en-IN" dirty="0" smtClean="0"/>
              <a:t>¬flies(Penguin)})</a:t>
            </a:r>
            <a:endParaRPr lang="en-IN" dirty="0"/>
          </a:p>
        </p:txBody>
      </p:sp>
    </p:spTree>
    <p:extLst>
      <p:ext uri="{BB962C8B-B14F-4D97-AF65-F5344CB8AC3E}">
        <p14:creationId xmlns:p14="http://schemas.microsoft.com/office/powerpoint/2010/main" val="56123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Default language application in Query Language</a:t>
            </a:r>
            <a:endParaRPr lang="en-IN" dirty="0"/>
          </a:p>
        </p:txBody>
      </p:sp>
      <p:sp>
        <p:nvSpPr>
          <p:cNvPr id="3" name="Content Placeholder 2"/>
          <p:cNvSpPr>
            <a:spLocks noGrp="1"/>
          </p:cNvSpPr>
          <p:nvPr>
            <p:ph idx="1"/>
          </p:nvPr>
        </p:nvSpPr>
        <p:spPr/>
        <p:txBody>
          <a:bodyPr/>
          <a:lstStyle/>
          <a:p>
            <a:r>
              <a:rPr lang="en-US" dirty="0" err="1" smtClean="0"/>
              <a:t>Marcoli</a:t>
            </a:r>
            <a:r>
              <a:rPr lang="en-US" dirty="0" smtClean="0"/>
              <a:t> (1997) used default language as query language which was named as DQL (Data Query Language) for finite relational databases.</a:t>
            </a:r>
          </a:p>
          <a:p>
            <a:r>
              <a:rPr lang="en-US" dirty="0" err="1" smtClean="0"/>
              <a:t>Eg</a:t>
            </a:r>
            <a:r>
              <a:rPr lang="en-US" dirty="0" smtClean="0"/>
              <a:t> :  Consider two relational scheme STUDENT and MARRIED which has a single attribute NAME.</a:t>
            </a:r>
            <a:endParaRPr lang="en-IN" dirty="0"/>
          </a:p>
        </p:txBody>
      </p:sp>
    </p:spTree>
    <p:extLst>
      <p:ext uri="{BB962C8B-B14F-4D97-AF65-F5344CB8AC3E}">
        <p14:creationId xmlns:p14="http://schemas.microsoft.com/office/powerpoint/2010/main" val="213114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US" dirty="0" smtClean="0"/>
              <a:t>The I/O query is specified by (B,D) which is used to compute instances of output relations</a:t>
            </a:r>
          </a:p>
          <a:p>
            <a:r>
              <a:rPr lang="en-US" dirty="0" smtClean="0"/>
              <a:t>ADULT(NAME) and EMPLOYEE(NAME)</a:t>
            </a:r>
          </a:p>
          <a:p>
            <a:r>
              <a:rPr lang="en-US" dirty="0"/>
              <a:t>B</a:t>
            </a:r>
            <a:r>
              <a:rPr lang="en-US" dirty="0" smtClean="0"/>
              <a:t>={married(x),adult(x)}</a:t>
            </a:r>
          </a:p>
          <a:p>
            <a:r>
              <a:rPr lang="en-US" dirty="0" smtClean="0"/>
              <a:t>D={student(x) : </a:t>
            </a:r>
            <a:r>
              <a:rPr lang="en-IN" dirty="0" smtClean="0"/>
              <a:t>employee(x) / ¬employee(x),</a:t>
            </a:r>
          </a:p>
          <a:p>
            <a:r>
              <a:rPr lang="en-US" dirty="0"/>
              <a:t> </a:t>
            </a:r>
            <a:r>
              <a:rPr lang="en-US" dirty="0" smtClean="0"/>
              <a:t>     adult(x) : </a:t>
            </a:r>
            <a:r>
              <a:rPr lang="en-IN" dirty="0" smtClean="0"/>
              <a:t>employee(x) / employee(x)}</a:t>
            </a:r>
          </a:p>
          <a:p>
            <a:r>
              <a:rPr lang="en-US" dirty="0" smtClean="0"/>
              <a:t>The basic assumptions is that students are generally not married and not employed but adults are employed.</a:t>
            </a:r>
            <a:endParaRPr lang="en-IN" dirty="0" smtClean="0"/>
          </a:p>
          <a:p>
            <a:endParaRPr lang="en-IN" dirty="0"/>
          </a:p>
        </p:txBody>
      </p:sp>
    </p:spTree>
    <p:extLst>
      <p:ext uri="{BB962C8B-B14F-4D97-AF65-F5344CB8AC3E}">
        <p14:creationId xmlns:p14="http://schemas.microsoft.com/office/powerpoint/2010/main" val="293476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Consider the domain (</a:t>
            </a:r>
            <a:r>
              <a:rPr lang="en-US" dirty="0" err="1" smtClean="0"/>
              <a:t>Sam,Jane,Patrick</a:t>
            </a:r>
            <a:r>
              <a:rPr lang="en-US" dirty="0" smtClean="0"/>
              <a:t>)</a:t>
            </a:r>
          </a:p>
          <a:p>
            <a:r>
              <a:rPr lang="en-US" dirty="0" smtClean="0"/>
              <a:t>With the following instance : </a:t>
            </a:r>
          </a:p>
          <a:p>
            <a:r>
              <a:rPr lang="en-US" dirty="0" smtClean="0"/>
              <a:t>Married : JANE</a:t>
            </a:r>
          </a:p>
          <a:p>
            <a:r>
              <a:rPr lang="en-US" dirty="0" smtClean="0"/>
              <a:t>Student : SAM,PATRICK</a:t>
            </a:r>
          </a:p>
          <a:p>
            <a:r>
              <a:rPr lang="en-US" dirty="0" smtClean="0"/>
              <a:t>The query computes the output :</a:t>
            </a:r>
          </a:p>
          <a:p>
            <a:r>
              <a:rPr lang="en-US" dirty="0" smtClean="0"/>
              <a:t>ADULT : JANE</a:t>
            </a:r>
          </a:p>
          <a:p>
            <a:r>
              <a:rPr lang="en-US" dirty="0" smtClean="0"/>
              <a:t>EMPLOYEE : JANE</a:t>
            </a:r>
            <a:endParaRPr lang="en-IN" dirty="0"/>
          </a:p>
        </p:txBody>
      </p:sp>
    </p:spTree>
    <p:extLst>
      <p:ext uri="{BB962C8B-B14F-4D97-AF65-F5344CB8AC3E}">
        <p14:creationId xmlns:p14="http://schemas.microsoft.com/office/powerpoint/2010/main" val="239787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Default Reasoning</a:t>
            </a:r>
            <a:endParaRPr lang="en-IN" dirty="0"/>
          </a:p>
        </p:txBody>
      </p:sp>
      <p:sp>
        <p:nvSpPr>
          <p:cNvPr id="3" name="Content Placeholder 2"/>
          <p:cNvSpPr>
            <a:spLocks noGrp="1"/>
          </p:cNvSpPr>
          <p:nvPr>
            <p:ph idx="1"/>
          </p:nvPr>
        </p:nvSpPr>
        <p:spPr/>
        <p:txBody>
          <a:bodyPr/>
          <a:lstStyle/>
          <a:p>
            <a:r>
              <a:rPr lang="en-US" dirty="0" smtClean="0"/>
              <a:t>The problems with default reasoning were described by Post and Sage (1990). They are :</a:t>
            </a:r>
          </a:p>
          <a:p>
            <a:r>
              <a:rPr lang="en-US" dirty="0" smtClean="0"/>
              <a:t>1. Functional need :  To reason when some relevant information is inaccessible.</a:t>
            </a:r>
          </a:p>
          <a:p>
            <a:r>
              <a:rPr lang="en-US" dirty="0" smtClean="0"/>
              <a:t>2. Incomplete Information : The information that is not accessible.</a:t>
            </a:r>
          </a:p>
          <a:p>
            <a:r>
              <a:rPr lang="en-US" dirty="0" smtClean="0"/>
              <a:t>3. Reason Incomplete :  Access to </a:t>
            </a:r>
            <a:r>
              <a:rPr lang="en-US" smtClean="0"/>
              <a:t>information bears no path.</a:t>
            </a:r>
            <a:endParaRPr lang="en-IN" dirty="0"/>
          </a:p>
        </p:txBody>
      </p:sp>
    </p:spTree>
    <p:extLst>
      <p:ext uri="{BB962C8B-B14F-4D97-AF65-F5344CB8AC3E}">
        <p14:creationId xmlns:p14="http://schemas.microsoft.com/office/powerpoint/2010/main" val="297781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4. Uncertainty : The interpretation can be changed after having missing information.</a:t>
            </a:r>
          </a:p>
          <a:p>
            <a:r>
              <a:rPr lang="en-US" dirty="0" smtClean="0"/>
              <a:t>5. Assumptions : case of missing information.</a:t>
            </a:r>
            <a:endParaRPr lang="en-IN" dirty="0"/>
          </a:p>
        </p:txBody>
      </p:sp>
    </p:spTree>
    <p:extLst>
      <p:ext uri="{BB962C8B-B14F-4D97-AF65-F5344CB8AC3E}">
        <p14:creationId xmlns:p14="http://schemas.microsoft.com/office/powerpoint/2010/main" val="3304539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World Assumption (CWA)</a:t>
            </a:r>
            <a:endParaRPr lang="en-IN" dirty="0"/>
          </a:p>
        </p:txBody>
      </p:sp>
      <p:sp>
        <p:nvSpPr>
          <p:cNvPr id="3" name="Content Placeholder 2"/>
          <p:cNvSpPr>
            <a:spLocks noGrp="1"/>
          </p:cNvSpPr>
          <p:nvPr>
            <p:ph idx="1"/>
          </p:nvPr>
        </p:nvSpPr>
        <p:spPr/>
        <p:txBody>
          <a:bodyPr/>
          <a:lstStyle/>
          <a:p>
            <a:r>
              <a:rPr lang="en-US" dirty="0" smtClean="0"/>
              <a:t>It is assumed that the problem solver possesses all the required information at a particular instant or level of problem solving.</a:t>
            </a:r>
          </a:p>
          <a:p>
            <a:r>
              <a:rPr lang="en-US" dirty="0" smtClean="0"/>
              <a:t>And also what is not known to be true is assumed as false.</a:t>
            </a:r>
          </a:p>
          <a:p>
            <a:r>
              <a:rPr lang="en-US" dirty="0" smtClean="0"/>
              <a:t>The default rule is : “It must not be true else I would know about it”.</a:t>
            </a:r>
          </a:p>
          <a:p>
            <a:r>
              <a:rPr lang="en-US" dirty="0" smtClean="0"/>
              <a:t>CWA is well used in databases.</a:t>
            </a:r>
            <a:endParaRPr lang="en-IN" dirty="0"/>
          </a:p>
        </p:txBody>
      </p:sp>
    </p:spTree>
    <p:extLst>
      <p:ext uri="{BB962C8B-B14F-4D97-AF65-F5344CB8AC3E}">
        <p14:creationId xmlns:p14="http://schemas.microsoft.com/office/powerpoint/2010/main" val="414996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smtClean="0"/>
              <a:t>As a database it is assumed that it contains only true data about a domain.</a:t>
            </a:r>
          </a:p>
          <a:p>
            <a:r>
              <a:rPr lang="en-US" dirty="0" smtClean="0"/>
              <a:t>Anything not in the database is assumed to be false.</a:t>
            </a:r>
          </a:p>
          <a:p>
            <a:r>
              <a:rPr lang="en-US" dirty="0" smtClean="0"/>
              <a:t>If there is no communication link from place A to B, say Delhi to London at a given time that doesn’t mean the communication link doesn’t exist but still it will considered as false as it is not a part of database.</a:t>
            </a:r>
            <a:endParaRPr lang="en-IN" dirty="0"/>
          </a:p>
        </p:txBody>
      </p:sp>
    </p:spTree>
    <p:extLst>
      <p:ext uri="{BB962C8B-B14F-4D97-AF65-F5344CB8AC3E}">
        <p14:creationId xmlns:p14="http://schemas.microsoft.com/office/powerpoint/2010/main" val="358416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Predicate Completion</a:t>
            </a:r>
            <a:endParaRPr lang="en-IN" dirty="0"/>
          </a:p>
        </p:txBody>
      </p:sp>
      <p:sp>
        <p:nvSpPr>
          <p:cNvPr id="3" name="Content Placeholder 2"/>
          <p:cNvSpPr>
            <a:spLocks noGrp="1"/>
          </p:cNvSpPr>
          <p:nvPr>
            <p:ph idx="1"/>
          </p:nvPr>
        </p:nvSpPr>
        <p:spPr/>
        <p:txBody>
          <a:bodyPr/>
          <a:lstStyle/>
          <a:p>
            <a:r>
              <a:rPr lang="en-IN" dirty="0"/>
              <a:t>Predicate completion is an approach to closed world reasoning which assumes that the given sufficient conditions on a predicate are also necessary. </a:t>
            </a:r>
          </a:p>
        </p:txBody>
      </p:sp>
    </p:spTree>
    <p:extLst>
      <p:ext uri="{BB962C8B-B14F-4D97-AF65-F5344CB8AC3E}">
        <p14:creationId xmlns:p14="http://schemas.microsoft.com/office/powerpoint/2010/main" val="864811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a:t>Predicate completion [Clark 1978, Kowalski 19781 is a device for "closing off" a first order representation</a:t>
            </a:r>
            <a:r>
              <a:rPr lang="en-IN" dirty="0" smtClean="0"/>
              <a:t>.</a:t>
            </a:r>
          </a:p>
          <a:p>
            <a:r>
              <a:rPr lang="en-IN" dirty="0" smtClean="0"/>
              <a:t> </a:t>
            </a:r>
            <a:r>
              <a:rPr lang="en-IN" dirty="0"/>
              <a:t>This concept stems from the observation that frequently a world description provides sufficient, but not necessary, conditions on one or more of its predicates and hence is an incomplete description of that world</a:t>
            </a:r>
            <a:r>
              <a:rPr lang="en-IN" dirty="0" smtClean="0"/>
              <a:t>.</a:t>
            </a:r>
          </a:p>
          <a:p>
            <a:r>
              <a:rPr lang="en-IN" dirty="0" smtClean="0"/>
              <a:t> </a:t>
            </a:r>
            <a:r>
              <a:rPr lang="en-IN" dirty="0"/>
              <a:t>Clark interprets this assumption formally as the assumption that the sufficient conditions on the predicate, which are explicitly given by the world description, are also necessary. </a:t>
            </a:r>
          </a:p>
        </p:txBody>
      </p:sp>
    </p:spTree>
    <p:extLst>
      <p:ext uri="{BB962C8B-B14F-4D97-AF65-F5344CB8AC3E}">
        <p14:creationId xmlns:p14="http://schemas.microsoft.com/office/powerpoint/2010/main" val="413363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Logic</a:t>
            </a:r>
            <a:endParaRPr lang="en-IN" dirty="0"/>
          </a:p>
        </p:txBody>
      </p:sp>
      <p:sp>
        <p:nvSpPr>
          <p:cNvPr id="3" name="Content Placeholder 2"/>
          <p:cNvSpPr>
            <a:spLocks noGrp="1"/>
          </p:cNvSpPr>
          <p:nvPr>
            <p:ph idx="1"/>
          </p:nvPr>
        </p:nvSpPr>
        <p:spPr/>
        <p:txBody>
          <a:bodyPr/>
          <a:lstStyle/>
          <a:p>
            <a:pPr algn="just"/>
            <a:r>
              <a:rPr lang="en-IN" b="1" dirty="0"/>
              <a:t>Default logic</a:t>
            </a:r>
            <a:r>
              <a:rPr lang="en-IN" dirty="0"/>
              <a:t> is a </a:t>
            </a:r>
            <a:r>
              <a:rPr lang="en-IN" dirty="0">
                <a:hlinkClick r:id="rId2" tooltip="Non-monotonic logic"/>
              </a:rPr>
              <a:t>non-monotonic logic</a:t>
            </a:r>
            <a:r>
              <a:rPr lang="en-IN" dirty="0"/>
              <a:t> proposed by </a:t>
            </a:r>
            <a:r>
              <a:rPr lang="en-IN" dirty="0">
                <a:hlinkClick r:id="rId3" tooltip="Raymond Reiter"/>
              </a:rPr>
              <a:t>Raymond Reiter</a:t>
            </a:r>
            <a:r>
              <a:rPr lang="en-IN" dirty="0"/>
              <a:t> to formalize reasoning with default assumptions.</a:t>
            </a:r>
          </a:p>
        </p:txBody>
      </p:sp>
    </p:spTree>
    <p:extLst>
      <p:ext uri="{BB962C8B-B14F-4D97-AF65-F5344CB8AC3E}">
        <p14:creationId xmlns:p14="http://schemas.microsoft.com/office/powerpoint/2010/main" val="2048546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IN" dirty="0"/>
          </a:p>
        </p:txBody>
      </p:sp>
      <p:sp>
        <p:nvSpPr>
          <p:cNvPr id="3" name="Content Placeholder 2"/>
          <p:cNvSpPr>
            <a:spLocks noGrp="1"/>
          </p:cNvSpPr>
          <p:nvPr>
            <p:ph idx="1"/>
          </p:nvPr>
        </p:nvSpPr>
        <p:spPr/>
        <p:txBody>
          <a:bodyPr>
            <a:normAutofit fontScale="77500" lnSpcReduction="20000"/>
          </a:bodyPr>
          <a:lstStyle/>
          <a:p>
            <a:r>
              <a:rPr lang="en-IN" dirty="0"/>
              <a:t>A and B are distinct blocks</a:t>
            </a:r>
            <a:r>
              <a:rPr lang="en-IN" dirty="0" smtClean="0"/>
              <a:t>.</a:t>
            </a:r>
          </a:p>
          <a:p>
            <a:r>
              <a:rPr lang="en-IN" dirty="0" smtClean="0"/>
              <a:t> </a:t>
            </a:r>
            <a:r>
              <a:rPr lang="en-IN" dirty="0"/>
              <a:t>A is on the table. </a:t>
            </a:r>
            <a:endParaRPr lang="en-IN" dirty="0" smtClean="0"/>
          </a:p>
          <a:p>
            <a:r>
              <a:rPr lang="en-IN" dirty="0" smtClean="0"/>
              <a:t>B </a:t>
            </a:r>
            <a:r>
              <a:rPr lang="en-IN" dirty="0"/>
              <a:t>is on A. </a:t>
            </a:r>
            <a:endParaRPr lang="en-IN" dirty="0" smtClean="0"/>
          </a:p>
          <a:p>
            <a:r>
              <a:rPr lang="en-US" dirty="0" smtClean="0"/>
              <a:t>Predicate completion can be described as : </a:t>
            </a:r>
          </a:p>
          <a:p>
            <a:r>
              <a:rPr lang="en-IN" dirty="0"/>
              <a:t>BLOCK (A) </a:t>
            </a:r>
            <a:endParaRPr lang="en-IN" dirty="0" smtClean="0"/>
          </a:p>
          <a:p>
            <a:r>
              <a:rPr lang="en-IN" dirty="0" smtClean="0"/>
              <a:t>BLOCK </a:t>
            </a:r>
            <a:r>
              <a:rPr lang="en-IN" dirty="0"/>
              <a:t>(B</a:t>
            </a:r>
            <a:r>
              <a:rPr lang="en-IN" dirty="0" smtClean="0"/>
              <a:t>)</a:t>
            </a:r>
          </a:p>
          <a:p>
            <a:r>
              <a:rPr lang="en-IN" dirty="0" smtClean="0"/>
              <a:t> 0N (A,TABLE</a:t>
            </a:r>
            <a:r>
              <a:rPr lang="en-IN" dirty="0"/>
              <a:t>) </a:t>
            </a:r>
            <a:endParaRPr lang="en-IN" dirty="0" smtClean="0"/>
          </a:p>
          <a:p>
            <a:r>
              <a:rPr lang="en-IN" dirty="0" smtClean="0"/>
              <a:t>ON </a:t>
            </a:r>
            <a:r>
              <a:rPr lang="en-IN" dirty="0"/>
              <a:t>(B,A) </a:t>
            </a:r>
            <a:endParaRPr lang="en-IN" dirty="0" smtClean="0"/>
          </a:p>
          <a:p>
            <a:r>
              <a:rPr lang="en-IN" dirty="0" smtClean="0"/>
              <a:t> A≠B </a:t>
            </a:r>
          </a:p>
          <a:p>
            <a:r>
              <a:rPr lang="en-IN" dirty="0" smtClean="0"/>
              <a:t>A ≠TABLE</a:t>
            </a:r>
          </a:p>
          <a:p>
            <a:r>
              <a:rPr lang="en-IN" dirty="0" smtClean="0"/>
              <a:t>B ≠ </a:t>
            </a:r>
            <a:r>
              <a:rPr lang="en-IN" dirty="0"/>
              <a:t>TABLE </a:t>
            </a:r>
          </a:p>
        </p:txBody>
      </p:sp>
    </p:spTree>
    <p:extLst>
      <p:ext uri="{BB962C8B-B14F-4D97-AF65-F5344CB8AC3E}">
        <p14:creationId xmlns:p14="http://schemas.microsoft.com/office/powerpoint/2010/main" val="2917371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Circumscription</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a:t>Circumscription is a powerful </a:t>
            </a:r>
            <a:r>
              <a:rPr lang="en-IN" dirty="0" smtClean="0"/>
              <a:t>non monotonic </a:t>
            </a:r>
            <a:r>
              <a:rPr lang="en-IN" dirty="0"/>
              <a:t>formalism created by </a:t>
            </a:r>
            <a:r>
              <a:rPr lang="en-IN" dirty="0" smtClean="0"/>
              <a:t>John McCarthy(1977,1980</a:t>
            </a:r>
            <a:r>
              <a:rPr lang="en-IN" dirty="0"/>
              <a:t>), generalized (</a:t>
            </a:r>
            <a:r>
              <a:rPr lang="en-IN" dirty="0" smtClean="0"/>
              <a:t>in 1984).</a:t>
            </a:r>
          </a:p>
          <a:p>
            <a:pPr algn="just"/>
            <a:r>
              <a:rPr lang="en-IN" dirty="0"/>
              <a:t>1.Circumscription allows us to formalize </a:t>
            </a:r>
            <a:r>
              <a:rPr lang="en-IN" dirty="0" smtClean="0"/>
              <a:t>non-monotonic reasoning </a:t>
            </a:r>
            <a:r>
              <a:rPr lang="en-IN" dirty="0"/>
              <a:t>directly in the language of classic logic.</a:t>
            </a:r>
          </a:p>
          <a:p>
            <a:pPr algn="just"/>
            <a:r>
              <a:rPr lang="en-IN" dirty="0"/>
              <a:t>2.it is always the task of the user to specify </a:t>
            </a:r>
            <a:r>
              <a:rPr lang="en-IN" dirty="0" smtClean="0"/>
              <a:t>which predicates </a:t>
            </a:r>
            <a:r>
              <a:rPr lang="en-IN" dirty="0"/>
              <a:t>to be minimized. Circumscription provides </a:t>
            </a:r>
            <a:r>
              <a:rPr lang="en-IN" dirty="0" smtClean="0"/>
              <a:t>a general </a:t>
            </a:r>
            <a:r>
              <a:rPr lang="en-IN" dirty="0"/>
              <a:t>method for it.</a:t>
            </a:r>
          </a:p>
          <a:p>
            <a:pPr algn="just"/>
            <a:r>
              <a:rPr lang="en-IN" dirty="0"/>
              <a:t>3.Circumscription is based on syntactic manipulations.</a:t>
            </a:r>
            <a:endParaRPr lang="en-IN" dirty="0"/>
          </a:p>
        </p:txBody>
      </p:sp>
    </p:spTree>
    <p:extLst>
      <p:ext uri="{BB962C8B-B14F-4D97-AF65-F5344CB8AC3E}">
        <p14:creationId xmlns:p14="http://schemas.microsoft.com/office/powerpoint/2010/main" val="831094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 A simple example:</a:t>
            </a:r>
          </a:p>
          <a:p>
            <a:r>
              <a:rPr lang="en-IN" dirty="0" smtClean="0"/>
              <a:t> </a:t>
            </a:r>
            <a:r>
              <a:rPr lang="en-IN" dirty="0"/>
              <a:t>Let T consist of one axiom Red(a</a:t>
            </a:r>
            <a:r>
              <a:rPr lang="en-IN" dirty="0" smtClean="0"/>
              <a:t>) ∧</a:t>
            </a:r>
            <a:r>
              <a:rPr lang="en-IN" dirty="0"/>
              <a:t>On(</a:t>
            </a:r>
            <a:r>
              <a:rPr lang="en-IN" dirty="0" err="1"/>
              <a:t>a,b</a:t>
            </a:r>
            <a:r>
              <a:rPr lang="en-IN" dirty="0"/>
              <a:t>)</a:t>
            </a:r>
          </a:p>
          <a:p>
            <a:r>
              <a:rPr lang="en-IN" dirty="0" smtClean="0"/>
              <a:t>A </a:t>
            </a:r>
            <a:r>
              <a:rPr lang="en-IN" dirty="0"/>
              <a:t>circumscription of Red in T will conclude</a:t>
            </a:r>
          </a:p>
          <a:p>
            <a:pPr marL="0" indent="0">
              <a:buNone/>
            </a:pPr>
            <a:r>
              <a:rPr lang="en-IN" dirty="0" smtClean="0"/>
              <a:t>  ∀</a:t>
            </a:r>
            <a:r>
              <a:rPr lang="en-IN" dirty="0" err="1"/>
              <a:t>x.Red</a:t>
            </a:r>
            <a:r>
              <a:rPr lang="en-IN" dirty="0"/>
              <a:t>(x</a:t>
            </a:r>
            <a:r>
              <a:rPr lang="en-IN" dirty="0" smtClean="0"/>
              <a:t>) →</a:t>
            </a:r>
            <a:r>
              <a:rPr lang="en-IN" dirty="0"/>
              <a:t>x=a (because a is the only Red </a:t>
            </a:r>
            <a:r>
              <a:rPr lang="en-IN" dirty="0" smtClean="0"/>
              <a:t>in T</a:t>
            </a:r>
            <a:r>
              <a:rPr lang="en-IN" dirty="0"/>
              <a:t>)</a:t>
            </a:r>
          </a:p>
        </p:txBody>
      </p:sp>
    </p:spTree>
    <p:extLst>
      <p:ext uri="{BB962C8B-B14F-4D97-AF65-F5344CB8AC3E}">
        <p14:creationId xmlns:p14="http://schemas.microsoft.com/office/powerpoint/2010/main" val="1786469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Reasoning</a:t>
            </a:r>
            <a:endParaRPr lang="en-IN" dirty="0"/>
          </a:p>
        </p:txBody>
      </p:sp>
      <p:sp>
        <p:nvSpPr>
          <p:cNvPr id="3" name="Content Placeholder 2"/>
          <p:cNvSpPr>
            <a:spLocks noGrp="1"/>
          </p:cNvSpPr>
          <p:nvPr>
            <p:ph idx="1"/>
          </p:nvPr>
        </p:nvSpPr>
        <p:spPr/>
        <p:txBody>
          <a:bodyPr>
            <a:normAutofit/>
          </a:bodyPr>
          <a:lstStyle/>
          <a:p>
            <a:r>
              <a:rPr lang="en-IN" dirty="0"/>
              <a:t> If all we know that </a:t>
            </a:r>
            <a:r>
              <a:rPr lang="en-IN" dirty="0" err="1"/>
              <a:t>Yoggi</a:t>
            </a:r>
            <a:r>
              <a:rPr lang="en-IN" dirty="0"/>
              <a:t> is a polar bear then </a:t>
            </a:r>
            <a:r>
              <a:rPr lang="en-IN" dirty="0" smtClean="0"/>
              <a:t>  we can </a:t>
            </a:r>
            <a:r>
              <a:rPr lang="en-IN" dirty="0"/>
              <a:t>reasonably conclude that he is white</a:t>
            </a:r>
          </a:p>
          <a:p>
            <a:r>
              <a:rPr lang="en-IN" dirty="0" smtClean="0"/>
              <a:t>If </a:t>
            </a:r>
            <a:r>
              <a:rPr lang="en-IN" dirty="0"/>
              <a:t>you have a CS degree then you have studied</a:t>
            </a:r>
          </a:p>
          <a:p>
            <a:pPr marL="0" indent="0">
              <a:buNone/>
            </a:pPr>
            <a:r>
              <a:rPr lang="en-IN" dirty="0" smtClean="0"/>
              <a:t>    logic</a:t>
            </a:r>
            <a:r>
              <a:rPr lang="en-IN" dirty="0"/>
              <a:t>.</a:t>
            </a:r>
          </a:p>
          <a:p>
            <a:r>
              <a:rPr lang="en-IN" dirty="0" smtClean="0"/>
              <a:t>So </a:t>
            </a:r>
            <a:r>
              <a:rPr lang="en-IN" dirty="0"/>
              <a:t>this is only a reasonable defaults, and</a:t>
            </a:r>
          </a:p>
          <a:p>
            <a:pPr marL="0" indent="0">
              <a:buNone/>
            </a:pPr>
            <a:r>
              <a:rPr lang="en-IN" dirty="0" smtClean="0"/>
              <a:t>   generally </a:t>
            </a:r>
            <a:r>
              <a:rPr lang="en-IN" dirty="0"/>
              <a:t>speaking, this is default reasoning. </a:t>
            </a:r>
          </a:p>
        </p:txBody>
      </p:sp>
    </p:spTree>
    <p:extLst>
      <p:ext uri="{BB962C8B-B14F-4D97-AF65-F5344CB8AC3E}">
        <p14:creationId xmlns:p14="http://schemas.microsoft.com/office/powerpoint/2010/main" val="2621552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a:t>
            </a:r>
            <a:endParaRPr lang="en-IN" dirty="0"/>
          </a:p>
        </p:txBody>
      </p:sp>
      <p:sp>
        <p:nvSpPr>
          <p:cNvPr id="3" name="Content Placeholder 2"/>
          <p:cNvSpPr>
            <a:spLocks noGrp="1"/>
          </p:cNvSpPr>
          <p:nvPr>
            <p:ph idx="1"/>
          </p:nvPr>
        </p:nvSpPr>
        <p:spPr/>
        <p:txBody>
          <a:bodyPr/>
          <a:lstStyle/>
          <a:p>
            <a:r>
              <a:rPr lang="en-US" dirty="0" smtClean="0"/>
              <a:t>Monotonic : </a:t>
            </a:r>
            <a:r>
              <a:rPr lang="en-IN" dirty="0"/>
              <a:t>Meaning new facts can only add to early conclusions not contradict them</a:t>
            </a:r>
            <a:r>
              <a:rPr lang="en-IN" dirty="0" smtClean="0"/>
              <a:t>.</a:t>
            </a:r>
          </a:p>
          <a:p>
            <a:r>
              <a:rPr lang="en-US" dirty="0" smtClean="0"/>
              <a:t>Non-Monotonic : </a:t>
            </a:r>
            <a:r>
              <a:rPr lang="en-IN" dirty="0"/>
              <a:t>New facts can change our conclusions.</a:t>
            </a:r>
            <a:endParaRPr lang="en-US" dirty="0" smtClean="0"/>
          </a:p>
        </p:txBody>
      </p:sp>
    </p:spTree>
    <p:extLst>
      <p:ext uri="{BB962C8B-B14F-4D97-AF65-F5344CB8AC3E}">
        <p14:creationId xmlns:p14="http://schemas.microsoft.com/office/powerpoint/2010/main" val="3068048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Default Reasoning</a:t>
            </a:r>
            <a:endParaRPr lang="en-IN" dirty="0"/>
          </a:p>
        </p:txBody>
      </p:sp>
      <p:sp>
        <p:nvSpPr>
          <p:cNvPr id="3" name="Content Placeholder 2"/>
          <p:cNvSpPr>
            <a:spLocks noGrp="1"/>
          </p:cNvSpPr>
          <p:nvPr>
            <p:ph idx="1"/>
          </p:nvPr>
        </p:nvSpPr>
        <p:spPr/>
        <p:txBody>
          <a:bodyPr>
            <a:normAutofit/>
          </a:bodyPr>
          <a:lstStyle/>
          <a:p>
            <a:r>
              <a:rPr lang="en-US" dirty="0" smtClean="0"/>
              <a:t>1. Rationality : it should follow the rules defined by Kraus, Lehman and </a:t>
            </a:r>
            <a:r>
              <a:rPr lang="en-US" dirty="0" err="1" smtClean="0"/>
              <a:t>Magidar</a:t>
            </a:r>
            <a:r>
              <a:rPr lang="en-US" dirty="0" smtClean="0"/>
              <a:t>(KML)</a:t>
            </a:r>
          </a:p>
          <a:p>
            <a:r>
              <a:rPr lang="en-US" dirty="0" smtClean="0"/>
              <a:t>2. Specificity : the result should be drawn from specific clauses.</a:t>
            </a:r>
          </a:p>
          <a:p>
            <a:r>
              <a:rPr lang="en-US" dirty="0" smtClean="0"/>
              <a:t>3. Irrelevance : If the property is irrelevant than that clause should not be considered.</a:t>
            </a:r>
          </a:p>
          <a:p>
            <a:r>
              <a:rPr lang="en-US" dirty="0" smtClean="0"/>
              <a:t>4. Property Inheritance : a subclass should inherit all the properties of super class.</a:t>
            </a:r>
          </a:p>
        </p:txBody>
      </p:sp>
    </p:spTree>
    <p:extLst>
      <p:ext uri="{BB962C8B-B14F-4D97-AF65-F5344CB8AC3E}">
        <p14:creationId xmlns:p14="http://schemas.microsoft.com/office/powerpoint/2010/main" val="2370113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5. Ambiguous Presentation :  In a problem, if one’s arguments are in favor of a proposition and another independent argument in favor of negation than no conclusion is drawn from the proposition.  </a:t>
            </a:r>
            <a:endParaRPr lang="en-US" dirty="0" smtClean="0"/>
          </a:p>
          <a:p>
            <a:r>
              <a:rPr lang="en-US" dirty="0" smtClean="0"/>
              <a:t>6.Syntax Independence : Knowledge base should not be sensitive to duplication of rules.</a:t>
            </a:r>
          </a:p>
          <a:p>
            <a:endParaRPr lang="en-IN" dirty="0"/>
          </a:p>
        </p:txBody>
      </p:sp>
    </p:spTree>
    <p:extLst>
      <p:ext uri="{BB962C8B-B14F-4D97-AF65-F5344CB8AC3E}">
        <p14:creationId xmlns:p14="http://schemas.microsoft.com/office/powerpoint/2010/main" val="3069067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7. Default Reasoning with belief function : belief functions are used for modeling uncertainty . Belief functions have greater expressive power and flexibility.</a:t>
            </a:r>
            <a:endParaRPr lang="en-IN" dirty="0"/>
          </a:p>
        </p:txBody>
      </p:sp>
    </p:spTree>
    <p:extLst>
      <p:ext uri="{BB962C8B-B14F-4D97-AF65-F5344CB8AC3E}">
        <p14:creationId xmlns:p14="http://schemas.microsoft.com/office/powerpoint/2010/main" val="20959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a:r>
              <a:rPr lang="en-IN" dirty="0"/>
              <a:t>Default logic can express facts like “by default, something is true”; by contrast, standard logic can only express that something is true or that something is false. </a:t>
            </a:r>
            <a:endParaRPr lang="en-IN" dirty="0" smtClean="0"/>
          </a:p>
          <a:p>
            <a:pPr algn="just"/>
            <a:r>
              <a:rPr lang="en-IN" dirty="0" smtClean="0"/>
              <a:t>This </a:t>
            </a:r>
            <a:r>
              <a:rPr lang="en-IN" dirty="0"/>
              <a:t>is a problem because reasoning often involves facts that are true in the majority of cases but not always</a:t>
            </a:r>
            <a:r>
              <a:rPr lang="en-IN" dirty="0" smtClean="0"/>
              <a:t>.</a:t>
            </a:r>
          </a:p>
          <a:p>
            <a:pPr algn="just"/>
            <a:r>
              <a:rPr lang="en-IN" dirty="0" smtClean="0"/>
              <a:t> </a:t>
            </a:r>
            <a:r>
              <a:rPr lang="en-IN" dirty="0"/>
              <a:t>A classical example is: “birds typically fly”. This rule can be expressed in standard logic either by “all birds fly”, which is inconsistent with the fact that penguins do not fly, or by “all birds that are not penguins and not ostriches and ... fly”, which requires all exceptions to the rule to be specified. </a:t>
            </a:r>
            <a:endParaRPr lang="en-IN" dirty="0" smtClean="0"/>
          </a:p>
          <a:p>
            <a:pPr algn="just"/>
            <a:r>
              <a:rPr lang="en-IN" dirty="0" smtClean="0"/>
              <a:t>Default </a:t>
            </a:r>
            <a:r>
              <a:rPr lang="en-IN" dirty="0"/>
              <a:t>logic aims at formalizing inference rules like this one without explicitly mentioning all their exceptions.</a:t>
            </a:r>
          </a:p>
        </p:txBody>
      </p:sp>
    </p:spTree>
    <p:extLst>
      <p:ext uri="{BB962C8B-B14F-4D97-AF65-F5344CB8AC3E}">
        <p14:creationId xmlns:p14="http://schemas.microsoft.com/office/powerpoint/2010/main" val="247571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of Default Logic</a:t>
            </a:r>
            <a:endParaRPr lang="en-IN" dirty="0"/>
          </a:p>
        </p:txBody>
      </p:sp>
      <p:sp>
        <p:nvSpPr>
          <p:cNvPr id="3" name="Content Placeholder 2"/>
          <p:cNvSpPr>
            <a:spLocks noGrp="1"/>
          </p:cNvSpPr>
          <p:nvPr>
            <p:ph idx="1"/>
          </p:nvPr>
        </p:nvSpPr>
        <p:spPr/>
        <p:txBody>
          <a:bodyPr>
            <a:normAutofit/>
          </a:bodyPr>
          <a:lstStyle/>
          <a:p>
            <a:r>
              <a:rPr lang="en-US" dirty="0" smtClean="0"/>
              <a:t>A default theory is a pair of (W,D) </a:t>
            </a:r>
          </a:p>
          <a:p>
            <a:r>
              <a:rPr lang="en-US" dirty="0" smtClean="0"/>
              <a:t>W = set of logical formulae, called the background theory used to formulize the facts.</a:t>
            </a:r>
          </a:p>
          <a:p>
            <a:r>
              <a:rPr lang="en-US" dirty="0" smtClean="0"/>
              <a:t>D = set of default rules.</a:t>
            </a:r>
          </a:p>
          <a:p>
            <a:pPr marL="0" indent="0">
              <a:buNone/>
            </a:pPr>
            <a:r>
              <a:rPr lang="en-US" dirty="0" smtClean="0"/>
              <a:t> </a:t>
            </a:r>
            <a:endParaRPr lang="en-IN" dirty="0"/>
          </a:p>
        </p:txBody>
      </p:sp>
    </p:spTree>
    <p:extLst>
      <p:ext uri="{BB962C8B-B14F-4D97-AF65-F5344CB8AC3E}">
        <p14:creationId xmlns:p14="http://schemas.microsoft.com/office/powerpoint/2010/main" val="145472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2348880"/>
            <a:ext cx="6336704" cy="1719089"/>
          </a:xfrm>
        </p:spPr>
      </p:pic>
    </p:spTree>
    <p:extLst>
      <p:ext uri="{BB962C8B-B14F-4D97-AF65-F5344CB8AC3E}">
        <p14:creationId xmlns:p14="http://schemas.microsoft.com/office/powerpoint/2010/main" val="191861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According to this default we believe</a:t>
            </a:r>
          </a:p>
          <a:p>
            <a:r>
              <a:rPr lang="en-US" dirty="0" smtClean="0"/>
              <a:t>1. Prerequisite is true.</a:t>
            </a:r>
          </a:p>
          <a:p>
            <a:r>
              <a:rPr lang="en-US" dirty="0" smtClean="0"/>
              <a:t>2. Justification is our consistent beliefs.</a:t>
            </a:r>
          </a:p>
          <a:p>
            <a:r>
              <a:rPr lang="en-US" dirty="0" smtClean="0"/>
              <a:t>3. Conclusion becomes true.</a:t>
            </a:r>
            <a:endParaRPr lang="en-IN" dirty="0"/>
          </a:p>
        </p:txBody>
      </p:sp>
    </p:spTree>
    <p:extLst>
      <p:ext uri="{BB962C8B-B14F-4D97-AF65-F5344CB8AC3E}">
        <p14:creationId xmlns:p14="http://schemas.microsoft.com/office/powerpoint/2010/main" val="1511008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smtClean="0"/>
              <a:t>The default rule “birds typically fly” is formalized by default :</a:t>
            </a:r>
          </a:p>
          <a:p>
            <a:endParaRPr lang="en-IN"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3186112"/>
            <a:ext cx="4320480" cy="962968"/>
          </a:xfrm>
          <a:prstGeom prst="rect">
            <a:avLst/>
          </a:prstGeom>
        </p:spPr>
      </p:pic>
    </p:spTree>
    <p:extLst>
      <p:ext uri="{BB962C8B-B14F-4D97-AF65-F5344CB8AC3E}">
        <p14:creationId xmlns:p14="http://schemas.microsoft.com/office/powerpoint/2010/main" val="402933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Default rules are used to create extensions of classical theories.</a:t>
            </a:r>
          </a:p>
          <a:p>
            <a:r>
              <a:rPr lang="en-IN" dirty="0" smtClean="0"/>
              <a:t> Extensions can be regarded as alternative acceptable sets of beliefs given facts W and a set of default rules D.</a:t>
            </a:r>
          </a:p>
          <a:p>
            <a:r>
              <a:rPr lang="en-IN" dirty="0" smtClean="0"/>
              <a:t> Default theory (D, W):</a:t>
            </a:r>
          </a:p>
          <a:p>
            <a:r>
              <a:rPr lang="en-IN" dirty="0" smtClean="0"/>
              <a:t> W is a set of (first-order) formulas (non-default rules and facts)</a:t>
            </a:r>
          </a:p>
          <a:p>
            <a:r>
              <a:rPr lang="en-IN" dirty="0" smtClean="0"/>
              <a:t> D is a (countable) set of default rules</a:t>
            </a:r>
          </a:p>
        </p:txBody>
      </p:sp>
    </p:spTree>
    <p:extLst>
      <p:ext uri="{BB962C8B-B14F-4D97-AF65-F5344CB8AC3E}">
        <p14:creationId xmlns:p14="http://schemas.microsoft.com/office/powerpoint/2010/main" val="392737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IN" dirty="0"/>
          </a:p>
        </p:txBody>
      </p:sp>
      <p:sp>
        <p:nvSpPr>
          <p:cNvPr id="3" name="Content Placeholder 2"/>
          <p:cNvSpPr>
            <a:spLocks noGrp="1"/>
          </p:cNvSpPr>
          <p:nvPr>
            <p:ph idx="1"/>
          </p:nvPr>
        </p:nvSpPr>
        <p:spPr/>
        <p:txBody>
          <a:bodyPr>
            <a:normAutofit/>
          </a:bodyPr>
          <a:lstStyle/>
          <a:p>
            <a:r>
              <a:rPr lang="en-IN" dirty="0" smtClean="0"/>
              <a:t> An extension E of (D, W) is the smallest set of formulas containing W, closed under classical consequence </a:t>
            </a:r>
            <a:r>
              <a:rPr lang="en-IN" dirty="0" err="1" smtClean="0"/>
              <a:t>Th</a:t>
            </a:r>
            <a:r>
              <a:rPr lang="en-IN" dirty="0" smtClean="0"/>
              <a:t>, and closed under the default rules D that are applicable given E.</a:t>
            </a:r>
          </a:p>
          <a:p>
            <a:r>
              <a:rPr lang="en-IN" dirty="0" smtClean="0"/>
              <a:t>A formal definition follows presently. Extensions are minimal: if E is an extension of (D, W) there is no other extension E’ of (D, W) such that E’ ⊂ E.</a:t>
            </a:r>
          </a:p>
          <a:p>
            <a:endParaRPr lang="en-IN" dirty="0"/>
          </a:p>
        </p:txBody>
      </p:sp>
    </p:spTree>
    <p:extLst>
      <p:ext uri="{BB962C8B-B14F-4D97-AF65-F5344CB8AC3E}">
        <p14:creationId xmlns:p14="http://schemas.microsoft.com/office/powerpoint/2010/main" val="2139914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1279</Words>
  <Application>Microsoft Office PowerPoint</Application>
  <PresentationFormat>On-screen Show (4:3)</PresentationFormat>
  <Paragraphs>106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Automated Reasoning</vt:lpstr>
      <vt:lpstr>Default Logic</vt:lpstr>
      <vt:lpstr>PowerPoint Presentation</vt:lpstr>
      <vt:lpstr>Syntax of Default Logic</vt:lpstr>
      <vt:lpstr>PowerPoint Presentation</vt:lpstr>
      <vt:lpstr>PowerPoint Presentation</vt:lpstr>
      <vt:lpstr>PowerPoint Presentation</vt:lpstr>
      <vt:lpstr>PowerPoint Presentation</vt:lpstr>
      <vt:lpstr>Extensions</vt:lpstr>
      <vt:lpstr>PowerPoint Presentation</vt:lpstr>
      <vt:lpstr>Default language application in Query Language</vt:lpstr>
      <vt:lpstr>PowerPoint Presentation</vt:lpstr>
      <vt:lpstr>PowerPoint Presentation</vt:lpstr>
      <vt:lpstr>Problems with Default Reasoning</vt:lpstr>
      <vt:lpstr>PowerPoint Presentation</vt:lpstr>
      <vt:lpstr>Closed World Assumption (CWA)</vt:lpstr>
      <vt:lpstr>PowerPoint Presentation</vt:lpstr>
      <vt:lpstr>Predicate Completion</vt:lpstr>
      <vt:lpstr>PowerPoint Presentation</vt:lpstr>
      <vt:lpstr>Example</vt:lpstr>
      <vt:lpstr>Circumscription</vt:lpstr>
      <vt:lpstr>PowerPoint Presentation</vt:lpstr>
      <vt:lpstr>Default Reasoning</vt:lpstr>
      <vt:lpstr>Two Types</vt:lpstr>
      <vt:lpstr>Properties of Default Reasoning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Reasoning</dc:title>
  <dc:creator>lenovo</dc:creator>
  <cp:lastModifiedBy>lenovo</cp:lastModifiedBy>
  <cp:revision>29</cp:revision>
  <dcterms:created xsi:type="dcterms:W3CDTF">2016-02-18T10:35:55Z</dcterms:created>
  <dcterms:modified xsi:type="dcterms:W3CDTF">2016-02-23T16:30:12Z</dcterms:modified>
</cp:coreProperties>
</file>