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F1A21-475D-4312-8B88-8D1D4EA3C723}"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F1A21-475D-4312-8B88-8D1D4EA3C723}"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F1A21-475D-4312-8B88-8D1D4EA3C723}"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F1A21-475D-4312-8B88-8D1D4EA3C723}"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F1A21-475D-4312-8B88-8D1D4EA3C723}"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F1A21-475D-4312-8B88-8D1D4EA3C723}"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F1A21-475D-4312-8B88-8D1D4EA3C723}" type="datetimeFigureOut">
              <a:rPr lang="en-US" smtClean="0"/>
              <a:pPr/>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F1A21-475D-4312-8B88-8D1D4EA3C723}" type="datetimeFigureOut">
              <a:rPr lang="en-US" smtClean="0"/>
              <a:pPr/>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F1A21-475D-4312-8B88-8D1D4EA3C723}" type="datetimeFigureOut">
              <a:rPr lang="en-US" smtClean="0"/>
              <a:pPr/>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F1A21-475D-4312-8B88-8D1D4EA3C723}"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F1A21-475D-4312-8B88-8D1D4EA3C723}"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13F3F-DEE8-4E4F-9B4A-5355D714F8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F1A21-475D-4312-8B88-8D1D4EA3C723}" type="datetimeFigureOut">
              <a:rPr lang="en-US" smtClean="0"/>
              <a:pPr/>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13F3F-DEE8-4E4F-9B4A-5355D714F8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Configuring Mail Services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MIME</a:t>
            </a:r>
            <a:endParaRPr lang="en-US" dirty="0"/>
          </a:p>
        </p:txBody>
      </p:sp>
      <p:sp>
        <p:nvSpPr>
          <p:cNvPr id="3" name="Content Placeholder 2"/>
          <p:cNvSpPr>
            <a:spLocks noGrp="1"/>
          </p:cNvSpPr>
          <p:nvPr>
            <p:ph idx="1"/>
          </p:nvPr>
        </p:nvSpPr>
        <p:spPr/>
        <p:txBody>
          <a:bodyPr>
            <a:normAutofit/>
          </a:bodyPr>
          <a:lstStyle/>
          <a:p>
            <a:r>
              <a:rPr lang="en-US" dirty="0"/>
              <a:t>The protocol you need is called Multipurpose Internet Mail Extensions, or MIME. MIME enables you to add colors, sounds, and graphics to your messages while </a:t>
            </a:r>
            <a:r>
              <a:rPr lang="en-US" dirty="0" smtClean="0"/>
              <a:t>still enabling </a:t>
            </a:r>
            <a:r>
              <a:rPr lang="en-US" dirty="0"/>
              <a:t>them to be delivered by SMTP. In order for MIME to work, you must have a MIME-compliant MUA.</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POP3</a:t>
            </a:r>
            <a:endParaRPr lang="en-US" dirty="0"/>
          </a:p>
        </p:txBody>
      </p:sp>
      <p:sp>
        <p:nvSpPr>
          <p:cNvPr id="3" name="Content Placeholder 2"/>
          <p:cNvSpPr>
            <a:spLocks noGrp="1"/>
          </p:cNvSpPr>
          <p:nvPr>
            <p:ph idx="1"/>
          </p:nvPr>
        </p:nvSpPr>
        <p:spPr/>
        <p:txBody>
          <a:bodyPr>
            <a:normAutofit fontScale="62500" lnSpcReduction="20000"/>
          </a:bodyPr>
          <a:lstStyle/>
          <a:p>
            <a:r>
              <a:rPr lang="en-US" dirty="0"/>
              <a:t>POP3 is the Post Office Protocol version 3. This protocol  runs on a server that  is connected to a network and continuously  sends and receives mail. The POP3 server stores any messages it receives. POP3 was developed to solve the problem of what happens to messages when the recipient is not connected to the network.</a:t>
            </a:r>
          </a:p>
          <a:p>
            <a:r>
              <a:rPr lang="en-US" dirty="0"/>
              <a:t>Without  POP3, the message could not  be sent to the recipient  if the recipient were offline. But with POP3, when you want to check your e-mail, you connect to the POP3 server to retrieve your messages that were stored by the server. After you retrieve your messages, you can use the MUA on your PC to read them. Of course, your MUA has to understand  the POP3 to be able to communicate  with the POP3 server.</a:t>
            </a:r>
          </a:p>
          <a:p>
            <a:r>
              <a:rPr lang="en-US" dirty="0"/>
              <a:t>The messages  you  retrieve  to  your  PC are  then  typically  removed  from  the server. This means that they are no longer available to you if you want to retrieve them to another  PC.</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IMAP4</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Internet  Message Access Protocol  version  4 (IMAP4) provides  sophisticated client/server  functionality for  handling  e-mail. </a:t>
            </a:r>
            <a:endParaRPr lang="en-US" dirty="0" smtClean="0"/>
          </a:p>
          <a:p>
            <a:r>
              <a:rPr lang="en-US" dirty="0" smtClean="0"/>
              <a:t> </a:t>
            </a:r>
            <a:r>
              <a:rPr lang="en-US" dirty="0"/>
              <a:t>IMAP4 has  more  features  than POP3. IMAP4 enables you to store your e-mail on a networked mail server, just as POP3 does.  The difference  is that  POP3 requires  you  to  download  your  e-mail before your MUA reads it, whereas IMAP4 enables your e-mail  to reside </a:t>
            </a:r>
            <a:r>
              <a:rPr lang="en-US" dirty="0" smtClean="0"/>
              <a:t>permanently </a:t>
            </a:r>
            <a:r>
              <a:rPr lang="en-US" dirty="0"/>
              <a:t>on a remote server, from which you can access your mail</a:t>
            </a:r>
            <a:r>
              <a:rPr lang="en-US" dirty="0" smtClean="0"/>
              <a:t>.</a:t>
            </a:r>
          </a:p>
          <a:p>
            <a:r>
              <a:rPr lang="en-US" dirty="0" smtClean="0"/>
              <a:t> </a:t>
            </a:r>
            <a:r>
              <a:rPr lang="en-US" dirty="0"/>
              <a:t>And you can do so from  your  office, your  home, or anywhere  else. Your MUA must  understand IMAP4 to retrieve messages from an IMAP4 server.</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Configuring </a:t>
            </a:r>
            <a:r>
              <a:rPr lang="en-US" b="1" dirty="0" err="1" smtClean="0"/>
              <a:t>Sendmail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a:t>
            </a:r>
            <a:r>
              <a:rPr lang="en-US" b="1" dirty="0"/>
              <a:t>Checking that </a:t>
            </a:r>
            <a:r>
              <a:rPr lang="en-US" b="1" dirty="0" err="1"/>
              <a:t>Sendmail</a:t>
            </a:r>
            <a:r>
              <a:rPr lang="en-US" b="1" dirty="0"/>
              <a:t> is installed and running</a:t>
            </a:r>
            <a:endParaRPr lang="en-US" dirty="0"/>
          </a:p>
          <a:p>
            <a:r>
              <a:rPr lang="en-US" dirty="0" err="1" smtClean="0"/>
              <a:t>root@main</a:t>
            </a:r>
            <a:r>
              <a:rPr lang="en-US" dirty="0" smtClean="0"/>
              <a:t>#  rpm  -</a:t>
            </a:r>
            <a:r>
              <a:rPr lang="en-US" dirty="0" err="1" smtClean="0"/>
              <a:t>qa</a:t>
            </a:r>
            <a:r>
              <a:rPr lang="en-US" dirty="0" smtClean="0"/>
              <a:t> | </a:t>
            </a:r>
            <a:r>
              <a:rPr lang="en-US" dirty="0" err="1" smtClean="0"/>
              <a:t>grep</a:t>
            </a:r>
            <a:r>
              <a:rPr lang="en-US" dirty="0" smtClean="0"/>
              <a:t> </a:t>
            </a:r>
            <a:r>
              <a:rPr lang="en-US" dirty="0" err="1" smtClean="0"/>
              <a:t>sendmail</a:t>
            </a:r>
            <a:r>
              <a:rPr lang="en-US" dirty="0" smtClean="0"/>
              <a:t> </a:t>
            </a:r>
          </a:p>
          <a:p>
            <a:r>
              <a:rPr lang="en-US" dirty="0" smtClean="0"/>
              <a:t>sendmail-8.11.0-8</a:t>
            </a:r>
          </a:p>
          <a:p>
            <a:pPr>
              <a:buNone/>
            </a:pPr>
            <a:endParaRPr lang="en-US" dirty="0" smtClean="0"/>
          </a:p>
          <a:p>
            <a:r>
              <a:rPr lang="en-US" dirty="0" smtClean="0"/>
              <a:t>2. </a:t>
            </a:r>
            <a:r>
              <a:rPr lang="en-US" dirty="0"/>
              <a:t>make sure that </a:t>
            </a:r>
            <a:r>
              <a:rPr lang="en-US" dirty="0" err="1"/>
              <a:t>Sendmail</a:t>
            </a:r>
            <a:r>
              <a:rPr lang="en-US" dirty="0"/>
              <a:t> starts when your computers boot. </a:t>
            </a:r>
            <a:endParaRPr lang="en-US" dirty="0" smtClean="0"/>
          </a:p>
          <a:p>
            <a:r>
              <a:rPr lang="en-US" dirty="0" err="1" smtClean="0"/>
              <a:t>root@main</a:t>
            </a:r>
            <a:r>
              <a:rPr lang="en-US" dirty="0" smtClean="0"/>
              <a:t># </a:t>
            </a:r>
            <a:r>
              <a:rPr lang="en-US" dirty="0" err="1" smtClean="0"/>
              <a:t>ps</a:t>
            </a:r>
            <a:r>
              <a:rPr lang="en-US" dirty="0" smtClean="0"/>
              <a:t>  -</a:t>
            </a:r>
            <a:r>
              <a:rPr lang="en-US" dirty="0" err="1" smtClean="0"/>
              <a:t>auwx</a:t>
            </a:r>
            <a:r>
              <a:rPr lang="en-US" dirty="0" smtClean="0"/>
              <a:t> | </a:t>
            </a:r>
            <a:r>
              <a:rPr lang="en-US" dirty="0" err="1" smtClean="0"/>
              <a:t>grep</a:t>
            </a:r>
            <a:r>
              <a:rPr lang="en-US" dirty="0" smtClean="0"/>
              <a:t> </a:t>
            </a:r>
            <a:r>
              <a:rPr lang="en-US" dirty="0" err="1" smtClean="0"/>
              <a:t>sendmail</a:t>
            </a:r>
            <a:endParaRPr lang="en-US" dirty="0" smtClean="0"/>
          </a:p>
          <a:p>
            <a:r>
              <a:rPr lang="en-US" dirty="0"/>
              <a:t>root    8977  </a:t>
            </a:r>
            <a:r>
              <a:rPr lang="en-US" dirty="0" smtClean="0"/>
              <a:t>0.0   </a:t>
            </a:r>
            <a:r>
              <a:rPr lang="en-US" dirty="0"/>
              <a:t>0.3   1488  472     ?   S    12:16    0:00 </a:t>
            </a:r>
            <a:r>
              <a:rPr lang="en-US" dirty="0" err="1"/>
              <a:t>sendmail</a:t>
            </a:r>
            <a:r>
              <a:rPr lang="en-US" dirty="0"/>
              <a:t>:</a:t>
            </a:r>
          </a:p>
          <a:p>
            <a:r>
              <a:rPr lang="en-US" dirty="0"/>
              <a:t>accepting connections on   port  </a:t>
            </a:r>
            <a:r>
              <a:rPr lang="en-US" dirty="0" smtClean="0"/>
              <a:t>25</a:t>
            </a:r>
          </a:p>
          <a:p>
            <a:pPr>
              <a:buNone/>
            </a:pPr>
            <a:endParaRPr lang="en-US" dirty="0"/>
          </a:p>
          <a:p>
            <a:endParaRPr lang="en-US" dirty="0" smtClean="0"/>
          </a:p>
          <a:p>
            <a:pPr>
              <a:buNone/>
            </a:pP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configuration file of </a:t>
            </a:r>
            <a:r>
              <a:rPr lang="en-US" dirty="0" err="1" smtClean="0"/>
              <a:t>sendmail</a:t>
            </a:r>
            <a:r>
              <a:rPr lang="en-US" dirty="0" smtClean="0"/>
              <a:t> is /etc/sendmail.cf</a:t>
            </a:r>
          </a:p>
          <a:p>
            <a:r>
              <a:rPr lang="en-US" dirty="0"/>
              <a:t>Your default  </a:t>
            </a:r>
            <a:r>
              <a:rPr lang="en-US" dirty="0" err="1"/>
              <a:t>Sendmail</a:t>
            </a:r>
            <a:r>
              <a:rPr lang="en-US" dirty="0"/>
              <a:t>  configuration  file accepts  mail deliveries to your computer, sends mail deliveries from your computer, and enables your computer to be used as a relay host.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the machine needs to pass mail to another mail server to get out to the Internet, the hostname of the mail server should be defined as the </a:t>
            </a:r>
            <a:r>
              <a:rPr lang="en-US" i="1" dirty="0" smtClean="0"/>
              <a:t>Relay Host</a:t>
            </a:r>
            <a:r>
              <a:rPr lang="en-US" dirty="0" smtClean="0"/>
              <a:t>.</a:t>
            </a:r>
          </a:p>
          <a:p>
            <a:r>
              <a:rPr lang="en-US" dirty="0" smtClean="0"/>
              <a:t>In </a:t>
            </a:r>
            <a:r>
              <a:rPr lang="en-US" dirty="0"/>
              <a:t>the following example, the tactechnology.com domain is set up to be a relay host.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a:buNone/>
            </a:pPr>
            <a:endParaRPr lang="en-US" sz="6400" dirty="0" smtClean="0"/>
          </a:p>
          <a:p>
            <a:pPr>
              <a:buNone/>
            </a:pPr>
            <a:r>
              <a:rPr lang="en-US" sz="6400" baseline="-25000" dirty="0" smtClean="0"/>
              <a:t>#  Copyright (c)  1998-2000 </a:t>
            </a:r>
            <a:r>
              <a:rPr lang="en-US" sz="6400" baseline="-25000" dirty="0" err="1" smtClean="0"/>
              <a:t>Sendmail</a:t>
            </a:r>
            <a:r>
              <a:rPr lang="en-US" sz="6400" baseline="-25000" dirty="0" smtClean="0"/>
              <a:t>,  Inc.  and its suppliers.</a:t>
            </a:r>
          </a:p>
          <a:p>
            <a:pPr>
              <a:buNone/>
            </a:pPr>
            <a:r>
              <a:rPr lang="en-US" sz="6400" baseline="-25000" dirty="0" smtClean="0"/>
              <a:t>#                 All rights  reserved.</a:t>
            </a:r>
          </a:p>
          <a:p>
            <a:pPr>
              <a:buNone/>
            </a:pPr>
            <a:r>
              <a:rPr lang="en-US" sz="6400" baseline="-25000" dirty="0" smtClean="0"/>
              <a:t>#  Copyright (c)  1983, 1995 Eric  P. </a:t>
            </a:r>
            <a:r>
              <a:rPr lang="en-US" sz="6400" baseline="-25000" dirty="0" err="1" smtClean="0"/>
              <a:t>Allman</a:t>
            </a:r>
            <a:r>
              <a:rPr lang="en-US" sz="6400" baseline="-25000" dirty="0" smtClean="0"/>
              <a:t>. All rights reserved.</a:t>
            </a:r>
          </a:p>
          <a:p>
            <a:pPr>
              <a:buNone/>
            </a:pPr>
            <a:r>
              <a:rPr lang="en-US" sz="6400" baseline="-25000" dirty="0" smtClean="0"/>
              <a:t>#  Copyright (c)  1988, 1993</a:t>
            </a:r>
          </a:p>
          <a:p>
            <a:pPr>
              <a:buNone/>
            </a:pPr>
            <a:r>
              <a:rPr lang="en-US" sz="6400" baseline="-25000" dirty="0" smtClean="0"/>
              <a:t>#The Regents  of the University of California.  All rights  #reserved.</a:t>
            </a:r>
          </a:p>
          <a:p>
            <a:pPr>
              <a:buNone/>
            </a:pPr>
            <a:r>
              <a:rPr lang="en-US" sz="6400" baseline="-25000" dirty="0" smtClean="0"/>
              <a:t>#</a:t>
            </a:r>
          </a:p>
          <a:p>
            <a:pPr>
              <a:buNone/>
            </a:pPr>
            <a:r>
              <a:rPr lang="en-US" sz="6400" baseline="-25000" dirty="0" smtClean="0"/>
              <a:t>#  By  using this file, you   agree to the terms and conditions</a:t>
            </a:r>
          </a:p>
          <a:p>
            <a:pPr>
              <a:buNone/>
            </a:pPr>
            <a:r>
              <a:rPr lang="en-US" sz="6400" baseline="-25000" dirty="0" smtClean="0"/>
              <a:t>#  set forth in the LICENSE  file which can be found at  the top</a:t>
            </a:r>
          </a:p>
          <a:p>
            <a:pPr>
              <a:buNone/>
            </a:pPr>
            <a:r>
              <a:rPr lang="en-US" sz="6400" baseline="-25000" dirty="0" smtClean="0"/>
              <a:t>#  level  of the </a:t>
            </a:r>
            <a:r>
              <a:rPr lang="en-US" sz="6400" baseline="-25000" dirty="0" err="1" smtClean="0"/>
              <a:t>sendmail</a:t>
            </a:r>
            <a:r>
              <a:rPr lang="en-US" sz="6400" baseline="-25000" dirty="0" smtClean="0"/>
              <a:t> distribution.</a:t>
            </a:r>
          </a:p>
          <a:p>
            <a:pPr>
              <a:buNone/>
            </a:pPr>
            <a:r>
              <a:rPr lang="en-US" sz="6400" baseline="-25000" dirty="0" smtClean="0"/>
              <a:t>####################################################################</a:t>
            </a:r>
          </a:p>
          <a:p>
            <a:pPr>
              <a:buNone/>
            </a:pPr>
            <a:r>
              <a:rPr lang="en-US" sz="6400" baseline="-25000" dirty="0" smtClean="0"/>
              <a:t>#####                     SENDMAIL CONFIGURATION  FILE</a:t>
            </a:r>
          </a:p>
          <a:p>
            <a:pPr>
              <a:buNone/>
            </a:pPr>
            <a:r>
              <a:rPr lang="en-US" sz="6400" baseline="-25000" dirty="0" smtClean="0"/>
              <a:t>#####</a:t>
            </a:r>
          </a:p>
          <a:p>
            <a:pPr>
              <a:buNone/>
            </a:pPr>
            <a:r>
              <a:rPr lang="en-US" sz="6400" baseline="-25000" dirty="0" smtClean="0"/>
              <a:t>####################################################################</a:t>
            </a:r>
          </a:p>
          <a:p>
            <a:pPr>
              <a:buNone/>
            </a:pPr>
            <a:r>
              <a:rPr lang="en-US" sz="6400" baseline="-25000" dirty="0" smtClean="0"/>
              <a:t>| File edited here |</a:t>
            </a:r>
          </a:p>
          <a:p>
            <a:pPr>
              <a:buNone/>
            </a:pPr>
            <a:r>
              <a:rPr lang="en-US" sz="6400" baseline="-25000" dirty="0" smtClean="0"/>
              <a:t>==========</a:t>
            </a:r>
          </a:p>
          <a:p>
            <a:pPr>
              <a:buNone/>
            </a:pPr>
            <a:r>
              <a:rPr lang="en-US" sz="6400" baseline="-25000" dirty="0" smtClean="0"/>
              <a:t>#  “Smart” relay  host  (may be null) DS</a:t>
            </a:r>
          </a:p>
          <a:p>
            <a:pPr>
              <a:buNone/>
            </a:pPr>
            <a:endParaRPr lang="en-US" sz="6400" baseline="-25000" dirty="0" smtClean="0"/>
          </a:p>
          <a:p>
            <a:pPr>
              <a:buNone/>
            </a:pPr>
            <a:r>
              <a:rPr lang="en-US" sz="6400" baseline="-25000" dirty="0" smtClean="0"/>
              <a:t>CHANGE  THE LINE  TO DEFINE  THE NAME  OF  THE MAIL RELAY HOST (GATEWAY COMPUTER  THAT HAS THE RESPONSIBILITY  FOR SENDING/RECEIVING  INTERNET MAIL).    NOTE -- NO  SPACES!</a:t>
            </a:r>
          </a:p>
          <a:p>
            <a:pPr>
              <a:buNone/>
            </a:pPr>
            <a:endParaRPr lang="en-US" sz="6400" baseline="-25000" dirty="0" smtClean="0"/>
          </a:p>
          <a:p>
            <a:pPr>
              <a:buNone/>
            </a:pPr>
            <a:r>
              <a:rPr lang="en-US" sz="21600" baseline="-25000" dirty="0" smtClean="0"/>
              <a:t>DSmailrelay.tactechnology.com</a:t>
            </a:r>
          </a:p>
          <a:p>
            <a:pPr>
              <a:buNone/>
            </a:pPr>
            <a:r>
              <a:rPr lang="en-US" sz="21600" baseline="-25000" dirty="0" smtClean="0"/>
              <a:t>========== </a:t>
            </a:r>
          </a:p>
          <a:p>
            <a:pPr>
              <a:buNone/>
            </a:pPr>
            <a:endParaRPr lang="en-US" sz="6400" baseline="-25000" dirty="0" smtClean="0"/>
          </a:p>
          <a:p>
            <a:pPr>
              <a:buNone/>
            </a:pPr>
            <a:endParaRPr lang="en-US" sz="6400" baseline="-25000" dirty="0" smtClean="0"/>
          </a:p>
          <a:p>
            <a:pPr>
              <a:buNone/>
            </a:pPr>
            <a:endParaRPr lang="en-US" sz="6400" baseline="-25000" dirty="0" smtClean="0"/>
          </a:p>
          <a:p>
            <a:pPr>
              <a:buNone/>
            </a:pPr>
            <a:endParaRPr lang="en-US" sz="64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POP3</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The steps involved in setting up POP3 include:</a:t>
            </a:r>
          </a:p>
          <a:p>
            <a:pPr>
              <a:buNone/>
            </a:pPr>
            <a:r>
              <a:rPr lang="en-US" dirty="0" smtClean="0"/>
              <a:t> </a:t>
            </a:r>
          </a:p>
          <a:p>
            <a:pPr marL="514350" indent="-514350">
              <a:buAutoNum type="arabicPeriod"/>
            </a:pPr>
            <a:r>
              <a:rPr lang="en-US" dirty="0" smtClean="0"/>
              <a:t>Installing the package that contains the POP3 daemon</a:t>
            </a:r>
          </a:p>
          <a:p>
            <a:pPr marL="514350" indent="-514350">
              <a:buNone/>
            </a:pPr>
            <a:r>
              <a:rPr lang="en-US" dirty="0" smtClean="0"/>
              <a:t>	</a:t>
            </a:r>
            <a:r>
              <a:rPr lang="en-US" dirty="0" smtClean="0"/>
              <a:t>[root#]yum </a:t>
            </a:r>
            <a:r>
              <a:rPr lang="en-US" dirty="0" smtClean="0"/>
              <a:t>install pop3*</a:t>
            </a:r>
          </a:p>
          <a:p>
            <a:pPr marL="514350" indent="-514350">
              <a:buNone/>
            </a:pPr>
            <a:r>
              <a:rPr lang="en-US" dirty="0" smtClean="0"/>
              <a:t>	</a:t>
            </a:r>
            <a:r>
              <a:rPr lang="en-US" dirty="0" smtClean="0"/>
              <a:t> [root#] </a:t>
            </a:r>
            <a:r>
              <a:rPr lang="en-US" dirty="0" err="1" smtClean="0"/>
              <a:t>rpmquery</a:t>
            </a:r>
            <a:r>
              <a:rPr lang="en-US" dirty="0" smtClean="0"/>
              <a:t> </a:t>
            </a:r>
            <a:r>
              <a:rPr lang="en-US" dirty="0" smtClean="0"/>
              <a:t>–</a:t>
            </a:r>
            <a:r>
              <a:rPr lang="en-US" dirty="0" err="1" smtClean="0"/>
              <a:t>qa</a:t>
            </a:r>
            <a:r>
              <a:rPr lang="en-US" dirty="0" smtClean="0"/>
              <a:t> | </a:t>
            </a:r>
            <a:r>
              <a:rPr lang="en-US" dirty="0" err="1" smtClean="0"/>
              <a:t>grep</a:t>
            </a:r>
            <a:r>
              <a:rPr lang="en-US" dirty="0" smtClean="0"/>
              <a:t> pop3</a:t>
            </a:r>
          </a:p>
          <a:p>
            <a:pPr>
              <a:buNone/>
            </a:pPr>
            <a:r>
              <a:rPr lang="en-US" dirty="0" smtClean="0"/>
              <a:t> </a:t>
            </a:r>
          </a:p>
          <a:p>
            <a:pPr marL="514350" indent="-514350">
              <a:buAutoNum type="arabicPeriod" startAt="2"/>
            </a:pPr>
            <a:r>
              <a:rPr lang="en-US" dirty="0" smtClean="0"/>
              <a:t>Editing the file /etc/</a:t>
            </a:r>
            <a:r>
              <a:rPr lang="en-US" dirty="0" err="1" smtClean="0"/>
              <a:t>inetd.conf</a:t>
            </a:r>
            <a:r>
              <a:rPr lang="en-US" dirty="0" smtClean="0"/>
              <a:t>  to make POP3 services available</a:t>
            </a:r>
          </a:p>
          <a:p>
            <a:pPr marL="514350" indent="-514350">
              <a:buNone/>
            </a:pPr>
            <a:r>
              <a:rPr lang="en-US" dirty="0" smtClean="0"/>
              <a:t>	</a:t>
            </a:r>
            <a:r>
              <a:rPr lang="en-US" dirty="0" smtClean="0"/>
              <a:t>pop3  </a:t>
            </a:r>
            <a:r>
              <a:rPr lang="en-US" dirty="0" smtClean="0"/>
              <a:t>port 43</a:t>
            </a:r>
          </a:p>
          <a:p>
            <a:pPr>
              <a:buNone/>
            </a:pPr>
            <a:r>
              <a:rPr lang="en-US" dirty="0" smtClean="0"/>
              <a:t> </a:t>
            </a:r>
          </a:p>
          <a:p>
            <a:pPr marL="514350" indent="-514350">
              <a:buAutoNum type="arabicPeriod" startAt="3"/>
            </a:pPr>
            <a:r>
              <a:rPr lang="en-US" dirty="0" smtClean="0"/>
              <a:t>Restarting the </a:t>
            </a:r>
            <a:r>
              <a:rPr lang="en-US" dirty="0" err="1" smtClean="0"/>
              <a:t>inetd</a:t>
            </a:r>
            <a:r>
              <a:rPr lang="en-US" dirty="0" smtClean="0"/>
              <a:t> daemon to make the changes in step 2 take effect</a:t>
            </a:r>
          </a:p>
          <a:p>
            <a:pPr marL="514350" indent="-514350">
              <a:buNone/>
            </a:pPr>
            <a:r>
              <a:rPr lang="en-US" dirty="0" smtClean="0"/>
              <a:t>	</a:t>
            </a:r>
            <a:r>
              <a:rPr lang="en-US" dirty="0" smtClean="0"/>
              <a:t> [root#] service </a:t>
            </a:r>
            <a:r>
              <a:rPr lang="en-US" dirty="0" err="1" smtClean="0"/>
              <a:t>inetd</a:t>
            </a:r>
            <a:r>
              <a:rPr lang="en-US" dirty="0" smtClean="0"/>
              <a:t> restart</a:t>
            </a:r>
          </a:p>
          <a:p>
            <a:pPr>
              <a:buNone/>
            </a:pPr>
            <a:r>
              <a:rPr lang="en-US" dirty="0" smtClean="0"/>
              <a:t> </a:t>
            </a:r>
          </a:p>
          <a:p>
            <a:pPr marL="514350" indent="-514350">
              <a:buAutoNum type="arabicPeriod" startAt="4"/>
            </a:pPr>
            <a:r>
              <a:rPr lang="en-US" dirty="0" smtClean="0"/>
              <a:t>Checking that the POP3 daemon is accepting connections</a:t>
            </a:r>
          </a:p>
          <a:p>
            <a:pPr marL="514350" indent="-514350">
              <a:buNone/>
            </a:pPr>
            <a:r>
              <a:rPr lang="en-US" dirty="0" smtClean="0"/>
              <a:t>	</a:t>
            </a:r>
            <a:r>
              <a:rPr lang="en-US" dirty="0" smtClean="0"/>
              <a:t> [root#] </a:t>
            </a:r>
            <a:r>
              <a:rPr lang="en-US" dirty="0" err="1" smtClean="0"/>
              <a:t>ps</a:t>
            </a:r>
            <a:r>
              <a:rPr lang="en-US" dirty="0" smtClean="0"/>
              <a:t> </a:t>
            </a:r>
            <a:r>
              <a:rPr lang="en-US" dirty="0" smtClean="0"/>
              <a:t>| </a:t>
            </a:r>
            <a:r>
              <a:rPr lang="en-US" dirty="0" err="1" smtClean="0"/>
              <a:t>grep</a:t>
            </a:r>
            <a:r>
              <a:rPr lang="en-US" dirty="0" smtClean="0"/>
              <a:t> </a:t>
            </a:r>
            <a:r>
              <a:rPr lang="en-US" dirty="0" smtClean="0"/>
              <a:t> pop3</a:t>
            </a:r>
          </a:p>
          <a:p>
            <a:pPr marL="514350" indent="-514350">
              <a:buNone/>
            </a:pPr>
            <a:r>
              <a:rPr lang="en-US" dirty="0" smtClean="0"/>
              <a:t>	o/p:</a:t>
            </a:r>
            <a:endParaRPr lang="en-US" dirty="0" smtClean="0"/>
          </a:p>
          <a:p>
            <a:pPr marL="514350" indent="-514350">
              <a:buNone/>
            </a:pPr>
            <a:r>
              <a:rPr lang="en-US" dirty="0" smtClean="0"/>
              <a:t>	 pop3: accepting connections on   port  43</a:t>
            </a:r>
          </a:p>
          <a:p>
            <a:pPr>
              <a:buNone/>
            </a:pPr>
            <a:r>
              <a:rPr lang="en-US" dirty="0" smtClean="0"/>
              <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IMAP4</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smtClean="0"/>
              <a:t>Installing the package that contains the IMAP4 daemon.</a:t>
            </a:r>
          </a:p>
          <a:p>
            <a:pPr marL="514350" indent="-514350">
              <a:buNone/>
            </a:pPr>
            <a:r>
              <a:rPr lang="en-US" dirty="0" smtClean="0"/>
              <a:t>	</a:t>
            </a:r>
            <a:r>
              <a:rPr lang="en-US" dirty="0" smtClean="0"/>
              <a:t>[root#]yum </a:t>
            </a:r>
            <a:r>
              <a:rPr lang="en-US" dirty="0" smtClean="0"/>
              <a:t>install imap4*</a:t>
            </a:r>
          </a:p>
          <a:p>
            <a:pPr marL="514350" indent="-514350">
              <a:buNone/>
            </a:pPr>
            <a:r>
              <a:rPr lang="en-US" dirty="0" smtClean="0"/>
              <a:t>	</a:t>
            </a:r>
            <a:r>
              <a:rPr lang="en-US" dirty="0" smtClean="0"/>
              <a:t>[root#]</a:t>
            </a:r>
            <a:r>
              <a:rPr lang="en-US" dirty="0" err="1" smtClean="0"/>
              <a:t>rpmquey</a:t>
            </a:r>
            <a:r>
              <a:rPr lang="en-US" dirty="0" smtClean="0"/>
              <a:t> </a:t>
            </a:r>
            <a:r>
              <a:rPr lang="en-US" dirty="0" smtClean="0"/>
              <a:t>–</a:t>
            </a:r>
            <a:r>
              <a:rPr lang="en-US" dirty="0" err="1" smtClean="0"/>
              <a:t>qa</a:t>
            </a:r>
            <a:r>
              <a:rPr lang="en-US" dirty="0" smtClean="0"/>
              <a:t> | </a:t>
            </a:r>
            <a:r>
              <a:rPr lang="en-US" dirty="0" err="1" smtClean="0"/>
              <a:t>grep</a:t>
            </a:r>
            <a:r>
              <a:rPr lang="en-US" dirty="0" smtClean="0"/>
              <a:t> imap4</a:t>
            </a:r>
          </a:p>
          <a:p>
            <a:pPr>
              <a:buNone/>
            </a:pPr>
            <a:r>
              <a:rPr lang="en-US" dirty="0" smtClean="0"/>
              <a:t> </a:t>
            </a:r>
          </a:p>
          <a:p>
            <a:pPr marL="514350" indent="-514350">
              <a:buAutoNum type="arabicPeriod" startAt="2"/>
            </a:pPr>
            <a:r>
              <a:rPr lang="en-US" dirty="0" smtClean="0"/>
              <a:t>Editing the file /etc/</a:t>
            </a:r>
            <a:r>
              <a:rPr lang="en-US" dirty="0" err="1" smtClean="0"/>
              <a:t>inetd.conf</a:t>
            </a:r>
            <a:r>
              <a:rPr lang="en-US" dirty="0" smtClean="0"/>
              <a:t> to make IMAP4 services available. This step is usually done when you install Linux.</a:t>
            </a:r>
          </a:p>
          <a:p>
            <a:pPr marL="514350" indent="-514350">
              <a:buNone/>
            </a:pPr>
            <a:r>
              <a:rPr lang="en-US" dirty="0" smtClean="0"/>
              <a:t>	</a:t>
            </a:r>
            <a:r>
              <a:rPr lang="en-US" dirty="0" smtClean="0"/>
              <a:t>imap4   </a:t>
            </a:r>
            <a:r>
              <a:rPr lang="en-US" dirty="0" smtClean="0"/>
              <a:t>port 143</a:t>
            </a:r>
          </a:p>
          <a:p>
            <a:pPr>
              <a:buNone/>
            </a:pPr>
            <a:r>
              <a:rPr lang="en-US" dirty="0" smtClean="0"/>
              <a:t> </a:t>
            </a:r>
          </a:p>
          <a:p>
            <a:pPr marL="514350" indent="-514350">
              <a:buAutoNum type="arabicPeriod" startAt="3"/>
            </a:pPr>
            <a:r>
              <a:rPr lang="en-US" dirty="0" smtClean="0"/>
              <a:t>Restarting the </a:t>
            </a:r>
            <a:r>
              <a:rPr lang="en-US" dirty="0" err="1" smtClean="0"/>
              <a:t>inetd</a:t>
            </a:r>
            <a:r>
              <a:rPr lang="en-US" dirty="0" smtClean="0"/>
              <a:t> daemon to make the changes in step 2 take effect.</a:t>
            </a:r>
          </a:p>
          <a:p>
            <a:pPr marL="514350" indent="-514350">
              <a:buNone/>
            </a:pPr>
            <a:r>
              <a:rPr lang="en-US" smtClean="0"/>
              <a:t>	</a:t>
            </a:r>
            <a:r>
              <a:rPr lang="en-US" smtClean="0"/>
              <a:t> [root</a:t>
            </a:r>
            <a:r>
              <a:rPr lang="en-US" smtClean="0"/>
              <a:t>#] </a:t>
            </a:r>
            <a:r>
              <a:rPr lang="en-US" smtClean="0"/>
              <a:t>service </a:t>
            </a:r>
            <a:r>
              <a:rPr lang="en-US" dirty="0" err="1" smtClean="0"/>
              <a:t>inetd</a:t>
            </a:r>
            <a:r>
              <a:rPr lang="en-US" dirty="0" smtClean="0"/>
              <a:t> restart</a:t>
            </a:r>
          </a:p>
          <a:p>
            <a:pPr>
              <a:buNone/>
            </a:pPr>
            <a:r>
              <a:rPr lang="en-US" dirty="0" smtClean="0"/>
              <a:t> </a:t>
            </a:r>
          </a:p>
          <a:p>
            <a:pPr marL="514350" indent="-514350">
              <a:buAutoNum type="arabicPeriod" startAt="4"/>
            </a:pPr>
            <a:r>
              <a:rPr lang="en-US" dirty="0" smtClean="0"/>
              <a:t>Checking that the IMAP4 daemon is accepting connections. </a:t>
            </a:r>
          </a:p>
          <a:p>
            <a:pPr marL="514350" indent="-514350">
              <a:buNone/>
            </a:pPr>
            <a:r>
              <a:rPr lang="en-US" dirty="0" smtClean="0"/>
              <a:t>	</a:t>
            </a:r>
            <a:r>
              <a:rPr lang="en-US" dirty="0" smtClean="0"/>
              <a:t> [root#] </a:t>
            </a:r>
            <a:r>
              <a:rPr lang="en-US" dirty="0" err="1" smtClean="0"/>
              <a:t>ps</a:t>
            </a:r>
            <a:r>
              <a:rPr lang="en-US" dirty="0" smtClean="0"/>
              <a:t> </a:t>
            </a:r>
            <a:r>
              <a:rPr lang="en-US" dirty="0" smtClean="0"/>
              <a:t>| </a:t>
            </a:r>
            <a:r>
              <a:rPr lang="en-US" dirty="0" err="1" smtClean="0"/>
              <a:t>grep</a:t>
            </a:r>
            <a:r>
              <a:rPr lang="en-US" dirty="0" smtClean="0"/>
              <a:t> imap4</a:t>
            </a:r>
          </a:p>
          <a:p>
            <a:pPr marL="514350" indent="-514350">
              <a:buNone/>
            </a:pPr>
            <a:r>
              <a:rPr lang="en-US" dirty="0" smtClean="0"/>
              <a:t>	</a:t>
            </a:r>
            <a:r>
              <a:rPr lang="en-US" dirty="0" smtClean="0"/>
              <a:t>o/p:</a:t>
            </a:r>
          </a:p>
          <a:p>
            <a:pPr marL="514350" indent="-514350">
              <a:buNone/>
            </a:pPr>
            <a:r>
              <a:rPr lang="en-US" dirty="0" smtClean="0"/>
              <a:t>	</a:t>
            </a:r>
            <a:r>
              <a:rPr lang="en-US" dirty="0" smtClean="0"/>
              <a:t> </a:t>
            </a:r>
            <a:r>
              <a:rPr lang="en-US" dirty="0" smtClean="0"/>
              <a:t>imap4: accepting connections on   port  143</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E-Mail Security</a:t>
            </a:r>
            <a:endParaRPr lang="en-US" dirty="0"/>
          </a:p>
        </p:txBody>
      </p:sp>
      <p:sp>
        <p:nvSpPr>
          <p:cNvPr id="3" name="Content Placeholder 2"/>
          <p:cNvSpPr>
            <a:spLocks noGrp="1"/>
          </p:cNvSpPr>
          <p:nvPr>
            <p:ph idx="1"/>
          </p:nvPr>
        </p:nvSpPr>
        <p:spPr/>
        <p:txBody>
          <a:bodyPr>
            <a:normAutofit lnSpcReduction="10000"/>
          </a:bodyPr>
          <a:lstStyle/>
          <a:p>
            <a:pPr>
              <a:buNone/>
            </a:pPr>
            <a:r>
              <a:rPr lang="en-US" sz="2400" u="sng" dirty="0" smtClean="0"/>
              <a:t>1. Protecting against eavesdropping</a:t>
            </a:r>
          </a:p>
          <a:p>
            <a:pPr>
              <a:buNone/>
            </a:pPr>
            <a:r>
              <a:rPr lang="en-US" sz="2400" dirty="0" smtClean="0"/>
              <a:t>	Your mail message goes through more computers than just yours and your recipient’s because of store and forward techniques.</a:t>
            </a:r>
          </a:p>
          <a:p>
            <a:pPr>
              <a:buNone/>
            </a:pPr>
            <a:r>
              <a:rPr lang="en-US" sz="2400" dirty="0" smtClean="0"/>
              <a:t>     All a cracker has to do to snoop through your  mail  is use a packet  sniffer  program  to  intercept  passing  mail  messages.</a:t>
            </a:r>
          </a:p>
          <a:p>
            <a:pPr>
              <a:buNone/>
            </a:pPr>
            <a:r>
              <a:rPr lang="en-US" sz="2400" dirty="0" smtClean="0"/>
              <a:t>     A </a:t>
            </a:r>
            <a:r>
              <a:rPr lang="en-US" sz="2400" i="1" dirty="0" smtClean="0"/>
              <a:t>packet sniffer </a:t>
            </a:r>
            <a:r>
              <a:rPr lang="en-US" sz="2400" dirty="0" smtClean="0"/>
              <a:t>is intended to be a tool that a network administrator  uses to record and analyze network traffic, but the bad guys use them too. </a:t>
            </a:r>
          </a:p>
          <a:p>
            <a:pPr>
              <a:buNone/>
            </a:pPr>
            <a:r>
              <a:rPr lang="en-US" sz="2400" dirty="0" smtClean="0"/>
              <a:t>     Dozens of free packet sniffing programs are available on the Internet.</a:t>
            </a: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normAutofit fontScale="70000" lnSpcReduction="20000"/>
          </a:bodyPr>
          <a:lstStyle/>
          <a:p>
            <a:r>
              <a:rPr lang="en-US" dirty="0"/>
              <a:t>An e-mail message, just like a letter sent through regular mail, begins with a sender and ends with a receiver. In between these two people are many postal workers who ensure  that  the  letter  is properly  handled. </a:t>
            </a:r>
            <a:endParaRPr lang="en-US" dirty="0" smtClean="0"/>
          </a:p>
          <a:p>
            <a:endParaRPr lang="en-US" dirty="0" smtClean="0"/>
          </a:p>
          <a:p>
            <a:r>
              <a:rPr lang="en-US" dirty="0" smtClean="0"/>
              <a:t> </a:t>
            </a:r>
            <a:r>
              <a:rPr lang="en-US" dirty="0"/>
              <a:t>Even though  the  sender  and  receiver never see these workers, their functions  are essential  in moving  the mail. E-mail works in a similar fashion,  and although  there are not many  people between the sender and receiver, programs perform the same function</a:t>
            </a:r>
            <a:r>
              <a:rPr lang="en-US" dirty="0" smtClean="0"/>
              <a:t>.</a:t>
            </a:r>
          </a:p>
          <a:p>
            <a:endParaRPr lang="en-US" dirty="0" smtClean="0"/>
          </a:p>
          <a:p>
            <a:r>
              <a:rPr lang="en-US" dirty="0" smtClean="0"/>
              <a:t> </a:t>
            </a:r>
            <a:r>
              <a:rPr lang="en-US" dirty="0"/>
              <a:t>These programs use net- work protocols  to do the  job of ensuring  that  the  message  goes from sender  to receiver. </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u="sng" dirty="0" smtClean="0"/>
              <a:t>2. Using encryption</a:t>
            </a:r>
          </a:p>
          <a:p>
            <a:pPr>
              <a:buNone/>
            </a:pPr>
            <a:r>
              <a:rPr lang="en-US" sz="2800" dirty="0" smtClean="0"/>
              <a:t>    Cryptography   isn’t  just  for  secret  agents.  Many  e-mail  products  enable  your messages to be encrypted  (coded in a secret pattern)  so that  only  you and  your recipient can only read them.</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u="sng" dirty="0" smtClean="0"/>
              <a:t>3. Using a firewall</a:t>
            </a:r>
          </a:p>
          <a:p>
            <a:pPr algn="just">
              <a:buNone/>
            </a:pPr>
            <a:r>
              <a:rPr lang="en-US" sz="2400" dirty="0" smtClean="0"/>
              <a:t>   If you receive mail from people outside your </a:t>
            </a:r>
            <a:r>
              <a:rPr lang="en-US" sz="2400" dirty="0" err="1" smtClean="0"/>
              <a:t>network,you</a:t>
            </a:r>
            <a:r>
              <a:rPr lang="en-US" sz="2400" dirty="0" smtClean="0"/>
              <a:t> should set up a firewall to protect your network.</a:t>
            </a:r>
          </a:p>
          <a:p>
            <a:pPr algn="just">
              <a:buNone/>
            </a:pPr>
            <a:r>
              <a:rPr lang="en-US" sz="2400" dirty="0" smtClean="0"/>
              <a:t>    The </a:t>
            </a:r>
            <a:r>
              <a:rPr lang="en-US" sz="2400" i="1" dirty="0" smtClean="0"/>
              <a:t>firewall </a:t>
            </a:r>
            <a:r>
              <a:rPr lang="en-US" sz="2400" dirty="0" smtClean="0"/>
              <a:t>is a computer that prevents unauthorized  data from  reaching  your  network. </a:t>
            </a:r>
          </a:p>
          <a:p>
            <a:pPr algn="just">
              <a:buNone/>
            </a:pPr>
            <a:r>
              <a:rPr lang="en-US" sz="2400" dirty="0" smtClean="0"/>
              <a:t>     For  example,  if  you  don’t  want  anything   from ispy.com to penetrate your net, put your net behind a firewall. The firewall blocks out all ispy.com messages. </a:t>
            </a:r>
          </a:p>
          <a:p>
            <a:pPr algn="just">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None/>
            </a:pPr>
            <a:r>
              <a:rPr lang="en-US" sz="2400" u="sng" dirty="0" smtClean="0"/>
              <a:t>4. Don’t get bombed, spammed, or spoofed</a:t>
            </a:r>
          </a:p>
          <a:p>
            <a:pPr algn="just">
              <a:buNone/>
            </a:pPr>
            <a:r>
              <a:rPr lang="en-US" sz="2400" dirty="0" smtClean="0"/>
              <a:t>	Bombing happens when someone continually  sends the same message to an e-mail address either accidentally or maliciously. If you reside in the U.S. and you receive 200 or more copies of the same message from the same person, you can report the bomber  to  the  FBI. The  U.S. Federal  Bureau  of  Investigation   has  a  National Computer Crimes Squad in Washington,  DC.</a:t>
            </a:r>
          </a:p>
          <a:p>
            <a:pPr algn="just">
              <a:buNone/>
            </a:pPr>
            <a:r>
              <a:rPr lang="en-US" sz="2400" dirty="0" smtClean="0"/>
              <a:t>	Spamming is a variation of bombing. A spammer sends junk mail to many users (hundreds and even thousands).  You easily can be an accidental  spammer. If you choose your e-mail’s “Reply All” function,  and  you send a reply to a worldwide distribution  list, you are a spammer.</a:t>
            </a:r>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Spoofing  happens  when  someone  sends  you  e-mail  from  a  fake  address.  If spoofing doesn’t seem like it could be major problem for you, consider this: you get e-mail  from  a  system  administrator   telling  you  to  use  a  specific  password  for security  reasons.</a:t>
            </a:r>
          </a:p>
          <a:p>
            <a:r>
              <a:rPr lang="en-US" sz="2400" dirty="0" smtClean="0"/>
              <a:t>Imagine  the consequences  if a </a:t>
            </a:r>
            <a:r>
              <a:rPr lang="en-US" sz="2400" dirty="0" err="1" smtClean="0"/>
              <a:t>spoofer</a:t>
            </a:r>
            <a:r>
              <a:rPr lang="en-US" sz="2400" dirty="0" smtClean="0"/>
              <a:t> sends this e-mail  faking  the system administrator’s e-mail address to all the users on a computer. All of a sudden, the </a:t>
            </a:r>
            <a:r>
              <a:rPr lang="en-US" sz="2400" dirty="0" err="1" smtClean="0"/>
              <a:t>spoofer</a:t>
            </a:r>
            <a:r>
              <a:rPr lang="en-US" sz="2400" dirty="0" smtClean="0"/>
              <a:t>  knows  everyone’s  passwords  and  has  access  to  private  and  possibly sensitive  or secret data.</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u="sng" dirty="0" smtClean="0"/>
              <a:t>5. Be careful with SMTP</a:t>
            </a:r>
          </a:p>
          <a:p>
            <a:r>
              <a:rPr lang="en-US" sz="2400" dirty="0" smtClean="0"/>
              <a:t>Use dedicated mail servers. First of all, keep the number of computers vulnerable to SMTP-based attacks  to  a minimum.  Have only  one  or a few centralized  e-mail servers, depending on the size of your organization.</a:t>
            </a:r>
          </a:p>
          <a:p>
            <a:r>
              <a:rPr lang="en-US" sz="2400" dirty="0" smtClean="0"/>
              <a:t>Allow only  SMTP connections  that  come from outside  your  firewall to go to those few central e-mail servers. This policy protects the other computers on your network. If your site gets spammed, you have to clean up the central e-mail servers, but the rest of your networked computers are okay.</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a:t>◆   Programs:</a:t>
            </a:r>
          </a:p>
          <a:p>
            <a:pPr>
              <a:buNone/>
            </a:pPr>
            <a:endParaRPr lang="en-US" dirty="0"/>
          </a:p>
          <a:p>
            <a:pPr>
              <a:buNone/>
            </a:pPr>
            <a:r>
              <a:rPr lang="en-US" dirty="0" smtClean="0"/>
              <a:t>1.  </a:t>
            </a:r>
            <a:r>
              <a:rPr lang="en-US" dirty="0"/>
              <a:t>A Mail User Agent (MUA) for users to be able to read and write </a:t>
            </a:r>
            <a:r>
              <a:rPr lang="en-US" dirty="0" smtClean="0"/>
              <a:t>e-mail</a:t>
            </a:r>
            <a:endParaRPr lang="en-US" dirty="0"/>
          </a:p>
          <a:p>
            <a:pPr>
              <a:buNone/>
            </a:pPr>
            <a:r>
              <a:rPr lang="en-US" dirty="0" smtClean="0"/>
              <a:t>2.  </a:t>
            </a:r>
            <a:r>
              <a:rPr lang="en-US" dirty="0"/>
              <a:t>A Mail Transfer Agent (MTA) to deliver the e-mail messages between computers across a </a:t>
            </a:r>
            <a:r>
              <a:rPr lang="en-US" dirty="0" smtClean="0"/>
              <a:t>network</a:t>
            </a:r>
            <a:endParaRPr lang="en-US" dirty="0"/>
          </a:p>
          <a:p>
            <a:pPr>
              <a:buNone/>
            </a:pPr>
            <a:r>
              <a:rPr lang="en-US" dirty="0" smtClean="0"/>
              <a:t>3.  </a:t>
            </a:r>
            <a:r>
              <a:rPr lang="en-US" dirty="0"/>
              <a:t>A Local Delivery Agent (LDA) to deliver messages to users’ mailbox </a:t>
            </a:r>
            <a:r>
              <a:rPr lang="en-US" dirty="0" smtClean="0"/>
              <a:t>files</a:t>
            </a:r>
          </a:p>
          <a:p>
            <a:pPr>
              <a:buNone/>
            </a:pPr>
            <a:r>
              <a:rPr lang="en-US" dirty="0" smtClean="0"/>
              <a:t>4. A mail notification  program to tell users that they have new mail</a:t>
            </a:r>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5.  The TCP/IP protocols for storing e-mail messages and transferring  e-mail between MTAs</a:t>
            </a:r>
          </a:p>
          <a:p>
            <a:pPr>
              <a:buNone/>
            </a:pPr>
            <a:r>
              <a:rPr lang="en-US" dirty="0" smtClean="0"/>
              <a:t>   6. Other communication and mail storage components: </a:t>
            </a:r>
          </a:p>
          <a:p>
            <a:pPr>
              <a:buNone/>
            </a:pPr>
            <a:r>
              <a:rPr lang="en-US" dirty="0" smtClean="0"/>
              <a:t>		6.1 Ports</a:t>
            </a:r>
          </a:p>
          <a:p>
            <a:pPr>
              <a:buNone/>
            </a:pPr>
            <a:r>
              <a:rPr lang="en-US" dirty="0" smtClean="0"/>
              <a:t>		6.2 Mail queues</a:t>
            </a:r>
          </a:p>
          <a:p>
            <a:pPr>
              <a:buNone/>
            </a:pPr>
            <a:r>
              <a:rPr lang="en-US" dirty="0" smtClean="0"/>
              <a:t>  		6.3  Mailbox files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Mail </a:t>
            </a:r>
            <a:r>
              <a:rPr lang="en-US" b="1" dirty="0"/>
              <a:t>User Agent (MUA)</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To be able to send mail, you, or your  users, need a program  called a Mail User Agent (MUA). The MUA, also called a mail client, enables users to write and read mail messages</a:t>
            </a:r>
            <a:r>
              <a:rPr lang="en-US" dirty="0" smtClean="0"/>
              <a:t>.</a:t>
            </a:r>
          </a:p>
          <a:p>
            <a:r>
              <a:rPr lang="en-US" dirty="0" smtClean="0"/>
              <a:t> </a:t>
            </a:r>
            <a:r>
              <a:rPr lang="en-US" dirty="0"/>
              <a:t>Two types of MUAs are available: a graphical user interface (GUI), such as Netscape Messenger, and a command-line  interface, such as Pine.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Whether your  MUA is a GUI or command-line  interface,  after  the message is composed,  the  MUA sends  it to  the  mail  transfer  agent  (MTA).  </a:t>
            </a:r>
            <a:endParaRPr lang="en-US" dirty="0" smtClean="0"/>
          </a:p>
          <a:p>
            <a:r>
              <a:rPr lang="en-US" dirty="0" smtClean="0"/>
              <a:t>The </a:t>
            </a:r>
            <a:r>
              <a:rPr lang="en-US" dirty="0"/>
              <a:t>MTA is the program that sends the message out across the network and does its work without any intervention  by the user. In fact, most users are unaware of the MTA, they just see their mail client.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 Mail Transfer Agent (MTA) </a:t>
            </a:r>
            <a:r>
              <a:rPr lang="en-US" dirty="0"/>
              <a:t> </a:t>
            </a:r>
            <a:br>
              <a:rPr lang="en-US" dirty="0"/>
            </a:br>
            <a:endParaRPr lang="en-US" dirty="0"/>
          </a:p>
        </p:txBody>
      </p:sp>
      <p:sp>
        <p:nvSpPr>
          <p:cNvPr id="3" name="Content Placeholder 2"/>
          <p:cNvSpPr>
            <a:spLocks noGrp="1"/>
          </p:cNvSpPr>
          <p:nvPr>
            <p:ph idx="1"/>
          </p:nvPr>
        </p:nvSpPr>
        <p:spPr/>
        <p:txBody>
          <a:bodyPr>
            <a:noAutofit/>
          </a:bodyPr>
          <a:lstStyle/>
          <a:p>
            <a:r>
              <a:rPr lang="en-US" sz="2400" baseline="-25000" dirty="0"/>
              <a:t>Now that the MTA has received the message from the MUA, it can do its job. </a:t>
            </a:r>
            <a:r>
              <a:rPr lang="en-US" sz="2400" baseline="-25000" dirty="0" smtClean="0"/>
              <a:t>The MTA </a:t>
            </a:r>
            <a:r>
              <a:rPr lang="en-US" sz="2400" baseline="-25000" dirty="0"/>
              <a:t>installed  by default  on  your  Red Hat system is called </a:t>
            </a:r>
            <a:r>
              <a:rPr lang="en-US" sz="2400" baseline="-25000" dirty="0" err="1"/>
              <a:t>Sendmail</a:t>
            </a:r>
            <a:r>
              <a:rPr lang="en-US" sz="2400" baseline="-25000" dirty="0"/>
              <a:t>. </a:t>
            </a:r>
            <a:endParaRPr lang="en-US" sz="2400" baseline="-25000" dirty="0" smtClean="0"/>
          </a:p>
          <a:p>
            <a:pPr>
              <a:buNone/>
            </a:pPr>
            <a:endParaRPr lang="en-US" sz="2400" baseline="-25000" dirty="0" smtClean="0"/>
          </a:p>
          <a:p>
            <a:r>
              <a:rPr lang="en-US" sz="2400" baseline="-25000" dirty="0" smtClean="0"/>
              <a:t> </a:t>
            </a:r>
            <a:r>
              <a:rPr lang="en-US" sz="2400" baseline="-25000" dirty="0"/>
              <a:t>The </a:t>
            </a:r>
            <a:r>
              <a:rPr lang="en-US" sz="2400" baseline="-25000" dirty="0" smtClean="0"/>
              <a:t>MTA reads </a:t>
            </a:r>
            <a:r>
              <a:rPr lang="en-US" sz="2400" baseline="-25000" dirty="0"/>
              <a:t>the information  in the </a:t>
            </a:r>
            <a:r>
              <a:rPr lang="en-US" sz="2400" b="1" baseline="-25000" dirty="0"/>
              <a:t>To</a:t>
            </a:r>
            <a:r>
              <a:rPr lang="en-US" sz="2400" baseline="-25000" dirty="0"/>
              <a:t> section of the e-mail message and determines the </a:t>
            </a:r>
            <a:r>
              <a:rPr lang="en-US" sz="2400" b="1" baseline="-25000" dirty="0"/>
              <a:t>IP address</a:t>
            </a:r>
            <a:r>
              <a:rPr lang="en-US" sz="2400" baseline="-25000" dirty="0"/>
              <a:t> of the recipient’s mail server. Then the MTA tries to open a connection  to the recipient’s server through  a communication port, typically port 25</a:t>
            </a:r>
            <a:r>
              <a:rPr lang="en-US" sz="2400" baseline="-25000" dirty="0" smtClean="0"/>
              <a:t>.</a:t>
            </a:r>
          </a:p>
          <a:p>
            <a:pPr>
              <a:buNone/>
            </a:pPr>
            <a:endParaRPr lang="en-US" sz="2400" baseline="-25000" dirty="0" smtClean="0"/>
          </a:p>
          <a:p>
            <a:r>
              <a:rPr lang="en-US" sz="2400" baseline="-25000" dirty="0" smtClean="0"/>
              <a:t>If the MTA on the sending  machine  can establish  a connection,  it sends the message to the MTA on the recipient’s server using the Simple Message Transfer Protocol (SMTP).</a:t>
            </a:r>
          </a:p>
          <a:p>
            <a:pPr>
              <a:buNone/>
            </a:pPr>
            <a:endParaRPr lang="en-US" sz="2400" baseline="-25000" dirty="0" smtClean="0"/>
          </a:p>
          <a:p>
            <a:r>
              <a:rPr lang="en-US" sz="2400" baseline="-25000" dirty="0" smtClean="0"/>
              <a:t>The MTA on the receiving server adds header information  to the message. The header contains information that is used for tracking the message and ensuring that it is delivered.</a:t>
            </a:r>
          </a:p>
          <a:p>
            <a:pPr>
              <a:buNone/>
            </a:pPr>
            <a:endParaRPr lang="en-US" sz="2400" baseline="-25000" dirty="0" smtClean="0"/>
          </a:p>
          <a:p>
            <a:r>
              <a:rPr lang="en-US" sz="2400" baseline="-25000" dirty="0" smtClean="0"/>
              <a:t> Next the receiving MTA passes the message to another  program to inform the receiver that new mail has arrived.</a:t>
            </a:r>
          </a:p>
          <a:p>
            <a:endParaRPr lang="en-US" sz="2400" dirty="0" smtClean="0"/>
          </a:p>
          <a:p>
            <a:endParaRPr lang="en-US" sz="2400" baseline="-25000" dirty="0" smtClean="0"/>
          </a:p>
          <a:p>
            <a:pPr>
              <a:buNone/>
            </a:pPr>
            <a:r>
              <a:rPr lang="en-US" sz="2400" dirty="0"/>
              <a:t> </a:t>
            </a: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smtClean="0"/>
              <a:t>Local Delivery Agent (LDA)</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LDA </a:t>
            </a:r>
            <a:r>
              <a:rPr lang="en-US" dirty="0"/>
              <a:t>receives the message from the MTA, it places the message in the receiver’s mailbox file that is identified by the username</a:t>
            </a:r>
            <a:r>
              <a:rPr lang="en-US" dirty="0" smtClean="0"/>
              <a:t>.</a:t>
            </a:r>
          </a:p>
          <a:p>
            <a:r>
              <a:rPr lang="en-US" dirty="0" smtClean="0"/>
              <a:t> </a:t>
            </a:r>
            <a:r>
              <a:rPr lang="en-US" dirty="0"/>
              <a:t>On your Red Hat system this is a program called </a:t>
            </a:r>
            <a:r>
              <a:rPr lang="en-US" dirty="0" err="1"/>
              <a:t>procmail</a:t>
            </a:r>
            <a:r>
              <a:rPr lang="en-US" dirty="0"/>
              <a:t>. The location  of the user’s mailbox file is /</a:t>
            </a:r>
            <a:r>
              <a:rPr lang="en-US" dirty="0" err="1" smtClean="0"/>
              <a:t>usr</a:t>
            </a:r>
            <a:r>
              <a:rPr lang="en-US" dirty="0" smtClean="0"/>
              <a:t>/spool/mail</a:t>
            </a:r>
            <a:r>
              <a:rPr lang="en-US" dirty="0"/>
              <a:t>/&lt;user’s name</a:t>
            </a:r>
            <a:r>
              <a:rPr lang="en-US" dirty="0" smtClean="0"/>
              <a:t>&gt;.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Introducing SMTP</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sz="2400" i="1" dirty="0"/>
              <a:t>SMTP </a:t>
            </a:r>
            <a:r>
              <a:rPr lang="en-US" sz="2400" dirty="0"/>
              <a:t>is the TCP/IP protocol  for transferring </a:t>
            </a:r>
            <a:r>
              <a:rPr lang="en-US" sz="2400" dirty="0" smtClean="0"/>
              <a:t> </a:t>
            </a:r>
            <a:r>
              <a:rPr lang="en-US" sz="2400" dirty="0"/>
              <a:t>e-mail  messages between computers on a network. SMTP specifies message movement between MTAs, by the path the message takes. Messages may go directly from the sending to the receiving MTA or through  other MTAs on other network computers</a:t>
            </a:r>
            <a:r>
              <a:rPr lang="en-US" sz="2400" dirty="0" smtClean="0"/>
              <a:t>.</a:t>
            </a:r>
          </a:p>
          <a:p>
            <a:pPr algn="just"/>
            <a:r>
              <a:rPr lang="en-US" sz="2400" dirty="0" smtClean="0"/>
              <a:t> </a:t>
            </a:r>
            <a:r>
              <a:rPr lang="en-US" sz="2400" dirty="0"/>
              <a:t>These other computers briefly store the message before they forward it to another  MTA, if it is local to the MTA, or to a gateway that sends it to an MTA on another  network</a:t>
            </a:r>
            <a:r>
              <a:rPr lang="en-US" sz="2400" dirty="0" smtClean="0"/>
              <a:t>.</a:t>
            </a:r>
          </a:p>
          <a:p>
            <a:pPr algn="just"/>
            <a:r>
              <a:rPr lang="en-US" sz="2400" dirty="0" smtClean="0"/>
              <a:t>The SMTP protocol  can transfer  only ASCII text.  It can’t  handle  fonts, colors, graphics, or attachments.  If you want to be able to send these items, you need to add another  protocol to SMTP.</a:t>
            </a:r>
          </a:p>
          <a:p>
            <a:pPr algn="just"/>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1675</Words>
  <Application>Microsoft Office PowerPoint</Application>
  <PresentationFormat>On-screen Show (4:3)</PresentationFormat>
  <Paragraphs>151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Configuring Mail Services</vt:lpstr>
      <vt:lpstr>E-mail</vt:lpstr>
      <vt:lpstr>Slide 3</vt:lpstr>
      <vt:lpstr>Slide 4</vt:lpstr>
      <vt:lpstr> Mail User Agent (MUA) </vt:lpstr>
      <vt:lpstr>Slide 6</vt:lpstr>
      <vt:lpstr>  Mail Transfer Agent (MTA)   </vt:lpstr>
      <vt:lpstr>  Local Delivery Agent (LDA) </vt:lpstr>
      <vt:lpstr> Introducing SMTP </vt:lpstr>
      <vt:lpstr>MIME</vt:lpstr>
      <vt:lpstr>POP3</vt:lpstr>
      <vt:lpstr>IMAP4</vt:lpstr>
      <vt:lpstr>  Configuring Sendmail </vt:lpstr>
      <vt:lpstr>Slide 14</vt:lpstr>
      <vt:lpstr>Slide 15</vt:lpstr>
      <vt:lpstr>Slide 16</vt:lpstr>
      <vt:lpstr>Configuring POP3</vt:lpstr>
      <vt:lpstr>Configuring IMAP4</vt:lpstr>
      <vt:lpstr>Maintaining E-Mail Security</vt:lpstr>
      <vt:lpstr>Slide 20</vt:lpstr>
      <vt:lpstr>Slide 21</vt:lpstr>
      <vt:lpstr>Slide 22</vt:lpstr>
      <vt:lpstr>Slide 23</vt:lpstr>
      <vt:lpstr>Slide 24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Configuring Mail Services</dc:title>
  <dc:creator>Roshan</dc:creator>
  <cp:lastModifiedBy>administrator</cp:lastModifiedBy>
  <cp:revision>76</cp:revision>
  <dcterms:created xsi:type="dcterms:W3CDTF">2014-08-06T14:26:49Z</dcterms:created>
  <dcterms:modified xsi:type="dcterms:W3CDTF">2016-08-12T03:16:26Z</dcterms:modified>
</cp:coreProperties>
</file>