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0" d="100"/>
          <a:sy n="120" d="100"/>
        </p:scale>
        <p:origin x="24" y="6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825609F-1231-4131-BF91-599C1A725694}" type="datetimeFigureOut">
              <a:rPr lang="en-US" smtClean="0"/>
              <a:pPr/>
              <a:t>8/25/2015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AE2A3CD-EA7D-4945-A932-4FDC3C480D2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25609F-1231-4131-BF91-599C1A725694}"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2A3CD-EA7D-4945-A932-4FDC3C480D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25609F-1231-4131-BF91-599C1A725694}"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2A3CD-EA7D-4945-A932-4FDC3C480D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825609F-1231-4131-BF91-599C1A725694}"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2A3CD-EA7D-4945-A932-4FDC3C480D2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25609F-1231-4131-BF91-599C1A725694}" type="datetimeFigureOut">
              <a:rPr lang="en-US" smtClean="0"/>
              <a:pPr/>
              <a:t>8/25/2015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AE2A3CD-EA7D-4945-A932-4FDC3C480D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825609F-1231-4131-BF91-599C1A725694}" type="datetimeFigureOut">
              <a:rPr lang="en-US" smtClean="0"/>
              <a:pPr/>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E2A3CD-EA7D-4945-A932-4FDC3C480D2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825609F-1231-4131-BF91-599C1A725694}" type="datetimeFigureOut">
              <a:rPr lang="en-US" smtClean="0"/>
              <a:pPr/>
              <a:t>8/25/2015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E2A3CD-EA7D-4945-A932-4FDC3C480D2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25609F-1231-4131-BF91-599C1A725694}" type="datetimeFigureOut">
              <a:rPr lang="en-US" smtClean="0"/>
              <a:pPr/>
              <a:t>8/25/2015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E2A3CD-EA7D-4945-A932-4FDC3C480D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5609F-1231-4131-BF91-599C1A725694}" type="datetimeFigureOut">
              <a:rPr lang="en-US" smtClean="0"/>
              <a:pPr/>
              <a:t>8/25/2015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E2A3CD-EA7D-4945-A932-4FDC3C480D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25609F-1231-4131-BF91-599C1A725694}" type="datetimeFigureOut">
              <a:rPr lang="en-US" smtClean="0"/>
              <a:pPr/>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E2A3CD-EA7D-4945-A932-4FDC3C480D2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25609F-1231-4131-BF91-599C1A725694}" type="datetimeFigureOut">
              <a:rPr lang="en-US" smtClean="0"/>
              <a:pPr/>
              <a:t>8/25/2015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AE2A3CD-EA7D-4945-A932-4FDC3C480D2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825609F-1231-4131-BF91-599C1A725694}" type="datetimeFigureOut">
              <a:rPr lang="en-US" smtClean="0"/>
              <a:pPr/>
              <a:t>8/25/2015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AE2A3CD-EA7D-4945-A932-4FDC3C480D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uhlenberg.edu/" TargetMode="External"/><Relationship Id="rId2" Type="http://schemas.openxmlformats.org/officeDocument/2006/relationships/hyperlink" Target="http://www.tactechnology.com/" TargetMode="External"/><Relationship Id="rId1" Type="http://schemas.openxmlformats.org/officeDocument/2006/relationships/slideLayout" Target="../slideLayouts/slideLayout2.xml"/><Relationship Id="rId5" Type="http://schemas.openxmlformats.org/officeDocument/2006/relationships/hyperlink" Target="http://www.army.mil/" TargetMode="External"/><Relationship Id="rId4" Type="http://schemas.openxmlformats.org/officeDocument/2006/relationships/hyperlink" Target="http://www.whitehouse.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sc.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pPr algn="ctr"/>
            <a:r>
              <a:rPr lang="en-US" dirty="0" smtClean="0"/>
              <a:t>DNS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The slave is intended as a backup in case the master server goes down or is not available. This server contains  the same information  as the master and provides it when requested if the master server cannot be contacted.</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 The caching server remembers the domains that have been accessed. Use of a caching  server speeds up searches  since the  domain  information  is already stored in memory, and the server knows exactly where to go rather than having to send out a request for domain information</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smtClean="0"/>
              <a:t>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Server Configuration Files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a:t>◆   </a:t>
            </a:r>
            <a:r>
              <a:rPr lang="en-US" dirty="0" err="1"/>
              <a:t>named.conf</a:t>
            </a:r>
            <a:r>
              <a:rPr lang="en-US" dirty="0"/>
              <a:t> — found in the /etc directory, this file contains global properties and sources of configuration  files.</a:t>
            </a:r>
          </a:p>
          <a:p>
            <a:r>
              <a:rPr lang="en-US" dirty="0"/>
              <a:t>◆   named.ca — found in /</a:t>
            </a:r>
            <a:r>
              <a:rPr lang="en-US" dirty="0" err="1"/>
              <a:t>var</a:t>
            </a:r>
            <a:r>
              <a:rPr lang="en-US" dirty="0"/>
              <a:t>/named, this file contains the names and addresses of root servers.</a:t>
            </a:r>
          </a:p>
          <a:p>
            <a:r>
              <a:rPr lang="en-US" dirty="0"/>
              <a:t>◆   </a:t>
            </a:r>
            <a:r>
              <a:rPr lang="en-US" dirty="0" err="1"/>
              <a:t>named.local</a:t>
            </a:r>
            <a:r>
              <a:rPr lang="en-US" dirty="0"/>
              <a:t> — found in /</a:t>
            </a:r>
            <a:r>
              <a:rPr lang="en-US" dirty="0" err="1"/>
              <a:t>var</a:t>
            </a:r>
            <a:r>
              <a:rPr lang="en-US" dirty="0"/>
              <a:t>/named, this file provides information  for resolving the loopback address for the </a:t>
            </a:r>
            <a:r>
              <a:rPr lang="en-US" dirty="0" err="1"/>
              <a:t>localhost</a:t>
            </a:r>
            <a:r>
              <a:rPr lang="en-US" dirty="0"/>
              <a:t>.</a:t>
            </a:r>
          </a:p>
          <a:p>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   zone — this file contains the names and addresses of servers and workstations in the local domain and maps names to IP addresses</a:t>
            </a:r>
          </a:p>
          <a:p>
            <a:r>
              <a:rPr lang="en-US" dirty="0"/>
              <a:t>◆   reverse  zone — this file provides information  to map IP addresses to names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named.conf</a:t>
            </a:r>
            <a:r>
              <a:rPr lang="en-US" dirty="0" smtClean="0"/>
              <a:t> section</a:t>
            </a:r>
            <a:endParaRPr lang="en-IN" dirty="0"/>
          </a:p>
        </p:txBody>
      </p:sp>
      <p:sp>
        <p:nvSpPr>
          <p:cNvPr id="3" name="Content Placeholder 2"/>
          <p:cNvSpPr>
            <a:spLocks noGrp="1"/>
          </p:cNvSpPr>
          <p:nvPr>
            <p:ph sz="quarter" idx="1"/>
          </p:nvPr>
        </p:nvSpPr>
        <p:spPr/>
        <p:txBody>
          <a:bodyPr>
            <a:normAutofit/>
          </a:bodyPr>
          <a:lstStyle/>
          <a:p>
            <a:r>
              <a:rPr lang="en-US" dirty="0"/>
              <a:t>o</a:t>
            </a:r>
            <a:r>
              <a:rPr lang="en-US" dirty="0" smtClean="0"/>
              <a:t>ptions : list global configurations and defaults.</a:t>
            </a:r>
          </a:p>
          <a:p>
            <a:r>
              <a:rPr lang="en-US" dirty="0"/>
              <a:t>i</a:t>
            </a:r>
            <a:r>
              <a:rPr lang="en-US" dirty="0" smtClean="0"/>
              <a:t>nclude : gets information from another file and includes it.</a:t>
            </a:r>
          </a:p>
          <a:p>
            <a:r>
              <a:rPr lang="en-US" dirty="0" err="1"/>
              <a:t>a</a:t>
            </a:r>
            <a:r>
              <a:rPr lang="en-US" dirty="0" err="1" smtClean="0"/>
              <a:t>cl</a:t>
            </a:r>
            <a:r>
              <a:rPr lang="en-US" dirty="0" smtClean="0"/>
              <a:t> : specifies IP Addresses used in access control list.</a:t>
            </a:r>
          </a:p>
          <a:p>
            <a:r>
              <a:rPr lang="en-US" dirty="0"/>
              <a:t>l</a:t>
            </a:r>
            <a:r>
              <a:rPr lang="en-US" dirty="0" smtClean="0"/>
              <a:t>ogging : specifies log file locations and contents.</a:t>
            </a:r>
          </a:p>
          <a:p>
            <a:r>
              <a:rPr lang="en-US" dirty="0"/>
              <a:t>s</a:t>
            </a:r>
            <a:r>
              <a:rPr lang="en-US" dirty="0" smtClean="0"/>
              <a:t>erver : specifies properties of remote server.</a:t>
            </a:r>
          </a:p>
          <a:p>
            <a:r>
              <a:rPr lang="en-US" dirty="0"/>
              <a:t>z</a:t>
            </a:r>
            <a:r>
              <a:rPr lang="en-US" dirty="0" smtClean="0"/>
              <a:t>one : specifies information about zone.</a:t>
            </a:r>
          </a:p>
          <a:p>
            <a:r>
              <a:rPr lang="en-US" dirty="0"/>
              <a:t>k</a:t>
            </a:r>
            <a:r>
              <a:rPr lang="en-US" dirty="0" smtClean="0"/>
              <a:t>ey : specifies security keys used for authentication. </a:t>
            </a:r>
            <a:endParaRPr lang="en-IN" dirty="0"/>
          </a:p>
        </p:txBody>
      </p:sp>
    </p:spTree>
    <p:extLst>
      <p:ext uri="{BB962C8B-B14F-4D97-AF65-F5344CB8AC3E}">
        <p14:creationId xmlns="" xmlns:p14="http://schemas.microsoft.com/office/powerpoint/2010/main" val="2515038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a:bodyPr>
          <a:lstStyle/>
          <a:p>
            <a:r>
              <a:rPr lang="en-US" dirty="0"/>
              <a:t>Name address resolution is, simply stated, the conversion of people friendly names into computer friendly numbers. </a:t>
            </a:r>
            <a:endParaRPr lang="en-US" dirty="0" smtClean="0"/>
          </a:p>
          <a:p>
            <a:r>
              <a:rPr lang="en-US" dirty="0" smtClean="0"/>
              <a:t>Each </a:t>
            </a:r>
            <a:r>
              <a:rPr lang="en-US" dirty="0"/>
              <a:t>time you type a Web site’s  address into your browser, the Domain Name System (DNS) goes to work. You enter names that  are easy for you to remember, and the names are resolved into numbers that computers find easy to understand.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Look </a:t>
            </a:r>
            <a:r>
              <a:rPr lang="en-US" dirty="0"/>
              <a:t>at  domain  names  and  their  organization  using  the  domain name </a:t>
            </a:r>
            <a:r>
              <a:rPr lang="en-US" dirty="0" smtClean="0"/>
              <a:t>technology.com</a:t>
            </a:r>
            <a:r>
              <a:rPr lang="en-US" dirty="0"/>
              <a:t>. The first part of this domain name, </a:t>
            </a:r>
            <a:r>
              <a:rPr lang="en-US" dirty="0" smtClean="0"/>
              <a:t>technology</a:t>
            </a:r>
            <a:r>
              <a:rPr lang="en-US" dirty="0"/>
              <a:t>,  is the name of the company, institution,  or organization.  The next part, after the </a:t>
            </a:r>
            <a:r>
              <a:rPr lang="en-US" dirty="0" smtClean="0"/>
              <a:t>period </a:t>
            </a:r>
            <a:r>
              <a:rPr lang="en-US" dirty="0"/>
              <a:t>is called the top-level  domain.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normAutofit fontScale="90000"/>
          </a:bodyPr>
          <a:lstStyle/>
          <a:p>
            <a:r>
              <a:rPr lang="en-US" dirty="0"/>
              <a:t> </a:t>
            </a:r>
            <a:br>
              <a:rPr lang="en-US" dirty="0"/>
            </a:br>
            <a:r>
              <a:rPr lang="en-US" b="1" dirty="0" smtClean="0"/>
              <a:t>TOP-LEVEL DOMAINS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25000" lnSpcReduction="20000"/>
          </a:bodyPr>
          <a:lstStyle/>
          <a:p>
            <a:pPr>
              <a:buNone/>
            </a:pPr>
            <a:endParaRPr lang="en-US" sz="4000" dirty="0">
              <a:latin typeface="Arial Black" pitchFamily="34" charset="0"/>
            </a:endParaRPr>
          </a:p>
          <a:p>
            <a:pPr>
              <a:buNone/>
            </a:pPr>
            <a:r>
              <a:rPr lang="en-US" sz="4800" b="1" dirty="0">
                <a:latin typeface="Arial Black" pitchFamily="34" charset="0"/>
              </a:rPr>
              <a:t> </a:t>
            </a:r>
            <a:r>
              <a:rPr lang="en-US" sz="4800" b="1" dirty="0" smtClean="0">
                <a:latin typeface="Arial Black" pitchFamily="34" charset="0"/>
              </a:rPr>
              <a:t>com                                      Typically, a business (for example, </a:t>
            </a:r>
            <a:r>
              <a:rPr lang="en-US" sz="4800" b="1" dirty="0" smtClean="0">
                <a:latin typeface="Arial Black" pitchFamily="34" charset="0"/>
                <a:hlinkClick r:id="rId2"/>
              </a:rPr>
              <a:t>www.tactechnology.com</a:t>
            </a:r>
            <a:r>
              <a:rPr lang="en-US" sz="4800" b="1" dirty="0" smtClean="0">
                <a:latin typeface="Arial Black" pitchFamily="34" charset="0"/>
              </a:rPr>
              <a:t>)</a:t>
            </a:r>
          </a:p>
          <a:p>
            <a:pPr>
              <a:buNone/>
            </a:pPr>
            <a:endParaRPr lang="en-US" sz="4800" b="1" dirty="0" smtClean="0">
              <a:latin typeface="Arial Black" pitchFamily="34" charset="0"/>
            </a:endParaRPr>
          </a:p>
          <a:p>
            <a:pPr>
              <a:buNone/>
            </a:pPr>
            <a:r>
              <a:rPr lang="en-US" sz="4800" b="1" dirty="0" smtClean="0">
                <a:latin typeface="Arial Black" pitchFamily="34" charset="0"/>
              </a:rPr>
              <a:t> </a:t>
            </a:r>
            <a:r>
              <a:rPr lang="en-US" sz="4800" b="1" dirty="0" err="1" smtClean="0">
                <a:latin typeface="Arial Black" pitchFamily="34" charset="0"/>
              </a:rPr>
              <a:t>edu</a:t>
            </a:r>
            <a:r>
              <a:rPr lang="en-US" sz="4800" b="1" dirty="0" smtClean="0">
                <a:latin typeface="Arial Black" pitchFamily="34" charset="0"/>
              </a:rPr>
              <a:t>                                       An educational institution (for example, 					                      </a:t>
            </a:r>
            <a:r>
              <a:rPr lang="en-US" sz="4800" b="1" dirty="0" smtClean="0">
                <a:latin typeface="Arial Black" pitchFamily="34" charset="0"/>
                <a:hlinkClick r:id="rId3"/>
              </a:rPr>
              <a:t>www.muhlenberg.edu</a:t>
            </a:r>
            <a:r>
              <a:rPr lang="en-US" sz="4800" b="1" dirty="0" smtClean="0">
                <a:latin typeface="Arial Black" pitchFamily="34" charset="0"/>
              </a:rPr>
              <a:t>)</a:t>
            </a:r>
          </a:p>
          <a:p>
            <a:pPr>
              <a:buNone/>
            </a:pPr>
            <a:endParaRPr lang="en-US" sz="4800" b="1" dirty="0" smtClean="0">
              <a:latin typeface="Arial Black" pitchFamily="34" charset="0"/>
            </a:endParaRPr>
          </a:p>
          <a:p>
            <a:pPr>
              <a:buNone/>
            </a:pPr>
            <a:r>
              <a:rPr lang="en-US" sz="4800" b="1" dirty="0" smtClean="0">
                <a:latin typeface="Arial Black" pitchFamily="34" charset="0"/>
              </a:rPr>
              <a:t> </a:t>
            </a:r>
            <a:r>
              <a:rPr lang="en-US" sz="4800" b="1" dirty="0" err="1" smtClean="0">
                <a:latin typeface="Arial Black" pitchFamily="34" charset="0"/>
              </a:rPr>
              <a:t>gov</a:t>
            </a:r>
            <a:r>
              <a:rPr lang="en-US" sz="4800" b="1" dirty="0" smtClean="0">
                <a:latin typeface="Arial Black" pitchFamily="34" charset="0"/>
              </a:rPr>
              <a:t>                                       A U.S. government agency (for example, </a:t>
            </a:r>
            <a:r>
              <a:rPr lang="en-US" sz="4800" b="1" dirty="0" smtClean="0">
                <a:latin typeface="Arial Black" pitchFamily="34" charset="0"/>
                <a:hlinkClick r:id="rId4"/>
              </a:rPr>
              <a:t>www.whitehouse.gov</a:t>
            </a:r>
            <a:r>
              <a:rPr lang="en-US" sz="4800" b="1" dirty="0" smtClean="0">
                <a:latin typeface="Arial Black" pitchFamily="34" charset="0"/>
              </a:rPr>
              <a:t>)</a:t>
            </a:r>
          </a:p>
          <a:p>
            <a:pPr>
              <a:buNone/>
            </a:pPr>
            <a:endParaRPr lang="en-US" sz="4800" b="1" dirty="0" smtClean="0">
              <a:latin typeface="Arial Black" pitchFamily="34" charset="0"/>
            </a:endParaRPr>
          </a:p>
          <a:p>
            <a:pPr>
              <a:buNone/>
            </a:pPr>
            <a:r>
              <a:rPr lang="en-US" sz="4800" b="1" dirty="0" smtClean="0">
                <a:latin typeface="Arial Black" pitchFamily="34" charset="0"/>
              </a:rPr>
              <a:t> mil                                        A branch of the U.S. military (for example,  </a:t>
            </a:r>
            <a:r>
              <a:rPr lang="en-US" sz="4800" b="1" dirty="0" smtClean="0">
                <a:latin typeface="Arial Black" pitchFamily="34" charset="0"/>
                <a:hlinkClick r:id="rId5"/>
              </a:rPr>
              <a:t>www.army.mil</a:t>
            </a:r>
            <a:r>
              <a:rPr lang="en-US" sz="4800" b="1" dirty="0" smtClean="0">
                <a:latin typeface="Arial Black" pitchFamily="34" charset="0"/>
              </a:rPr>
              <a:t>)</a:t>
            </a:r>
          </a:p>
          <a:p>
            <a:pPr>
              <a:buNone/>
            </a:pPr>
            <a:endParaRPr lang="en-US" sz="4800" b="1" dirty="0" smtClean="0">
              <a:latin typeface="Arial Black" pitchFamily="34" charset="0"/>
            </a:endParaRPr>
          </a:p>
          <a:p>
            <a:pPr>
              <a:buNone/>
            </a:pPr>
            <a:r>
              <a:rPr lang="en-US" sz="4800" b="1" dirty="0" smtClean="0">
                <a:latin typeface="Arial Black" pitchFamily="34" charset="0"/>
              </a:rPr>
              <a:t>net 	                           A network affiliated organization (for example, www. tellurium.net)</a:t>
            </a:r>
          </a:p>
          <a:p>
            <a:pPr>
              <a:buNone/>
            </a:pPr>
            <a:r>
              <a:rPr lang="en-US" sz="4800" b="1" dirty="0" smtClean="0">
                <a:latin typeface="Arial Black" pitchFamily="34" charset="0"/>
              </a:rPr>
              <a:t> </a:t>
            </a:r>
          </a:p>
          <a:p>
            <a:pPr>
              <a:buNone/>
            </a:pPr>
            <a:r>
              <a:rPr lang="en-US" sz="4800" b="1" dirty="0" smtClean="0">
                <a:latin typeface="Arial Black" pitchFamily="34" charset="0"/>
              </a:rPr>
              <a:t>org                                        A noncommercial  organization (for example, www.lvcg.org)</a:t>
            </a:r>
          </a:p>
          <a:p>
            <a:pPr>
              <a:buNone/>
            </a:pPr>
            <a:r>
              <a:rPr lang="en-US" sz="4800" b="1" dirty="0" smtClean="0">
                <a:latin typeface="Arial Black" pitchFamily="34" charset="0"/>
              </a:rPr>
              <a:t> </a:t>
            </a:r>
          </a:p>
          <a:p>
            <a:pPr>
              <a:buNone/>
            </a:pPr>
            <a:r>
              <a:rPr lang="en-US" sz="4800" b="1" dirty="0" err="1" smtClean="0">
                <a:latin typeface="Arial Black" pitchFamily="34" charset="0"/>
              </a:rPr>
              <a:t>int</a:t>
            </a:r>
            <a:r>
              <a:rPr lang="en-US" sz="4800" b="1" dirty="0" smtClean="0">
                <a:latin typeface="Arial Black" pitchFamily="34" charset="0"/>
              </a:rPr>
              <a:t>                                         An international organization (for example, www.wipo.int)</a:t>
            </a:r>
          </a:p>
          <a:p>
            <a:pPr>
              <a:buNone/>
            </a:pPr>
            <a:r>
              <a:rPr lang="en-US" sz="4800" b="1" dirty="0" smtClean="0">
                <a:latin typeface="Arial Black" pitchFamily="34" charset="0"/>
              </a:rPr>
              <a:t> </a:t>
            </a:r>
          </a:p>
          <a:p>
            <a:pPr>
              <a:buNone/>
            </a:pPr>
            <a:r>
              <a:rPr lang="en-US" sz="4800" b="1" dirty="0" smtClean="0">
                <a:latin typeface="Arial Black" pitchFamily="34" charset="0"/>
              </a:rPr>
              <a:t>us                                         The U.S. domain,  with each listing as a lower level</a:t>
            </a:r>
          </a:p>
          <a:p>
            <a:pPr>
              <a:buNone/>
            </a:pPr>
            <a:r>
              <a:rPr lang="en-US" sz="4800" b="1" dirty="0" smtClean="0">
                <a:latin typeface="Arial Black" pitchFamily="34" charset="0"/>
              </a:rPr>
              <a:t>			 (for example,   www.state.pa.us</a:t>
            </a:r>
            <a:r>
              <a:rPr lang="en-US" sz="4000" dirty="0" smtClean="0">
                <a:latin typeface="Arial Black" pitchFamily="34" charset="0"/>
              </a:rPr>
              <a:t>)</a:t>
            </a:r>
          </a:p>
          <a:p>
            <a:pPr>
              <a:buNone/>
            </a:pPr>
            <a:r>
              <a:rPr lang="en-US" sz="4000" dirty="0" smtClean="0">
                <a:latin typeface="Arial Black" pitchFamily="34" charset="0"/>
              </a:rPr>
              <a:t> </a:t>
            </a:r>
          </a:p>
          <a:p>
            <a:pPr>
              <a:buNone/>
            </a:pP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When you type in a host name, your system uses its resources to resolve names into IP addresses. </a:t>
            </a:r>
            <a:endParaRPr lang="en-US" dirty="0" smtClean="0"/>
          </a:p>
          <a:p>
            <a:r>
              <a:rPr lang="en-US" dirty="0" smtClean="0"/>
              <a:t>One </a:t>
            </a:r>
            <a:r>
              <a:rPr lang="en-US" dirty="0"/>
              <a:t>of these files is /etc/</a:t>
            </a:r>
            <a:r>
              <a:rPr lang="en-US" dirty="0" err="1"/>
              <a:t>nsswitch.conf</a:t>
            </a:r>
            <a:r>
              <a:rPr lang="en-US" dirty="0"/>
              <a:t> </a:t>
            </a:r>
            <a:r>
              <a:rPr lang="en-US" dirty="0" smtClean="0"/>
              <a:t>, </a:t>
            </a:r>
            <a:r>
              <a:rPr lang="en-US" dirty="0"/>
              <a:t>which  contains  a line telling  the  system where to look for host information</a:t>
            </a:r>
            <a:r>
              <a:rPr lang="en-US" dirty="0" smtClean="0"/>
              <a:t>.</a:t>
            </a:r>
          </a:p>
          <a:p>
            <a:r>
              <a:rPr lang="en-US" dirty="0"/>
              <a:t>T</a:t>
            </a:r>
            <a:r>
              <a:rPr lang="en-US" dirty="0" smtClean="0"/>
              <a:t>he </a:t>
            </a:r>
            <a:r>
              <a:rPr lang="en-US" dirty="0"/>
              <a:t>hosts file is not a manageable  solution on a large net- work, as it is an impossible task to keep it up to date. </a:t>
            </a:r>
            <a:endParaRPr lang="en-US" dirty="0" smtClean="0"/>
          </a:p>
          <a:p>
            <a:r>
              <a:rPr lang="en-US" dirty="0" smtClean="0"/>
              <a:t>You </a:t>
            </a:r>
            <a:r>
              <a:rPr lang="en-US" dirty="0"/>
              <a:t>could not have control over every IP address.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After the system looks in the hosts file and fails to find the address, the next file checked is /etc/</a:t>
            </a:r>
            <a:r>
              <a:rPr lang="en-US" dirty="0" err="1"/>
              <a:t>resolv.conf</a:t>
            </a:r>
            <a:r>
              <a:rPr lang="en-US" dirty="0"/>
              <a:t>. </a:t>
            </a:r>
            <a:endParaRPr lang="en-US" dirty="0" smtClean="0"/>
          </a:p>
          <a:p>
            <a:r>
              <a:rPr lang="en-US" dirty="0" smtClean="0"/>
              <a:t>This </a:t>
            </a:r>
            <a:r>
              <a:rPr lang="en-US" dirty="0"/>
              <a:t>file contains the IP addresses of computers that are known as Domain Name Servers, and these are listed in /etc/</a:t>
            </a:r>
            <a:r>
              <a:rPr lang="en-US" dirty="0" err="1"/>
              <a:t>resolv.conf</a:t>
            </a:r>
            <a:r>
              <a:rPr lang="en-US" dirty="0"/>
              <a:t> as just  name  servers.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Installing the Software</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en-US" dirty="0"/>
              <a:t>The most common DNS server used in  current  Red Hat Linux  distributions  is BIND, or  the  Berkeley Internet  Name Daemon. The latest release of BIND is Version 9.2, and can be obtained  from the Internet Software Consortium at </a:t>
            </a:r>
            <a:r>
              <a:rPr lang="en-US" dirty="0">
                <a:hlinkClick r:id="rId2"/>
              </a:rPr>
              <a:t>www.isc.org.</a:t>
            </a:r>
            <a:endParaRPr lang="en-US" dirty="0"/>
          </a:p>
          <a:p>
            <a:r>
              <a:rPr lang="en-US" dirty="0"/>
              <a:t>The  RPM version  of  BIND is  also  included  with  the  Red  Hat  installation CD-ROMs. </a:t>
            </a:r>
            <a:endParaRPr lang="en-US" dirty="0" smtClean="0"/>
          </a:p>
          <a:p>
            <a:r>
              <a:rPr lang="en-US" dirty="0" smtClean="0"/>
              <a:t>yum install bind*</a:t>
            </a:r>
          </a:p>
          <a:p>
            <a:r>
              <a:rPr lang="en-US" dirty="0" smtClean="0"/>
              <a:t>rpm –</a:t>
            </a:r>
            <a:r>
              <a:rPr lang="en-US" dirty="0" err="1" smtClean="0"/>
              <a:t>ivh</a:t>
            </a:r>
            <a:r>
              <a:rPr lang="en-US" dirty="0" smtClean="0"/>
              <a:t>  bind*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DNS</a:t>
            </a:r>
            <a:endParaRPr lang="en-US" dirty="0"/>
          </a:p>
        </p:txBody>
      </p:sp>
      <p:sp>
        <p:nvSpPr>
          <p:cNvPr id="3" name="Content Placeholder 2"/>
          <p:cNvSpPr>
            <a:spLocks noGrp="1"/>
          </p:cNvSpPr>
          <p:nvPr>
            <p:ph sz="quarter" idx="1"/>
          </p:nvPr>
        </p:nvSpPr>
        <p:spPr/>
        <p:txBody>
          <a:bodyPr/>
          <a:lstStyle/>
          <a:p>
            <a:r>
              <a:rPr lang="en-US" dirty="0" smtClean="0"/>
              <a:t>The </a:t>
            </a:r>
            <a:r>
              <a:rPr lang="en-US" dirty="0"/>
              <a:t>three  types  of </a:t>
            </a:r>
            <a:r>
              <a:rPr lang="en-US" dirty="0" smtClean="0"/>
              <a:t>domain  </a:t>
            </a:r>
            <a:r>
              <a:rPr lang="en-US" dirty="0"/>
              <a:t>name  servers  are master,  slave, and  caching  servers.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The master contains all the information about the domain and supplies this </a:t>
            </a:r>
            <a:r>
              <a:rPr lang="en-US" dirty="0" smtClean="0"/>
              <a:t>information </a:t>
            </a:r>
            <a:r>
              <a:rPr lang="en-US" dirty="0"/>
              <a:t>when requested. A master server is listed as an authoritative server when it contains the information  you are seeking and it can provide that information.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221</TotalTime>
  <Words>631</Words>
  <Application>Microsoft Office PowerPoint</Application>
  <PresentationFormat>On-screen Show (4:3)</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DNS</vt:lpstr>
      <vt:lpstr>Introduction</vt:lpstr>
      <vt:lpstr>Slide 3</vt:lpstr>
      <vt:lpstr>  TOP-LEVEL DOMAINS </vt:lpstr>
      <vt:lpstr>Slide 5</vt:lpstr>
      <vt:lpstr>Slide 6</vt:lpstr>
      <vt:lpstr>Installing the Software </vt:lpstr>
      <vt:lpstr>Types of DNS</vt:lpstr>
      <vt:lpstr>Slide 9</vt:lpstr>
      <vt:lpstr>Slide 10</vt:lpstr>
      <vt:lpstr>Slide 11</vt:lpstr>
      <vt:lpstr>           Server Configuration Files </vt:lpstr>
      <vt:lpstr>Slide 13</vt:lpstr>
      <vt:lpstr>named.conf section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Roshan</dc:creator>
  <cp:lastModifiedBy>pras</cp:lastModifiedBy>
  <cp:revision>64</cp:revision>
  <dcterms:created xsi:type="dcterms:W3CDTF">2014-08-05T11:59:17Z</dcterms:created>
  <dcterms:modified xsi:type="dcterms:W3CDTF">2015-08-25T07:20:43Z</dcterms:modified>
</cp:coreProperties>
</file>