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8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3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3F4D-9C0C-48FE-B252-B4F24BA5A3C1}" type="datetimeFigureOut">
              <a:rPr lang="en-IN" smtClean="0"/>
              <a:pPr/>
              <a:t>02-03-2016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CDF-37BC-4D70-A471-B17DEA392E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8810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3F4D-9C0C-48FE-B252-B4F24BA5A3C1}" type="datetimeFigureOut">
              <a:rPr lang="en-IN" smtClean="0"/>
              <a:pPr/>
              <a:t>02-03-2016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CDF-37BC-4D70-A471-B17DEA392E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345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3F4D-9C0C-48FE-B252-B4F24BA5A3C1}" type="datetimeFigureOut">
              <a:rPr lang="en-IN" smtClean="0"/>
              <a:pPr/>
              <a:t>02-03-2016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CDF-37BC-4D70-A471-B17DEA392E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82118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A76AD24-3CED-48F5-B0FB-B97BA6CF93D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3F4D-9C0C-48FE-B252-B4F24BA5A3C1}" type="datetimeFigureOut">
              <a:rPr lang="en-IN" smtClean="0"/>
              <a:pPr/>
              <a:t>02-03-2016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CDF-37BC-4D70-A471-B17DEA392E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3877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3F4D-9C0C-48FE-B252-B4F24BA5A3C1}" type="datetimeFigureOut">
              <a:rPr lang="en-IN" smtClean="0"/>
              <a:pPr/>
              <a:t>02-03-2016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CDF-37BC-4D70-A471-B17DEA392E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2115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3F4D-9C0C-48FE-B252-B4F24BA5A3C1}" type="datetimeFigureOut">
              <a:rPr lang="en-IN" smtClean="0"/>
              <a:pPr/>
              <a:t>02-03-2016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CDF-37BC-4D70-A471-B17DEA392E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3864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3F4D-9C0C-48FE-B252-B4F24BA5A3C1}" type="datetimeFigureOut">
              <a:rPr lang="en-IN" smtClean="0"/>
              <a:pPr/>
              <a:t>02-03-2016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CDF-37BC-4D70-A471-B17DEA392E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8858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3F4D-9C0C-48FE-B252-B4F24BA5A3C1}" type="datetimeFigureOut">
              <a:rPr lang="en-IN" smtClean="0"/>
              <a:pPr/>
              <a:t>02-03-2016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CDF-37BC-4D70-A471-B17DEA392E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8289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3F4D-9C0C-48FE-B252-B4F24BA5A3C1}" type="datetimeFigureOut">
              <a:rPr lang="en-IN" smtClean="0"/>
              <a:pPr/>
              <a:t>02-03-2016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CDF-37BC-4D70-A471-B17DEA392E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3558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3F4D-9C0C-48FE-B252-B4F24BA5A3C1}" type="datetimeFigureOut">
              <a:rPr lang="en-IN" smtClean="0"/>
              <a:pPr/>
              <a:t>02-03-2016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CDF-37BC-4D70-A471-B17DEA392E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7579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3F4D-9C0C-48FE-B252-B4F24BA5A3C1}" type="datetimeFigureOut">
              <a:rPr lang="en-IN" smtClean="0"/>
              <a:pPr/>
              <a:t>02-03-2016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CDF-37BC-4D70-A471-B17DEA392E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3887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C3F4D-9C0C-48FE-B252-B4F24BA5A3C1}" type="datetimeFigureOut">
              <a:rPr lang="en-IN" smtClean="0"/>
              <a:pPr/>
              <a:t>02-03-2016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7CCDF-37BC-4D70-A471-B17DEA392E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7519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Knowledge Acquisition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05660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Rule generation and refinement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Rule are generated through learning process.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Rule refinement is requirement when rules are not valid and which display faulty conclusion.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cause is traced and it leads to correctness.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86483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important phenomenon in AI.</a:t>
            </a:r>
          </a:p>
          <a:p>
            <a:r>
              <a:rPr lang="en-US" dirty="0" smtClean="0"/>
              <a:t>Use knowledge of cognitive science and psychology.</a:t>
            </a:r>
          </a:p>
          <a:p>
            <a:r>
              <a:rPr lang="en-US" dirty="0" smtClean="0"/>
              <a:t>Uses ANN</a:t>
            </a:r>
          </a:p>
          <a:p>
            <a:r>
              <a:rPr lang="en-US" dirty="0" smtClean="0"/>
              <a:t>Learning can be done by induction, analogy, instruction and </a:t>
            </a:r>
            <a:r>
              <a:rPr lang="en-US" dirty="0" err="1" smtClean="0"/>
              <a:t>explaination</a:t>
            </a:r>
            <a:r>
              <a:rPr lang="en-US" dirty="0" smtClean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81969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space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Concept learning</a:t>
            </a:r>
          </a:p>
          <a:p>
            <a:r>
              <a:rPr lang="en-US" dirty="0" smtClean="0"/>
              <a:t>Uses generalization and specialization</a:t>
            </a:r>
          </a:p>
          <a:p>
            <a:r>
              <a:rPr lang="en-US" dirty="0" smtClean="0"/>
              <a:t>Variables are more generalized than constraints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Rather than enumerating all of the hypotheses, the subset of </a:t>
            </a:r>
            <a:r>
              <a:rPr lang="en-US" b="1" i="1" dirty="0" smtClean="0"/>
              <a:t>H</a:t>
            </a:r>
            <a:r>
              <a:rPr lang="en-US" dirty="0" smtClean="0"/>
              <a:t> consistent with the examples can be found more efficiently by imposing some structure on the hypothesis space. </a:t>
            </a:r>
          </a:p>
          <a:p>
            <a:r>
              <a:rPr lang="en-US" dirty="0" smtClean="0"/>
              <a:t>Hypothesis </a:t>
            </a:r>
            <a:r>
              <a:rPr lang="en-US" i="1" dirty="0" smtClean="0"/>
              <a:t>h</a:t>
            </a:r>
            <a:r>
              <a:rPr lang="en-US" i="1" baseline="-25000" dirty="0" smtClean="0"/>
              <a:t>1</a:t>
            </a:r>
            <a:r>
              <a:rPr lang="en-US" dirty="0" smtClean="0"/>
              <a:t> is a </a:t>
            </a:r>
            <a:r>
              <a:rPr lang="en-US" b="1" dirty="0" smtClean="0"/>
              <a:t>more general hypothesis</a:t>
            </a:r>
            <a:r>
              <a:rPr lang="en-US" dirty="0" smtClean="0"/>
              <a:t> than hypothesis </a:t>
            </a:r>
            <a:r>
              <a:rPr lang="en-US" i="1" dirty="0" smtClean="0"/>
              <a:t>h</a:t>
            </a:r>
            <a:r>
              <a:rPr lang="en-US" i="1" baseline="-25000" dirty="0" smtClean="0"/>
              <a:t>2</a:t>
            </a:r>
            <a:r>
              <a:rPr lang="en-US" dirty="0" smtClean="0"/>
              <a:t> if </a:t>
            </a:r>
            <a:r>
              <a:rPr lang="en-US" i="1" dirty="0" smtClean="0"/>
              <a:t>h</a:t>
            </a:r>
            <a:r>
              <a:rPr lang="en-US" i="1" baseline="-25000" dirty="0" smtClean="0"/>
              <a:t>2</a:t>
            </a:r>
            <a:r>
              <a:rPr lang="en-US" dirty="0" smtClean="0"/>
              <a:t> implies </a:t>
            </a:r>
            <a:r>
              <a:rPr lang="en-US" i="1" dirty="0" smtClean="0"/>
              <a:t>h</a:t>
            </a:r>
            <a:r>
              <a:rPr lang="en-US" i="1" baseline="-25000" dirty="0" smtClean="0"/>
              <a:t>1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86346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hypothesis </a:t>
            </a:r>
            <a:r>
              <a:rPr lang="en-US" i="1" dirty="0" smtClean="0"/>
              <a:t>¬academic </a:t>
            </a:r>
            <a:r>
              <a:rPr lang="en-US" i="1" dirty="0" smtClean="0"/>
              <a:t>∧ music</a:t>
            </a:r>
            <a:r>
              <a:rPr lang="en-US" dirty="0" smtClean="0"/>
              <a:t> </a:t>
            </a:r>
            <a:r>
              <a:rPr lang="en-US" dirty="0" smtClean="0"/>
              <a:t>is more specific than </a:t>
            </a:r>
            <a:r>
              <a:rPr lang="en-US" i="1" dirty="0" smtClean="0"/>
              <a:t>music</a:t>
            </a:r>
            <a:r>
              <a:rPr lang="en-US" dirty="0" smtClean="0"/>
              <a:t> and is also more specific than </a:t>
            </a:r>
            <a:r>
              <a:rPr lang="en-US" i="1" dirty="0" smtClean="0"/>
              <a:t>¬academic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 smtClean="0"/>
              <a:t>, </a:t>
            </a:r>
            <a:r>
              <a:rPr lang="en-US" i="1" dirty="0" smtClean="0"/>
              <a:t>music</a:t>
            </a:r>
            <a:r>
              <a:rPr lang="en-US" dirty="0" smtClean="0"/>
              <a:t> is more general than </a:t>
            </a:r>
            <a:endParaRPr lang="en-US" dirty="0" smtClean="0"/>
          </a:p>
          <a:p>
            <a:r>
              <a:rPr lang="en-US" i="1" dirty="0" smtClean="0"/>
              <a:t>¬</a:t>
            </a:r>
            <a:r>
              <a:rPr lang="en-US" i="1" dirty="0" smtClean="0"/>
              <a:t>academic </a:t>
            </a:r>
            <a:r>
              <a:rPr lang="en-US" i="1" dirty="0" smtClean="0"/>
              <a:t>∧ music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most general hypothesis is </a:t>
            </a:r>
            <a:r>
              <a:rPr lang="en-US" i="1" dirty="0" smtClean="0"/>
              <a:t>true</a:t>
            </a:r>
            <a:r>
              <a:rPr lang="en-US" dirty="0" smtClean="0"/>
              <a:t>. The most specific hypothesis is </a:t>
            </a:r>
            <a:r>
              <a:rPr lang="en-US" i="1" dirty="0" smtClean="0"/>
              <a:t>false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 : ID3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decision tree learning, ID3 (Iterative </a:t>
            </a:r>
            <a:r>
              <a:rPr lang="en-US" dirty="0" err="1" smtClean="0"/>
              <a:t>Dichotomiser</a:t>
            </a:r>
            <a:r>
              <a:rPr lang="en-US" dirty="0" smtClean="0"/>
              <a:t> 3) is an algorithm invented by Ross </a:t>
            </a:r>
            <a:r>
              <a:rPr lang="en-US" dirty="0" smtClean="0"/>
              <a:t>Quinlan used </a:t>
            </a:r>
            <a:r>
              <a:rPr lang="en-US" dirty="0" smtClean="0"/>
              <a:t>to generate a decision tree from a dataset.</a:t>
            </a:r>
          </a:p>
          <a:p>
            <a:r>
              <a:rPr lang="en-US" dirty="0" smtClean="0"/>
              <a:t> ID3  is typically used in the machine learning and natural language processing domains.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Entropy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thermodynamics, entropy is a measure of how ordered or disordered a system is.</a:t>
            </a:r>
          </a:p>
          <a:p>
            <a:pPr>
              <a:lnSpc>
                <a:spcPct val="90000"/>
              </a:lnSpc>
            </a:pPr>
            <a:r>
              <a:rPr lang="en-US" dirty="0"/>
              <a:t>In information theory, entropy is a measure of how certain or uncertain the value of a random variable is (or will be).</a:t>
            </a:r>
          </a:p>
          <a:p>
            <a:pPr>
              <a:lnSpc>
                <a:spcPct val="90000"/>
              </a:lnSpc>
            </a:pPr>
            <a:r>
              <a:rPr lang="en-US" dirty="0"/>
              <a:t>Varying degrees of randomness, depending on the number of possible values and the total size of the set.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Shannon Entropy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229600" cy="2743200"/>
          </a:xfrm>
        </p:spPr>
        <p:txBody>
          <a:bodyPr/>
          <a:lstStyle/>
          <a:p>
            <a:r>
              <a:rPr lang="en-US" dirty="0"/>
              <a:t>Introduced by Claude Shannon in 1948</a:t>
            </a:r>
          </a:p>
          <a:p>
            <a:r>
              <a:rPr lang="en-US" dirty="0"/>
              <a:t>Quantifies “randomness”</a:t>
            </a:r>
          </a:p>
          <a:p>
            <a:r>
              <a:rPr lang="en-US" dirty="0"/>
              <a:t>Lower value implies less uncertainty</a:t>
            </a:r>
          </a:p>
          <a:p>
            <a:r>
              <a:rPr lang="en-US" dirty="0"/>
              <a:t>Higher value implies more uncertainty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752600"/>
            <a:ext cx="5943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Gain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Uses Shannon Entropy</a:t>
            </a:r>
          </a:p>
          <a:p>
            <a:pPr>
              <a:lnSpc>
                <a:spcPct val="90000"/>
              </a:lnSpc>
            </a:pPr>
            <a:r>
              <a:rPr lang="en-US"/>
              <a:t>IG calculates effective change in entropy after making a decision based on the value of an attribute.</a:t>
            </a:r>
          </a:p>
          <a:p>
            <a:pPr>
              <a:lnSpc>
                <a:spcPct val="90000"/>
              </a:lnSpc>
            </a:pPr>
            <a:r>
              <a:rPr lang="en-US"/>
              <a:t>For decision trees, it’s ideal to base decisions on the attribute that provides the largest change in entropy, the attribute with the highest gain.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Gain</a:t>
            </a: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981200"/>
            <a:ext cx="625792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/>
              <a:t>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2296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Establish a target classification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Is the car fast?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5/15 </a:t>
            </a:r>
            <a:r>
              <a:rPr lang="en-US" sz="2800" dirty="0"/>
              <a:t>yes, </a:t>
            </a:r>
            <a:r>
              <a:rPr lang="en-US" sz="2800" dirty="0" smtClean="0"/>
              <a:t>10/15 </a:t>
            </a:r>
            <a:r>
              <a:rPr lang="en-US" sz="2800" dirty="0"/>
              <a:t>no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295400"/>
            <a:ext cx="35147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KA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Expert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 person who solves complex problems.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May not be aware of knowledge representation.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Expresses his action in his own way of solving problems.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95027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 – Classification Entropy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90800"/>
            <a:ext cx="8229600" cy="3048000"/>
          </a:xfrm>
        </p:spPr>
        <p:txBody>
          <a:bodyPr/>
          <a:lstStyle/>
          <a:p>
            <a:r>
              <a:rPr lang="en-US" sz="2800" dirty="0"/>
              <a:t>Calculating for the Classification Entropy</a:t>
            </a:r>
            <a:br>
              <a:rPr lang="en-US" sz="2800" dirty="0"/>
            </a:br>
            <a:endParaRPr lang="en-US" sz="2800" dirty="0"/>
          </a:p>
          <a:p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</a:rPr>
              <a:t>-(5/15)log</a:t>
            </a:r>
            <a:r>
              <a:rPr lang="en-US" sz="2000" b="1" baseline="-25000" dirty="0" smtClean="0">
                <a:latin typeface="Courier New" pitchFamily="49" charset="0"/>
              </a:rPr>
              <a:t>2</a:t>
            </a:r>
            <a:r>
              <a:rPr lang="en-US" sz="2000" b="1" dirty="0" smtClean="0">
                <a:latin typeface="Courier New" pitchFamily="49" charset="0"/>
              </a:rPr>
              <a:t>(5/15)-(10/15)log</a:t>
            </a:r>
            <a:r>
              <a:rPr lang="en-US" sz="2000" b="1" baseline="-25000" dirty="0" smtClean="0">
                <a:latin typeface="Courier New" pitchFamily="49" charset="0"/>
              </a:rPr>
              <a:t>2</a:t>
            </a:r>
            <a:r>
              <a:rPr lang="en-US" sz="2000" b="1" dirty="0" smtClean="0">
                <a:latin typeface="Courier New" pitchFamily="49" charset="0"/>
              </a:rPr>
              <a:t>(10/15</a:t>
            </a:r>
            <a:r>
              <a:rPr lang="en-US" sz="2000" b="1" dirty="0">
                <a:latin typeface="Courier New" pitchFamily="49" charset="0"/>
              </a:rPr>
              <a:t>)</a:t>
            </a:r>
            <a:r>
              <a:rPr lang="en-US" sz="1800" b="1" dirty="0">
                <a:latin typeface="Courier New" pitchFamily="49" charset="0"/>
              </a:rPr>
              <a:t> =</a:t>
            </a:r>
            <a:r>
              <a:rPr lang="en-US" sz="2800" dirty="0"/>
              <a:t> </a:t>
            </a:r>
            <a:r>
              <a:rPr lang="en-US" sz="2000" b="1" dirty="0">
                <a:latin typeface="Courier New" pitchFamily="49" charset="0"/>
              </a:rPr>
              <a:t>~0.971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r>
              <a:rPr lang="en-US" sz="2800" dirty="0"/>
              <a:t>Must calculate Information Gain of remaining attributes to determine the root node.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Information Gain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296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Engine: 6 small, 5 medium, 4 large</a:t>
            </a:r>
          </a:p>
          <a:p>
            <a:pPr>
              <a:lnSpc>
                <a:spcPct val="90000"/>
              </a:lnSpc>
            </a:pPr>
            <a:r>
              <a:rPr lang="en-US" sz="2000"/>
              <a:t>3 values for attribute engine, so we need 3 entropy calculations</a:t>
            </a:r>
            <a:br>
              <a:rPr lang="en-US" sz="2000"/>
            </a:br>
            <a:endParaRPr lang="en-US" sz="2000"/>
          </a:p>
        </p:txBody>
      </p:sp>
      <p:graphicFrame>
        <p:nvGraphicFramePr>
          <p:cNvPr id="29700" name="Group 4"/>
          <p:cNvGraphicFramePr>
            <a:graphicFrameLocks noGrp="1"/>
          </p:cNvGraphicFramePr>
          <p:nvPr>
            <p:ph sz="half" idx="2"/>
          </p:nvPr>
        </p:nvGraphicFramePr>
        <p:xfrm>
          <a:off x="838200" y="2819400"/>
          <a:ext cx="7086600" cy="1188720"/>
        </p:xfrm>
        <a:graphic>
          <a:graphicData uri="http://schemas.openxmlformats.org/drawingml/2006/table">
            <a:tbl>
              <a:tblPr/>
              <a:tblGrid>
                <a:gridCol w="2790825"/>
                <a:gridCol w="4295775"/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small: 5 no, 1 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small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= -(5/6)log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(5/6)-(1/6)log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(1/6) = ~0.65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medium: 3 no, 2 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medium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= -(3/5)log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(3/5)-(2/5)log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(2/5) = ~0.97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large: 2 no, 2 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large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= 1 (evenly distributed subset)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762000" y="44958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b="1">
                <a:latin typeface="Arial" charset="0"/>
              </a:rPr>
              <a:t>IG</a:t>
            </a:r>
            <a:r>
              <a:rPr lang="en-US" b="1" baseline="-25000">
                <a:latin typeface="Arial" charset="0"/>
              </a:rPr>
              <a:t>Engine</a:t>
            </a:r>
            <a:r>
              <a:rPr lang="en-US" b="1">
                <a:latin typeface="Arial" charset="0"/>
              </a:rPr>
              <a:t> = IE(S) – [(6/15)*I</a:t>
            </a:r>
            <a:r>
              <a:rPr lang="en-US" b="1" baseline="-25000">
                <a:latin typeface="Arial" charset="0"/>
              </a:rPr>
              <a:t>small</a:t>
            </a:r>
            <a:r>
              <a:rPr lang="en-US" b="1">
                <a:latin typeface="Arial" charset="0"/>
              </a:rPr>
              <a:t> + (5/15)*I</a:t>
            </a:r>
            <a:r>
              <a:rPr lang="en-US" b="1" baseline="-25000">
                <a:latin typeface="Arial" charset="0"/>
              </a:rPr>
              <a:t>medium</a:t>
            </a:r>
            <a:r>
              <a:rPr lang="en-US" b="1">
                <a:latin typeface="Arial" charset="0"/>
              </a:rPr>
              <a:t> + (4/15)*I</a:t>
            </a:r>
            <a:r>
              <a:rPr lang="en-US" b="1" baseline="-25000">
                <a:latin typeface="Arial" charset="0"/>
              </a:rPr>
              <a:t>large</a:t>
            </a:r>
            <a:r>
              <a:rPr lang="en-US" b="1">
                <a:latin typeface="Arial" charset="0"/>
              </a:rPr>
              <a:t>]</a:t>
            </a:r>
            <a:r>
              <a:rPr lang="en-US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>
                <a:latin typeface="Arial" charset="0"/>
              </a:rPr>
              <a:t>IG</a:t>
            </a:r>
            <a:r>
              <a:rPr lang="en-US" baseline="-25000">
                <a:latin typeface="Arial" charset="0"/>
              </a:rPr>
              <a:t>Engine</a:t>
            </a:r>
            <a:r>
              <a:rPr lang="en-US">
                <a:latin typeface="Arial" charset="0"/>
              </a:rPr>
              <a:t> = </a:t>
            </a:r>
            <a:r>
              <a:rPr lang="en-US" b="1"/>
              <a:t>0.971 – 0.85 = 0.121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Information Gain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296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SC/Turbo: 4 yes, 11 no</a:t>
            </a:r>
          </a:p>
          <a:p>
            <a:pPr>
              <a:lnSpc>
                <a:spcPct val="90000"/>
              </a:lnSpc>
            </a:pPr>
            <a:r>
              <a:rPr lang="en-US" sz="2000"/>
              <a:t>2 values for attribute SC/Turbo, so we need 2 entropy calculations</a:t>
            </a:r>
            <a:br>
              <a:rPr lang="en-US" sz="2000"/>
            </a:br>
            <a:endParaRPr lang="en-US" sz="2000"/>
          </a:p>
        </p:txBody>
      </p:sp>
      <p:graphicFrame>
        <p:nvGraphicFramePr>
          <p:cNvPr id="28695" name="Group 23"/>
          <p:cNvGraphicFramePr>
            <a:graphicFrameLocks noGrp="1"/>
          </p:cNvGraphicFramePr>
          <p:nvPr>
            <p:ph sz="half" idx="2"/>
          </p:nvPr>
        </p:nvGraphicFramePr>
        <p:xfrm>
          <a:off x="838200" y="2819400"/>
          <a:ext cx="7086600" cy="802640"/>
        </p:xfrm>
        <a:graphic>
          <a:graphicData uri="http://schemas.openxmlformats.org/drawingml/2006/table">
            <a:tbl>
              <a:tblPr/>
              <a:tblGrid>
                <a:gridCol w="2057400"/>
                <a:gridCol w="50292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yes: 2 yes, 2 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turbo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= 1 (evenly distributed subset)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no: 3 yes, 8 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noturbo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= -(3/11)log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(3/11)-(8/11)log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(8/11) = ~0.84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762000" y="44958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b="1">
                <a:latin typeface="Arial" charset="0"/>
              </a:rPr>
              <a:t>IG</a:t>
            </a:r>
            <a:r>
              <a:rPr lang="en-US" b="1" baseline="-25000">
                <a:latin typeface="Arial" charset="0"/>
              </a:rPr>
              <a:t>turbo</a:t>
            </a:r>
            <a:r>
              <a:rPr lang="en-US" b="1">
                <a:latin typeface="Arial" charset="0"/>
              </a:rPr>
              <a:t> = IE(S) – [(4/15)*I</a:t>
            </a:r>
            <a:r>
              <a:rPr lang="en-US" b="1" baseline="-25000">
                <a:latin typeface="Arial" charset="0"/>
              </a:rPr>
              <a:t>turbo</a:t>
            </a:r>
            <a:r>
              <a:rPr lang="en-US" b="1">
                <a:latin typeface="Arial" charset="0"/>
              </a:rPr>
              <a:t> + (11/15)*I</a:t>
            </a:r>
            <a:r>
              <a:rPr lang="en-US" b="1" baseline="-25000">
                <a:latin typeface="Arial" charset="0"/>
              </a:rPr>
              <a:t>noturbo</a:t>
            </a:r>
            <a:r>
              <a:rPr lang="en-US" b="1">
                <a:latin typeface="Arial" charset="0"/>
              </a:rPr>
              <a:t>]</a:t>
            </a:r>
            <a:r>
              <a:rPr lang="en-US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>
                <a:latin typeface="Arial" charset="0"/>
              </a:rPr>
              <a:t>IG</a:t>
            </a:r>
            <a:r>
              <a:rPr lang="en-US" baseline="-25000">
                <a:latin typeface="Arial" charset="0"/>
              </a:rPr>
              <a:t>turbo</a:t>
            </a:r>
            <a:r>
              <a:rPr lang="en-US">
                <a:latin typeface="Arial" charset="0"/>
              </a:rPr>
              <a:t> = </a:t>
            </a:r>
            <a:r>
              <a:rPr lang="en-US" b="1"/>
              <a:t>0.971 – 0.886 = 0.085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Information Gain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296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Weight: 6 Average, 4 Light, 5 Heavy</a:t>
            </a:r>
          </a:p>
          <a:p>
            <a:pPr>
              <a:lnSpc>
                <a:spcPct val="90000"/>
              </a:lnSpc>
            </a:pPr>
            <a:r>
              <a:rPr lang="en-US" sz="2000"/>
              <a:t>3 values for attribute weight, so we need 3 entropy calculations</a:t>
            </a:r>
            <a:br>
              <a:rPr lang="en-US" sz="2000"/>
            </a:br>
            <a:endParaRPr lang="en-US" sz="2000"/>
          </a:p>
        </p:txBody>
      </p:sp>
      <p:graphicFrame>
        <p:nvGraphicFramePr>
          <p:cNvPr id="25640" name="Group 40"/>
          <p:cNvGraphicFramePr>
            <a:graphicFrameLocks noGrp="1"/>
          </p:cNvGraphicFramePr>
          <p:nvPr>
            <p:ph sz="half" idx="2"/>
          </p:nvPr>
        </p:nvGraphicFramePr>
        <p:xfrm>
          <a:off x="838200" y="2819400"/>
          <a:ext cx="7086600" cy="1188720"/>
        </p:xfrm>
        <a:graphic>
          <a:graphicData uri="http://schemas.openxmlformats.org/drawingml/2006/table">
            <a:tbl>
              <a:tblPr/>
              <a:tblGrid>
                <a:gridCol w="2790825"/>
                <a:gridCol w="4295775"/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average: 3 no, 3 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average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= 1 (evenly distributed subset)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light: 3 no, 1 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light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= -(3/4)log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(3/4)-(1/4)log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(1/4) = ~0.81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heavy: 4 no, 1 yes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heavy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= -(4/5)log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(4/5)-(1/5)log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(1/5) = ~0.72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762000" y="44958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b="1">
                <a:latin typeface="Arial" charset="0"/>
              </a:rPr>
              <a:t>IG</a:t>
            </a:r>
            <a:r>
              <a:rPr lang="en-US" b="1" baseline="-25000">
                <a:latin typeface="Arial" charset="0"/>
              </a:rPr>
              <a:t>Weight</a:t>
            </a:r>
            <a:r>
              <a:rPr lang="en-US" b="1">
                <a:latin typeface="Arial" charset="0"/>
              </a:rPr>
              <a:t> = IE(S) – [(6/15)*I</a:t>
            </a:r>
            <a:r>
              <a:rPr lang="en-US" b="1" baseline="-25000">
                <a:latin typeface="Arial" charset="0"/>
              </a:rPr>
              <a:t>average</a:t>
            </a:r>
            <a:r>
              <a:rPr lang="en-US" b="1">
                <a:latin typeface="Arial" charset="0"/>
              </a:rPr>
              <a:t> + (4/15)*I</a:t>
            </a:r>
            <a:r>
              <a:rPr lang="en-US" b="1" baseline="-25000">
                <a:latin typeface="Arial" charset="0"/>
              </a:rPr>
              <a:t>light</a:t>
            </a:r>
            <a:r>
              <a:rPr lang="en-US" b="1">
                <a:latin typeface="Arial" charset="0"/>
              </a:rPr>
              <a:t> + (5/15)*I</a:t>
            </a:r>
            <a:r>
              <a:rPr lang="en-US" b="1" baseline="-25000">
                <a:latin typeface="Arial" charset="0"/>
              </a:rPr>
              <a:t>heavy</a:t>
            </a:r>
            <a:r>
              <a:rPr lang="en-US" b="1">
                <a:latin typeface="Arial" charset="0"/>
              </a:rPr>
              <a:t>]</a:t>
            </a:r>
            <a:r>
              <a:rPr lang="en-US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>
                <a:latin typeface="Arial" charset="0"/>
              </a:rPr>
              <a:t>IG</a:t>
            </a:r>
            <a:r>
              <a:rPr lang="en-US" baseline="-25000">
                <a:latin typeface="Arial" charset="0"/>
              </a:rPr>
              <a:t>Weight</a:t>
            </a:r>
            <a:r>
              <a:rPr lang="en-US">
                <a:latin typeface="Arial" charset="0"/>
              </a:rPr>
              <a:t> = </a:t>
            </a:r>
            <a:r>
              <a:rPr lang="en-US" b="1"/>
              <a:t>0.971 – 0.856 = 0.115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– Information Gain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296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Fuel Economy: 2 good, 3 average, 10 bad</a:t>
            </a:r>
          </a:p>
          <a:p>
            <a:pPr>
              <a:lnSpc>
                <a:spcPct val="90000"/>
              </a:lnSpc>
            </a:pPr>
            <a:r>
              <a:rPr lang="en-US" sz="2000"/>
              <a:t>3 values for attribute Fuel Eco, so we need 3 entropy calculations</a:t>
            </a:r>
            <a:br>
              <a:rPr lang="en-US" sz="2000"/>
            </a:br>
            <a:endParaRPr lang="en-US" sz="2000"/>
          </a:p>
        </p:txBody>
      </p:sp>
      <p:graphicFrame>
        <p:nvGraphicFramePr>
          <p:cNvPr id="30724" name="Group 4"/>
          <p:cNvGraphicFramePr>
            <a:graphicFrameLocks noGrp="1"/>
          </p:cNvGraphicFramePr>
          <p:nvPr>
            <p:ph sz="half" idx="2"/>
          </p:nvPr>
        </p:nvGraphicFramePr>
        <p:xfrm>
          <a:off x="838200" y="2819400"/>
          <a:ext cx="7086600" cy="1188720"/>
        </p:xfrm>
        <a:graphic>
          <a:graphicData uri="http://schemas.openxmlformats.org/drawingml/2006/table">
            <a:tbl>
              <a:tblPr/>
              <a:tblGrid>
                <a:gridCol w="2790825"/>
                <a:gridCol w="4295775"/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good: 0 yes, 2 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good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= 0 (no variability)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average: 0 yes, 3 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average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= 0 (no variability)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bad: 5 yes, 5 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bad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= 1 (evenly distributed subset)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762000" y="4495800"/>
            <a:ext cx="7696200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b="1">
                <a:latin typeface="Arial" charset="0"/>
              </a:rPr>
              <a:t>We can omit calculations for good and average since they always end up not fast.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b="1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b="1">
                <a:latin typeface="Arial" charset="0"/>
              </a:rPr>
              <a:t>IG</a:t>
            </a:r>
            <a:r>
              <a:rPr lang="en-US" b="1" baseline="-25000">
                <a:latin typeface="Arial" charset="0"/>
              </a:rPr>
              <a:t>FuelEco</a:t>
            </a:r>
            <a:r>
              <a:rPr lang="en-US" b="1">
                <a:latin typeface="Arial" charset="0"/>
              </a:rPr>
              <a:t> = IE(S) – [(10/15)*I</a:t>
            </a:r>
            <a:r>
              <a:rPr lang="en-US" b="1" baseline="-25000">
                <a:latin typeface="Arial" charset="0"/>
              </a:rPr>
              <a:t>bad</a:t>
            </a:r>
            <a:r>
              <a:rPr lang="en-US" b="1">
                <a:latin typeface="Arial" charset="0"/>
              </a:rPr>
              <a:t>]</a:t>
            </a:r>
            <a:r>
              <a:rPr lang="en-US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>
                <a:latin typeface="Arial" charset="0"/>
              </a:rPr>
              <a:t>IG</a:t>
            </a:r>
            <a:r>
              <a:rPr lang="en-US" baseline="-25000">
                <a:latin typeface="Arial" charset="0"/>
              </a:rPr>
              <a:t>FuelEco</a:t>
            </a:r>
            <a:r>
              <a:rPr lang="en-US">
                <a:latin typeface="Arial" charset="0"/>
              </a:rPr>
              <a:t> = </a:t>
            </a:r>
            <a:r>
              <a:rPr lang="en-US" b="1"/>
              <a:t>0.971 – 0.667 = 0.304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3200"/>
              <a:t>Example – Choosing the Root Node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Recap:</a:t>
            </a:r>
          </a:p>
          <a:p>
            <a:endParaRPr lang="en-US" sz="2800"/>
          </a:p>
        </p:txBody>
      </p:sp>
      <p:graphicFrame>
        <p:nvGraphicFramePr>
          <p:cNvPr id="27678" name="Group 30"/>
          <p:cNvGraphicFramePr>
            <a:graphicFrameLocks noGrp="1"/>
          </p:cNvGraphicFramePr>
          <p:nvPr>
            <p:ph sz="half" idx="2"/>
          </p:nvPr>
        </p:nvGraphicFramePr>
        <p:xfrm>
          <a:off x="2133600" y="2654300"/>
          <a:ext cx="4267200" cy="2072640"/>
        </p:xfrm>
        <a:graphic>
          <a:graphicData uri="http://schemas.openxmlformats.org/drawingml/2006/table">
            <a:tbl>
              <a:tblPr/>
              <a:tblGrid>
                <a:gridCol w="1778000"/>
                <a:gridCol w="24892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IG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IG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turbo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0.085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IG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0.115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IG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FuelEco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0.304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685800" y="5029200"/>
            <a:ext cx="6950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Our best pick is Fuel Eco, and we can immediately predict the car is not fast when fuel economy is good or average.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 – Root of Decision Tree</a:t>
            </a:r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1828800"/>
            <a:ext cx="528637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Analogical Reasoning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Analogy making is a highly sophisticated cognitive process </a:t>
            </a:r>
            <a:r>
              <a:rPr lang="en-US" dirty="0" smtClean="0"/>
              <a:t>in which </a:t>
            </a:r>
            <a:r>
              <a:rPr lang="en-US" dirty="0" smtClean="0"/>
              <a:t>two conceptualizations - a source and a target - are </a:t>
            </a:r>
            <a:r>
              <a:rPr lang="en-US" dirty="0" smtClean="0"/>
              <a:t>analyzed </a:t>
            </a:r>
            <a:r>
              <a:rPr lang="en-US" dirty="0" smtClean="0"/>
              <a:t>for common structural patterns 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analogies, </a:t>
            </a:r>
            <a:r>
              <a:rPr lang="en-US" dirty="0" smtClean="0"/>
              <a:t>source and </a:t>
            </a:r>
            <a:r>
              <a:rPr lang="en-US" dirty="0" smtClean="0"/>
              <a:t>target are typically of different domains (for metaphors </a:t>
            </a:r>
            <a:r>
              <a:rPr lang="en-US" dirty="0" smtClean="0"/>
              <a:t>this is </a:t>
            </a:r>
            <a:r>
              <a:rPr lang="en-US" dirty="0" smtClean="0"/>
              <a:t>even essential).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purpose of analogies is to adapt </a:t>
            </a:r>
            <a:r>
              <a:rPr lang="en-US" dirty="0" smtClean="0"/>
              <a:t>knowledge </a:t>
            </a:r>
            <a:r>
              <a:rPr lang="en-US" dirty="0" smtClean="0"/>
              <a:t>available about the source conceptualization such that </a:t>
            </a:r>
            <a:r>
              <a:rPr lang="en-US" dirty="0" smtClean="0"/>
              <a:t>it can </a:t>
            </a:r>
            <a:r>
              <a:rPr lang="en-US" dirty="0" smtClean="0"/>
              <a:t>be applied to the target in a way that new analogous </a:t>
            </a:r>
            <a:r>
              <a:rPr lang="en-US" dirty="0" smtClean="0"/>
              <a:t>inferences </a:t>
            </a:r>
            <a:r>
              <a:rPr lang="en-US" dirty="0" smtClean="0"/>
              <a:t>can be drawn. </a:t>
            </a:r>
          </a:p>
          <a:p>
            <a:r>
              <a:rPr lang="en-US" dirty="0" smtClean="0"/>
              <a:t>Analogy </a:t>
            </a:r>
            <a:r>
              <a:rPr lang="en-US" dirty="0" smtClean="0"/>
              <a:t>making requires intelligence </a:t>
            </a:r>
            <a:r>
              <a:rPr lang="en-US" dirty="0" smtClean="0"/>
              <a:t>since analogous </a:t>
            </a:r>
            <a:r>
              <a:rPr lang="en-US" dirty="0" smtClean="0"/>
              <a:t>patterns and transfers often are not obvious and </a:t>
            </a:r>
            <a:r>
              <a:rPr lang="en-US" dirty="0" smtClean="0"/>
              <a:t>depend </a:t>
            </a:r>
            <a:r>
              <a:rPr lang="en-US" dirty="0" smtClean="0"/>
              <a:t>on a certain conceptualization of the </a:t>
            </a:r>
            <a:r>
              <a:rPr lang="en-US" dirty="0" smtClean="0"/>
              <a:t>domains.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Eg</a:t>
            </a:r>
            <a:r>
              <a:rPr lang="en-US" dirty="0" smtClean="0"/>
              <a:t> : </a:t>
            </a:r>
            <a:r>
              <a:rPr lang="en-US" i="1" dirty="0" smtClean="0"/>
              <a:t>This company is like a racehorse. It's run fast and won the race, and now it needs feed and rest for a while.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Explanation-based learning (EBL) is a form of machine learning that exploits a very strong, or even perfect, domain theory to make generalizations or form concepts from training examples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example of EBL using a perfect domain theory is a program that learns to play chess by being shown examples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domain </a:t>
            </a:r>
            <a:r>
              <a:rPr lang="en-US" dirty="0" smtClean="0"/>
              <a:t>theory is perfect or complete if it contains, in principle, all information needed to decide any question about the domain.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example, the domain theory for chess is simply the rules of chess. Knowing the rules, in principle it is possible to deduce the best move in any situation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Knowledge Engineer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Well acquainted with techniques of computer science.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Interacts with the expert through dialogue or watching his activities.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Get acquainted with the jargon and vernacular of domain as fast as possible.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016053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EBL software takes four inputs:</a:t>
            </a:r>
          </a:p>
          <a:p>
            <a:r>
              <a:rPr lang="en-US" dirty="0" smtClean="0"/>
              <a:t>a hypothesis space (the set of all possible conclusions)</a:t>
            </a:r>
          </a:p>
          <a:p>
            <a:r>
              <a:rPr lang="en-US" dirty="0" smtClean="0"/>
              <a:t>a domain theory (axioms about a domain of interest)</a:t>
            </a:r>
          </a:p>
          <a:p>
            <a:r>
              <a:rPr lang="en-US" dirty="0" smtClean="0"/>
              <a:t>training examples (specific facts that rule out some possible hypotheses)</a:t>
            </a:r>
          </a:p>
          <a:p>
            <a:r>
              <a:rPr lang="en-US" dirty="0" err="1" smtClean="0"/>
              <a:t>O</a:t>
            </a:r>
            <a:r>
              <a:rPr lang="en-US" dirty="0" err="1" smtClean="0"/>
              <a:t>perationality</a:t>
            </a:r>
            <a:r>
              <a:rPr lang="en-US" dirty="0" smtClean="0"/>
              <a:t> </a:t>
            </a:r>
            <a:r>
              <a:rPr lang="en-US" dirty="0" smtClean="0"/>
              <a:t>criteria (criteria for determining which features in the domain are efficiently recognizable, e.g. which features are directly detectable using sensors)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This involves the process of learning by example -- where a system tries to induce a general rule from a set of observed instances.</a:t>
            </a:r>
          </a:p>
          <a:p>
            <a:endParaRPr lang="en-US" dirty="0" smtClean="0"/>
          </a:p>
          <a:p>
            <a:r>
              <a:rPr lang="en-US" dirty="0" smtClean="0"/>
              <a:t>This involves classification -- assigning, to a particular input, the name of a class to which it belongs. Classification is important to many problem solving tasks.</a:t>
            </a:r>
          </a:p>
          <a:p>
            <a:endParaRPr lang="en-US" dirty="0" smtClean="0"/>
          </a:p>
          <a:p>
            <a:r>
              <a:rPr lang="en-US" dirty="0" smtClean="0"/>
              <a:t>A learning system has to be capable of evolving its own class </a:t>
            </a:r>
            <a:r>
              <a:rPr lang="en-US" dirty="0" smtClean="0"/>
              <a:t>descriptions.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task of constructing class definitions is called induction or concept learning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Computational model : mathematical, optimization and arithmetic</a:t>
            </a:r>
          </a:p>
          <a:p>
            <a:r>
              <a:rPr lang="en-US" dirty="0" smtClean="0"/>
              <a:t>2.Type of Problem : classification, pattern recognition</a:t>
            </a:r>
          </a:p>
          <a:p>
            <a:r>
              <a:rPr lang="en-US" dirty="0" smtClean="0"/>
              <a:t>3. Domain area : industrial, research and educational</a:t>
            </a:r>
          </a:p>
          <a:p>
            <a:r>
              <a:rPr lang="en-US" dirty="0" smtClean="0"/>
              <a:t>4. Problem Domain : information, automation and management</a:t>
            </a:r>
          </a:p>
          <a:p>
            <a:r>
              <a:rPr lang="en-US" dirty="0" smtClean="0"/>
              <a:t>5. Discipline : engineering, science, finance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selecting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RULE 1 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computational model is heuristic/algorithmic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type is classification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domain is information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discipline is engineering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THEN</a:t>
            </a:r>
            <a:r>
              <a:rPr lang="en-US" dirty="0" smtClean="0"/>
              <a:t> the computing machine workstation is selected.</a:t>
            </a:r>
          </a:p>
          <a:p>
            <a:r>
              <a:rPr lang="en-US" dirty="0" smtClean="0"/>
              <a:t>{7 rules like this}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Acquisition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ROGET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Directly interacts with expert to design and develop an expert system.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Assists an initial design and steps through development stage.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ROGET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Design 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Establishes conceptual structure.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Expert is exposed to several existing experts.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Job of expert is to identify components of KBS.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Mechanism for handling uncertainty is also devised.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Evidence Category 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find or collect all observed phenomenon which the problem covers such as identification of tests, signs and symptoms, classification and analysis.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Assembly and revision: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Factors are assembled to structure KBS.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Knowledge is translated by ROGET to rule based system.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Was developed by </a:t>
            </a:r>
            <a:r>
              <a:rPr lang="en-US" dirty="0" err="1" smtClean="0"/>
              <a:t>Eshelman</a:t>
            </a:r>
            <a:r>
              <a:rPr lang="en-US" dirty="0" smtClean="0"/>
              <a:t> and McDermott(1988) as a KA tool for classification type of problems having heuristic knowledge.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Data and its interpretation, explanation and categorization are done and then different steps are involved to determine and select the best.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of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KB development 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Mole transforms the covering of raw knowledge concerning the cause and effect relationship between a symptom and hypothesis.</a:t>
            </a:r>
          </a:p>
          <a:p>
            <a:r>
              <a:rPr lang="en-US" dirty="0" smtClean="0"/>
              <a:t>Application 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Utilized for fault diagnosis in </a:t>
            </a:r>
            <a:r>
              <a:rPr lang="en-US" smtClean="0"/>
              <a:t>automobile components of car engines.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Computing Machine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 inanimate(non-living) entity that can accelerate the computation at a higher rate than human.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979402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acquisition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Formulating the concept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Divide the tasks into subtasks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Experts concepts for a particular entity or phenomenon are manifested by KE through analogy.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Eg</a:t>
            </a:r>
            <a:r>
              <a:rPr lang="en-US" dirty="0" smtClean="0"/>
              <a:t> :  medical science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8670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Problem implementation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Problem analysis starts from top to bottom and hierarchical.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Two approaches : 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Goal – directed decomposition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Forward scenario simulation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64567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Knowledge representation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Problem specific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Formal or internal method selected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Predicate logic or rule based selected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993191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Knowledge Acquisition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Function and Automatic KA 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Provides support for entering knowledge to intelligent editors for maintenance of knowledge consistency, knowledge base and knowledge refinement.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65341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Intelligent editor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KAS can assist for checking consistency of knowledge that the new knowledge entered in the system is consistent to the existing knowledge.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Helps in detecting redundancy, contradiction or circularity of rule based system.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7141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1730</Words>
  <Application>Microsoft Office PowerPoint</Application>
  <PresentationFormat>On-screen Show (4:3)</PresentationFormat>
  <Paragraphs>199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Knowledge Acquisition</vt:lpstr>
      <vt:lpstr>Components of KA</vt:lpstr>
      <vt:lpstr>Slide 3</vt:lpstr>
      <vt:lpstr>Slide 4</vt:lpstr>
      <vt:lpstr>Knowledge acquisition process</vt:lpstr>
      <vt:lpstr>Slide 6</vt:lpstr>
      <vt:lpstr>Slide 7</vt:lpstr>
      <vt:lpstr>Automatic Knowledge Acquisition</vt:lpstr>
      <vt:lpstr>Slide 9</vt:lpstr>
      <vt:lpstr>Slide 10</vt:lpstr>
      <vt:lpstr>Machine Learning</vt:lpstr>
      <vt:lpstr>Version space</vt:lpstr>
      <vt:lpstr>Slide 13</vt:lpstr>
      <vt:lpstr>Induction : ID3</vt:lpstr>
      <vt:lpstr>Entropy</vt:lpstr>
      <vt:lpstr>Shannon Entropy</vt:lpstr>
      <vt:lpstr>Information Gain</vt:lpstr>
      <vt:lpstr>Information Gain</vt:lpstr>
      <vt:lpstr>Example</vt:lpstr>
      <vt:lpstr>Example – Classification Entropy</vt:lpstr>
      <vt:lpstr>Example – Information Gain</vt:lpstr>
      <vt:lpstr>Example – Information Gain</vt:lpstr>
      <vt:lpstr>Example – Information Gain</vt:lpstr>
      <vt:lpstr>Example – Information Gain</vt:lpstr>
      <vt:lpstr>Example – Choosing the Root Node</vt:lpstr>
      <vt:lpstr>Example – Root of Decision Tree</vt:lpstr>
      <vt:lpstr>Analogical Reasoning</vt:lpstr>
      <vt:lpstr>Explanation Based Learning</vt:lpstr>
      <vt:lpstr>Slide 29</vt:lpstr>
      <vt:lpstr>Slide 30</vt:lpstr>
      <vt:lpstr>Inductive Learning</vt:lpstr>
      <vt:lpstr>5 attributes</vt:lpstr>
      <vt:lpstr>Rules for selecting machine</vt:lpstr>
      <vt:lpstr>Knowledge Acquisition Tools</vt:lpstr>
      <vt:lpstr>Steps for ROGET</vt:lpstr>
      <vt:lpstr>Slide 36</vt:lpstr>
      <vt:lpstr>Slide 37</vt:lpstr>
      <vt:lpstr>MOLE</vt:lpstr>
      <vt:lpstr>Designing of Mole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Acquisition</dc:title>
  <dc:creator>lenovo</dc:creator>
  <cp:lastModifiedBy>exam</cp:lastModifiedBy>
  <cp:revision>41</cp:revision>
  <dcterms:created xsi:type="dcterms:W3CDTF">2016-02-29T12:39:13Z</dcterms:created>
  <dcterms:modified xsi:type="dcterms:W3CDTF">2016-03-02T06:10:55Z</dcterms:modified>
</cp:coreProperties>
</file>