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79" r:id="rId27"/>
    <p:sldId id="280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DE405-77A3-4B0E-86D3-33BDFBB9A61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6E0B2E4-F040-4F2A-B7F6-8FE43CCF8147}">
      <dgm:prSet phldrT="[Text]"/>
      <dgm:spPr/>
      <dgm:t>
        <a:bodyPr/>
        <a:lstStyle/>
        <a:p>
          <a:r>
            <a:rPr lang="en-US" dirty="0" smtClean="0"/>
            <a:t>Copper media</a:t>
          </a:r>
          <a:endParaRPr lang="en-IN" dirty="0"/>
        </a:p>
      </dgm:t>
    </dgm:pt>
    <dgm:pt modelId="{4DF11946-6332-4421-B64F-40CDE2D5BDE4}" type="parTrans" cxnId="{E41EA66D-AAC5-416D-A2AE-8A04F3F4F522}">
      <dgm:prSet/>
      <dgm:spPr/>
      <dgm:t>
        <a:bodyPr/>
        <a:lstStyle/>
        <a:p>
          <a:endParaRPr lang="en-IN"/>
        </a:p>
      </dgm:t>
    </dgm:pt>
    <dgm:pt modelId="{518A3FEE-3C13-4701-885E-E802F085D5B8}" type="sibTrans" cxnId="{E41EA66D-AAC5-416D-A2AE-8A04F3F4F522}">
      <dgm:prSet/>
      <dgm:spPr/>
      <dgm:t>
        <a:bodyPr/>
        <a:lstStyle/>
        <a:p>
          <a:endParaRPr lang="en-IN"/>
        </a:p>
      </dgm:t>
    </dgm:pt>
    <dgm:pt modelId="{44B37BDD-B804-40A9-9DF0-7A69172E6C4F}">
      <dgm:prSet phldrT="[Text]"/>
      <dgm:spPr/>
      <dgm:t>
        <a:bodyPr/>
        <a:lstStyle/>
        <a:p>
          <a:r>
            <a:rPr lang="en-US" dirty="0" smtClean="0"/>
            <a:t>coaxial</a:t>
          </a:r>
          <a:endParaRPr lang="en-IN" dirty="0"/>
        </a:p>
      </dgm:t>
    </dgm:pt>
    <dgm:pt modelId="{40ECE4EC-7204-4BE1-8896-527BB0A6A88C}" type="parTrans" cxnId="{B5222A32-7EC6-427E-9DA0-7AC1EB86C308}">
      <dgm:prSet/>
      <dgm:spPr/>
      <dgm:t>
        <a:bodyPr/>
        <a:lstStyle/>
        <a:p>
          <a:endParaRPr lang="en-IN"/>
        </a:p>
      </dgm:t>
    </dgm:pt>
    <dgm:pt modelId="{1D2A2D6D-025C-4211-AD16-83D9183FFD4C}" type="sibTrans" cxnId="{B5222A32-7EC6-427E-9DA0-7AC1EB86C308}">
      <dgm:prSet/>
      <dgm:spPr/>
      <dgm:t>
        <a:bodyPr/>
        <a:lstStyle/>
        <a:p>
          <a:endParaRPr lang="en-IN"/>
        </a:p>
      </dgm:t>
    </dgm:pt>
    <dgm:pt modelId="{05577334-5D7D-4FFF-A575-E07CA0768FD8}">
      <dgm:prSet phldrT="[Text]"/>
      <dgm:spPr/>
      <dgm:t>
        <a:bodyPr/>
        <a:lstStyle/>
        <a:p>
          <a:r>
            <a:rPr lang="en-US" dirty="0" smtClean="0"/>
            <a:t>Twisted pair</a:t>
          </a:r>
          <a:endParaRPr lang="en-IN" dirty="0"/>
        </a:p>
      </dgm:t>
    </dgm:pt>
    <dgm:pt modelId="{56D091A9-0E2E-4466-862C-4FB68BDF8A10}" type="parTrans" cxnId="{609A5D88-A500-445B-9AB6-CB97A13D5530}">
      <dgm:prSet/>
      <dgm:spPr/>
      <dgm:t>
        <a:bodyPr/>
        <a:lstStyle/>
        <a:p>
          <a:endParaRPr lang="en-IN"/>
        </a:p>
      </dgm:t>
    </dgm:pt>
    <dgm:pt modelId="{63199DBB-01EE-4037-BA89-39AE97040899}" type="sibTrans" cxnId="{609A5D88-A500-445B-9AB6-CB97A13D5530}">
      <dgm:prSet/>
      <dgm:spPr/>
      <dgm:t>
        <a:bodyPr/>
        <a:lstStyle/>
        <a:p>
          <a:endParaRPr lang="en-IN"/>
        </a:p>
      </dgm:t>
    </dgm:pt>
    <dgm:pt modelId="{E1B45E05-4744-401F-8065-F1E4A29AD068}">
      <dgm:prSet phldrT="[Text]"/>
      <dgm:spPr/>
      <dgm:t>
        <a:bodyPr/>
        <a:lstStyle/>
        <a:p>
          <a:r>
            <a:rPr lang="en-US" dirty="0" smtClean="0"/>
            <a:t>Shielded </a:t>
          </a:r>
          <a:endParaRPr lang="en-IN" dirty="0"/>
        </a:p>
      </dgm:t>
    </dgm:pt>
    <dgm:pt modelId="{992813A8-4013-43C5-8E06-60E5A0B605A0}" type="parTrans" cxnId="{16A38998-1FC2-4819-A35F-E01E070F65E3}">
      <dgm:prSet/>
      <dgm:spPr/>
      <dgm:t>
        <a:bodyPr/>
        <a:lstStyle/>
        <a:p>
          <a:endParaRPr lang="en-IN"/>
        </a:p>
      </dgm:t>
    </dgm:pt>
    <dgm:pt modelId="{6BDEC49A-C053-4AFC-B59D-032B1BEFE8C0}" type="sibTrans" cxnId="{16A38998-1FC2-4819-A35F-E01E070F65E3}">
      <dgm:prSet/>
      <dgm:spPr/>
      <dgm:t>
        <a:bodyPr/>
        <a:lstStyle/>
        <a:p>
          <a:endParaRPr lang="en-IN"/>
        </a:p>
      </dgm:t>
    </dgm:pt>
    <dgm:pt modelId="{9373A577-8A9F-44CD-BB41-92FE80219A52}">
      <dgm:prSet phldrT="[Text]"/>
      <dgm:spPr/>
      <dgm:t>
        <a:bodyPr/>
        <a:lstStyle/>
        <a:p>
          <a:r>
            <a:rPr lang="en-US" dirty="0" smtClean="0"/>
            <a:t>Unshielded</a:t>
          </a:r>
          <a:endParaRPr lang="en-IN" dirty="0"/>
        </a:p>
      </dgm:t>
    </dgm:pt>
    <dgm:pt modelId="{D916CAF2-BA84-405B-A094-A7D50033A4C3}" type="parTrans" cxnId="{4988852B-A9C1-4917-871C-B590011CE321}">
      <dgm:prSet/>
      <dgm:spPr/>
      <dgm:t>
        <a:bodyPr/>
        <a:lstStyle/>
        <a:p>
          <a:endParaRPr lang="en-IN"/>
        </a:p>
      </dgm:t>
    </dgm:pt>
    <dgm:pt modelId="{02DBE2AA-6C6C-42D9-BACE-718CC47C87D6}" type="sibTrans" cxnId="{4988852B-A9C1-4917-871C-B590011CE321}">
      <dgm:prSet/>
      <dgm:spPr/>
      <dgm:t>
        <a:bodyPr/>
        <a:lstStyle/>
        <a:p>
          <a:endParaRPr lang="en-IN"/>
        </a:p>
      </dgm:t>
    </dgm:pt>
    <dgm:pt modelId="{C1C7FE1C-97F2-4407-802B-B148D7147BE2}" type="pres">
      <dgm:prSet presAssocID="{BB9DE405-77A3-4B0E-86D3-33BDFBB9A61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3DD6665-6D76-42BA-8A47-D46F2F9C5773}" type="pres">
      <dgm:prSet presAssocID="{D6E0B2E4-F040-4F2A-B7F6-8FE43CCF8147}" presName="root1" presStyleCnt="0"/>
      <dgm:spPr/>
    </dgm:pt>
    <dgm:pt modelId="{344064FF-0520-4653-BD88-242CEDFA36CA}" type="pres">
      <dgm:prSet presAssocID="{D6E0B2E4-F040-4F2A-B7F6-8FE43CCF814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4FBB904-4559-4BC8-A8E3-279E249C3217}" type="pres">
      <dgm:prSet presAssocID="{D6E0B2E4-F040-4F2A-B7F6-8FE43CCF8147}" presName="level2hierChild" presStyleCnt="0"/>
      <dgm:spPr/>
    </dgm:pt>
    <dgm:pt modelId="{CE4CBE39-AB4B-415F-B131-1BF6B2872DB1}" type="pres">
      <dgm:prSet presAssocID="{40ECE4EC-7204-4BE1-8896-527BB0A6A88C}" presName="conn2-1" presStyleLbl="parChTrans1D2" presStyleIdx="0" presStyleCnt="2"/>
      <dgm:spPr/>
    </dgm:pt>
    <dgm:pt modelId="{4CF0E3AC-4E5B-4C45-9FCC-3C26944B731A}" type="pres">
      <dgm:prSet presAssocID="{40ECE4EC-7204-4BE1-8896-527BB0A6A88C}" presName="connTx" presStyleLbl="parChTrans1D2" presStyleIdx="0" presStyleCnt="2"/>
      <dgm:spPr/>
    </dgm:pt>
    <dgm:pt modelId="{9CD01FA2-C219-4866-8538-FF3DF5833C18}" type="pres">
      <dgm:prSet presAssocID="{44B37BDD-B804-40A9-9DF0-7A69172E6C4F}" presName="root2" presStyleCnt="0"/>
      <dgm:spPr/>
    </dgm:pt>
    <dgm:pt modelId="{FB2E36BA-CE5C-4899-BB99-A99F68C7A413}" type="pres">
      <dgm:prSet presAssocID="{44B37BDD-B804-40A9-9DF0-7A69172E6C4F}" presName="LevelTwoTextNode" presStyleLbl="node2" presStyleIdx="0" presStyleCnt="2">
        <dgm:presLayoutVars>
          <dgm:chPref val="3"/>
        </dgm:presLayoutVars>
      </dgm:prSet>
      <dgm:spPr/>
    </dgm:pt>
    <dgm:pt modelId="{D5811C48-3CD5-4042-9C05-D9A76F13BE58}" type="pres">
      <dgm:prSet presAssocID="{44B37BDD-B804-40A9-9DF0-7A69172E6C4F}" presName="level3hierChild" presStyleCnt="0"/>
      <dgm:spPr/>
    </dgm:pt>
    <dgm:pt modelId="{398B8BBA-484E-42F8-8099-0FD2E3FD690F}" type="pres">
      <dgm:prSet presAssocID="{56D091A9-0E2E-4466-862C-4FB68BDF8A10}" presName="conn2-1" presStyleLbl="parChTrans1D2" presStyleIdx="1" presStyleCnt="2"/>
      <dgm:spPr/>
    </dgm:pt>
    <dgm:pt modelId="{09684A54-643E-44FA-A5D3-2A15D8A72C8F}" type="pres">
      <dgm:prSet presAssocID="{56D091A9-0E2E-4466-862C-4FB68BDF8A10}" presName="connTx" presStyleLbl="parChTrans1D2" presStyleIdx="1" presStyleCnt="2"/>
      <dgm:spPr/>
    </dgm:pt>
    <dgm:pt modelId="{0AF3C830-B568-498B-94A5-1CAF9FDD585D}" type="pres">
      <dgm:prSet presAssocID="{05577334-5D7D-4FFF-A575-E07CA0768FD8}" presName="root2" presStyleCnt="0"/>
      <dgm:spPr/>
    </dgm:pt>
    <dgm:pt modelId="{EA1684AF-62E8-4CF0-BEB2-361F9B95F89D}" type="pres">
      <dgm:prSet presAssocID="{05577334-5D7D-4FFF-A575-E07CA0768FD8}" presName="LevelTwoTextNode" presStyleLbl="node2" presStyleIdx="1" presStyleCnt="2">
        <dgm:presLayoutVars>
          <dgm:chPref val="3"/>
        </dgm:presLayoutVars>
      </dgm:prSet>
      <dgm:spPr/>
    </dgm:pt>
    <dgm:pt modelId="{DD3CBF50-7C79-4C75-8613-45F1EFF6ED74}" type="pres">
      <dgm:prSet presAssocID="{05577334-5D7D-4FFF-A575-E07CA0768FD8}" presName="level3hierChild" presStyleCnt="0"/>
      <dgm:spPr/>
    </dgm:pt>
    <dgm:pt modelId="{847EE7E4-2C80-4DB4-912C-CDDA7472D5F1}" type="pres">
      <dgm:prSet presAssocID="{992813A8-4013-43C5-8E06-60E5A0B605A0}" presName="conn2-1" presStyleLbl="parChTrans1D3" presStyleIdx="0" presStyleCnt="2"/>
      <dgm:spPr/>
    </dgm:pt>
    <dgm:pt modelId="{A49388DF-FFDD-425A-9359-8CA09FEFD695}" type="pres">
      <dgm:prSet presAssocID="{992813A8-4013-43C5-8E06-60E5A0B605A0}" presName="connTx" presStyleLbl="parChTrans1D3" presStyleIdx="0" presStyleCnt="2"/>
      <dgm:spPr/>
    </dgm:pt>
    <dgm:pt modelId="{1127D642-F5B6-4C41-AB83-19CAF99D558B}" type="pres">
      <dgm:prSet presAssocID="{E1B45E05-4744-401F-8065-F1E4A29AD068}" presName="root2" presStyleCnt="0"/>
      <dgm:spPr/>
    </dgm:pt>
    <dgm:pt modelId="{C704E08B-D85C-4FB0-89B0-99A169928D22}" type="pres">
      <dgm:prSet presAssocID="{E1B45E05-4744-401F-8065-F1E4A29AD06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74FB1BE-AABF-4856-916E-432736BCADB8}" type="pres">
      <dgm:prSet presAssocID="{E1B45E05-4744-401F-8065-F1E4A29AD068}" presName="level3hierChild" presStyleCnt="0"/>
      <dgm:spPr/>
    </dgm:pt>
    <dgm:pt modelId="{9A226B30-A5EC-4E9A-974E-13F8785E8A7E}" type="pres">
      <dgm:prSet presAssocID="{D916CAF2-BA84-405B-A094-A7D50033A4C3}" presName="conn2-1" presStyleLbl="parChTrans1D3" presStyleIdx="1" presStyleCnt="2"/>
      <dgm:spPr/>
    </dgm:pt>
    <dgm:pt modelId="{A318C67C-4EF1-4147-9AEF-7E03DAF8FBCF}" type="pres">
      <dgm:prSet presAssocID="{D916CAF2-BA84-405B-A094-A7D50033A4C3}" presName="connTx" presStyleLbl="parChTrans1D3" presStyleIdx="1" presStyleCnt="2"/>
      <dgm:spPr/>
    </dgm:pt>
    <dgm:pt modelId="{55A86CC4-B140-4FDA-A511-75A62AC17413}" type="pres">
      <dgm:prSet presAssocID="{9373A577-8A9F-44CD-BB41-92FE80219A52}" presName="root2" presStyleCnt="0"/>
      <dgm:spPr/>
    </dgm:pt>
    <dgm:pt modelId="{F4A6BEE4-2114-474B-BAF2-4C43008D2A4C}" type="pres">
      <dgm:prSet presAssocID="{9373A577-8A9F-44CD-BB41-92FE80219A52}" presName="LevelTwoTextNode" presStyleLbl="node3" presStyleIdx="1" presStyleCnt="2">
        <dgm:presLayoutVars>
          <dgm:chPref val="3"/>
        </dgm:presLayoutVars>
      </dgm:prSet>
      <dgm:spPr/>
    </dgm:pt>
    <dgm:pt modelId="{AC16BADA-113A-4F6E-8F7B-102651141C48}" type="pres">
      <dgm:prSet presAssocID="{9373A577-8A9F-44CD-BB41-92FE80219A52}" presName="level3hierChild" presStyleCnt="0"/>
      <dgm:spPr/>
    </dgm:pt>
  </dgm:ptLst>
  <dgm:cxnLst>
    <dgm:cxn modelId="{7D38FC43-6C9F-474C-B179-61BEE8BCFF79}" type="presOf" srcId="{D916CAF2-BA84-405B-A094-A7D50033A4C3}" destId="{A318C67C-4EF1-4147-9AEF-7E03DAF8FBCF}" srcOrd="1" destOrd="0" presId="urn:microsoft.com/office/officeart/2005/8/layout/hierarchy2"/>
    <dgm:cxn modelId="{A42B8653-7FF2-46CC-8A1B-0F148C3CDC8C}" type="presOf" srcId="{D916CAF2-BA84-405B-A094-A7D50033A4C3}" destId="{9A226B30-A5EC-4E9A-974E-13F8785E8A7E}" srcOrd="0" destOrd="0" presId="urn:microsoft.com/office/officeart/2005/8/layout/hierarchy2"/>
    <dgm:cxn modelId="{609A5D88-A500-445B-9AB6-CB97A13D5530}" srcId="{D6E0B2E4-F040-4F2A-B7F6-8FE43CCF8147}" destId="{05577334-5D7D-4FFF-A575-E07CA0768FD8}" srcOrd="1" destOrd="0" parTransId="{56D091A9-0E2E-4466-862C-4FB68BDF8A10}" sibTransId="{63199DBB-01EE-4037-BA89-39AE97040899}"/>
    <dgm:cxn modelId="{B5222A32-7EC6-427E-9DA0-7AC1EB86C308}" srcId="{D6E0B2E4-F040-4F2A-B7F6-8FE43CCF8147}" destId="{44B37BDD-B804-40A9-9DF0-7A69172E6C4F}" srcOrd="0" destOrd="0" parTransId="{40ECE4EC-7204-4BE1-8896-527BB0A6A88C}" sibTransId="{1D2A2D6D-025C-4211-AD16-83D9183FFD4C}"/>
    <dgm:cxn modelId="{399D4A6B-FACC-47CF-BAA7-B160E8A362E8}" type="presOf" srcId="{56D091A9-0E2E-4466-862C-4FB68BDF8A10}" destId="{09684A54-643E-44FA-A5D3-2A15D8A72C8F}" srcOrd="1" destOrd="0" presId="urn:microsoft.com/office/officeart/2005/8/layout/hierarchy2"/>
    <dgm:cxn modelId="{4988852B-A9C1-4917-871C-B590011CE321}" srcId="{05577334-5D7D-4FFF-A575-E07CA0768FD8}" destId="{9373A577-8A9F-44CD-BB41-92FE80219A52}" srcOrd="1" destOrd="0" parTransId="{D916CAF2-BA84-405B-A094-A7D50033A4C3}" sibTransId="{02DBE2AA-6C6C-42D9-BACE-718CC47C87D6}"/>
    <dgm:cxn modelId="{AA0B05E3-0175-4B10-B1EC-EA862D1BEBF5}" type="presOf" srcId="{44B37BDD-B804-40A9-9DF0-7A69172E6C4F}" destId="{FB2E36BA-CE5C-4899-BB99-A99F68C7A413}" srcOrd="0" destOrd="0" presId="urn:microsoft.com/office/officeart/2005/8/layout/hierarchy2"/>
    <dgm:cxn modelId="{B6789A6F-A7C1-4DD5-86C7-B50E94E6959A}" type="presOf" srcId="{40ECE4EC-7204-4BE1-8896-527BB0A6A88C}" destId="{CE4CBE39-AB4B-415F-B131-1BF6B2872DB1}" srcOrd="0" destOrd="0" presId="urn:microsoft.com/office/officeart/2005/8/layout/hierarchy2"/>
    <dgm:cxn modelId="{E41EA66D-AAC5-416D-A2AE-8A04F3F4F522}" srcId="{BB9DE405-77A3-4B0E-86D3-33BDFBB9A61C}" destId="{D6E0B2E4-F040-4F2A-B7F6-8FE43CCF8147}" srcOrd="0" destOrd="0" parTransId="{4DF11946-6332-4421-B64F-40CDE2D5BDE4}" sibTransId="{518A3FEE-3C13-4701-885E-E802F085D5B8}"/>
    <dgm:cxn modelId="{74CA6BB2-AB97-4E77-A3BD-72953BF660E1}" type="presOf" srcId="{BB9DE405-77A3-4B0E-86D3-33BDFBB9A61C}" destId="{C1C7FE1C-97F2-4407-802B-B148D7147BE2}" srcOrd="0" destOrd="0" presId="urn:microsoft.com/office/officeart/2005/8/layout/hierarchy2"/>
    <dgm:cxn modelId="{80BC0978-C2A4-4CAE-A107-4D165119A333}" type="presOf" srcId="{56D091A9-0E2E-4466-862C-4FB68BDF8A10}" destId="{398B8BBA-484E-42F8-8099-0FD2E3FD690F}" srcOrd="0" destOrd="0" presId="urn:microsoft.com/office/officeart/2005/8/layout/hierarchy2"/>
    <dgm:cxn modelId="{83631E5C-09D5-49A7-8472-529826B34644}" type="presOf" srcId="{D6E0B2E4-F040-4F2A-B7F6-8FE43CCF8147}" destId="{344064FF-0520-4653-BD88-242CEDFA36CA}" srcOrd="0" destOrd="0" presId="urn:microsoft.com/office/officeart/2005/8/layout/hierarchy2"/>
    <dgm:cxn modelId="{BE7233CD-8CF5-4E55-B0BD-217A9FA08892}" type="presOf" srcId="{992813A8-4013-43C5-8E06-60E5A0B605A0}" destId="{A49388DF-FFDD-425A-9359-8CA09FEFD695}" srcOrd="1" destOrd="0" presId="urn:microsoft.com/office/officeart/2005/8/layout/hierarchy2"/>
    <dgm:cxn modelId="{C1EAC11C-D949-4E65-BC24-39622E3A8BDA}" type="presOf" srcId="{40ECE4EC-7204-4BE1-8896-527BB0A6A88C}" destId="{4CF0E3AC-4E5B-4C45-9FCC-3C26944B731A}" srcOrd="1" destOrd="0" presId="urn:microsoft.com/office/officeart/2005/8/layout/hierarchy2"/>
    <dgm:cxn modelId="{AFBC5E4E-38FE-403C-9CF9-9B69AAC8ACA3}" type="presOf" srcId="{9373A577-8A9F-44CD-BB41-92FE80219A52}" destId="{F4A6BEE4-2114-474B-BAF2-4C43008D2A4C}" srcOrd="0" destOrd="0" presId="urn:microsoft.com/office/officeart/2005/8/layout/hierarchy2"/>
    <dgm:cxn modelId="{06C1091E-70B0-407D-92D0-B22FC889B0CA}" type="presOf" srcId="{E1B45E05-4744-401F-8065-F1E4A29AD068}" destId="{C704E08B-D85C-4FB0-89B0-99A169928D22}" srcOrd="0" destOrd="0" presId="urn:microsoft.com/office/officeart/2005/8/layout/hierarchy2"/>
    <dgm:cxn modelId="{CCA0F0E3-2968-4ACB-B86C-60100CDC58A8}" type="presOf" srcId="{992813A8-4013-43C5-8E06-60E5A0B605A0}" destId="{847EE7E4-2C80-4DB4-912C-CDDA7472D5F1}" srcOrd="0" destOrd="0" presId="urn:microsoft.com/office/officeart/2005/8/layout/hierarchy2"/>
    <dgm:cxn modelId="{16A38998-1FC2-4819-A35F-E01E070F65E3}" srcId="{05577334-5D7D-4FFF-A575-E07CA0768FD8}" destId="{E1B45E05-4744-401F-8065-F1E4A29AD068}" srcOrd="0" destOrd="0" parTransId="{992813A8-4013-43C5-8E06-60E5A0B605A0}" sibTransId="{6BDEC49A-C053-4AFC-B59D-032B1BEFE8C0}"/>
    <dgm:cxn modelId="{B6E23222-559E-433F-A552-E7ED161DB401}" type="presOf" srcId="{05577334-5D7D-4FFF-A575-E07CA0768FD8}" destId="{EA1684AF-62E8-4CF0-BEB2-361F9B95F89D}" srcOrd="0" destOrd="0" presId="urn:microsoft.com/office/officeart/2005/8/layout/hierarchy2"/>
    <dgm:cxn modelId="{9DA71042-294C-4AA2-A95C-308B6E9A840E}" type="presParOf" srcId="{C1C7FE1C-97F2-4407-802B-B148D7147BE2}" destId="{03DD6665-6D76-42BA-8A47-D46F2F9C5773}" srcOrd="0" destOrd="0" presId="urn:microsoft.com/office/officeart/2005/8/layout/hierarchy2"/>
    <dgm:cxn modelId="{7ABB774A-DCA5-49A3-ABBE-95C2B371859A}" type="presParOf" srcId="{03DD6665-6D76-42BA-8A47-D46F2F9C5773}" destId="{344064FF-0520-4653-BD88-242CEDFA36CA}" srcOrd="0" destOrd="0" presId="urn:microsoft.com/office/officeart/2005/8/layout/hierarchy2"/>
    <dgm:cxn modelId="{3232646A-61CC-4E17-9C8D-EAE1D1B998D2}" type="presParOf" srcId="{03DD6665-6D76-42BA-8A47-D46F2F9C5773}" destId="{74FBB904-4559-4BC8-A8E3-279E249C3217}" srcOrd="1" destOrd="0" presId="urn:microsoft.com/office/officeart/2005/8/layout/hierarchy2"/>
    <dgm:cxn modelId="{02787DB5-5E2E-4905-96E1-734A79450A12}" type="presParOf" srcId="{74FBB904-4559-4BC8-A8E3-279E249C3217}" destId="{CE4CBE39-AB4B-415F-B131-1BF6B2872DB1}" srcOrd="0" destOrd="0" presId="urn:microsoft.com/office/officeart/2005/8/layout/hierarchy2"/>
    <dgm:cxn modelId="{56BA7859-A307-488A-9984-3F5BE2FAC17D}" type="presParOf" srcId="{CE4CBE39-AB4B-415F-B131-1BF6B2872DB1}" destId="{4CF0E3AC-4E5B-4C45-9FCC-3C26944B731A}" srcOrd="0" destOrd="0" presId="urn:microsoft.com/office/officeart/2005/8/layout/hierarchy2"/>
    <dgm:cxn modelId="{AE62BB8A-1577-42AB-9163-88D7FF7E991A}" type="presParOf" srcId="{74FBB904-4559-4BC8-A8E3-279E249C3217}" destId="{9CD01FA2-C219-4866-8538-FF3DF5833C18}" srcOrd="1" destOrd="0" presId="urn:microsoft.com/office/officeart/2005/8/layout/hierarchy2"/>
    <dgm:cxn modelId="{717F5966-FAA7-4C14-81DA-4A5B06FD1309}" type="presParOf" srcId="{9CD01FA2-C219-4866-8538-FF3DF5833C18}" destId="{FB2E36BA-CE5C-4899-BB99-A99F68C7A413}" srcOrd="0" destOrd="0" presId="urn:microsoft.com/office/officeart/2005/8/layout/hierarchy2"/>
    <dgm:cxn modelId="{BD2E7132-8DCD-482D-9878-C7537A8587D2}" type="presParOf" srcId="{9CD01FA2-C219-4866-8538-FF3DF5833C18}" destId="{D5811C48-3CD5-4042-9C05-D9A76F13BE58}" srcOrd="1" destOrd="0" presId="urn:microsoft.com/office/officeart/2005/8/layout/hierarchy2"/>
    <dgm:cxn modelId="{85691549-156D-44D2-ACA6-BCA0BA723BC9}" type="presParOf" srcId="{74FBB904-4559-4BC8-A8E3-279E249C3217}" destId="{398B8BBA-484E-42F8-8099-0FD2E3FD690F}" srcOrd="2" destOrd="0" presId="urn:microsoft.com/office/officeart/2005/8/layout/hierarchy2"/>
    <dgm:cxn modelId="{5A05F3BE-A234-46C9-9D49-3923120A1E7E}" type="presParOf" srcId="{398B8BBA-484E-42F8-8099-0FD2E3FD690F}" destId="{09684A54-643E-44FA-A5D3-2A15D8A72C8F}" srcOrd="0" destOrd="0" presId="urn:microsoft.com/office/officeart/2005/8/layout/hierarchy2"/>
    <dgm:cxn modelId="{0E828F47-62C9-4B1F-BB28-FCB68B843905}" type="presParOf" srcId="{74FBB904-4559-4BC8-A8E3-279E249C3217}" destId="{0AF3C830-B568-498B-94A5-1CAF9FDD585D}" srcOrd="3" destOrd="0" presId="urn:microsoft.com/office/officeart/2005/8/layout/hierarchy2"/>
    <dgm:cxn modelId="{B6BC5460-385D-4257-A5D2-54B204C75CD3}" type="presParOf" srcId="{0AF3C830-B568-498B-94A5-1CAF9FDD585D}" destId="{EA1684AF-62E8-4CF0-BEB2-361F9B95F89D}" srcOrd="0" destOrd="0" presId="urn:microsoft.com/office/officeart/2005/8/layout/hierarchy2"/>
    <dgm:cxn modelId="{53BC0342-5E20-4015-B7A0-058D823712B4}" type="presParOf" srcId="{0AF3C830-B568-498B-94A5-1CAF9FDD585D}" destId="{DD3CBF50-7C79-4C75-8613-45F1EFF6ED74}" srcOrd="1" destOrd="0" presId="urn:microsoft.com/office/officeart/2005/8/layout/hierarchy2"/>
    <dgm:cxn modelId="{921AE87E-5A77-4E80-BD84-C12F94425F50}" type="presParOf" srcId="{DD3CBF50-7C79-4C75-8613-45F1EFF6ED74}" destId="{847EE7E4-2C80-4DB4-912C-CDDA7472D5F1}" srcOrd="0" destOrd="0" presId="urn:microsoft.com/office/officeart/2005/8/layout/hierarchy2"/>
    <dgm:cxn modelId="{B16CD29C-579B-4CA1-9F81-D95B924CE7FD}" type="presParOf" srcId="{847EE7E4-2C80-4DB4-912C-CDDA7472D5F1}" destId="{A49388DF-FFDD-425A-9359-8CA09FEFD695}" srcOrd="0" destOrd="0" presId="urn:microsoft.com/office/officeart/2005/8/layout/hierarchy2"/>
    <dgm:cxn modelId="{B4C10943-DABB-4A68-A68F-7B5159FEA857}" type="presParOf" srcId="{DD3CBF50-7C79-4C75-8613-45F1EFF6ED74}" destId="{1127D642-F5B6-4C41-AB83-19CAF99D558B}" srcOrd="1" destOrd="0" presId="urn:microsoft.com/office/officeart/2005/8/layout/hierarchy2"/>
    <dgm:cxn modelId="{627D1348-AE76-46ED-AE04-889209075E06}" type="presParOf" srcId="{1127D642-F5B6-4C41-AB83-19CAF99D558B}" destId="{C704E08B-D85C-4FB0-89B0-99A169928D22}" srcOrd="0" destOrd="0" presId="urn:microsoft.com/office/officeart/2005/8/layout/hierarchy2"/>
    <dgm:cxn modelId="{3E488F3D-ED74-467A-AB2D-1930F0E08987}" type="presParOf" srcId="{1127D642-F5B6-4C41-AB83-19CAF99D558B}" destId="{D74FB1BE-AABF-4856-916E-432736BCADB8}" srcOrd="1" destOrd="0" presId="urn:microsoft.com/office/officeart/2005/8/layout/hierarchy2"/>
    <dgm:cxn modelId="{105091EE-935B-4152-8EA8-788D88E21E27}" type="presParOf" srcId="{DD3CBF50-7C79-4C75-8613-45F1EFF6ED74}" destId="{9A226B30-A5EC-4E9A-974E-13F8785E8A7E}" srcOrd="2" destOrd="0" presId="urn:microsoft.com/office/officeart/2005/8/layout/hierarchy2"/>
    <dgm:cxn modelId="{5E9EA8EB-458B-42AD-99E1-A91E7D4A9FE7}" type="presParOf" srcId="{9A226B30-A5EC-4E9A-974E-13F8785E8A7E}" destId="{A318C67C-4EF1-4147-9AEF-7E03DAF8FBCF}" srcOrd="0" destOrd="0" presId="urn:microsoft.com/office/officeart/2005/8/layout/hierarchy2"/>
    <dgm:cxn modelId="{45CFCE0D-D6AC-4448-96BC-8C943A48BE61}" type="presParOf" srcId="{DD3CBF50-7C79-4C75-8613-45F1EFF6ED74}" destId="{55A86CC4-B140-4FDA-A511-75A62AC17413}" srcOrd="3" destOrd="0" presId="urn:microsoft.com/office/officeart/2005/8/layout/hierarchy2"/>
    <dgm:cxn modelId="{AB81F430-EA11-48CF-B2A1-106DAE6912AB}" type="presParOf" srcId="{55A86CC4-B140-4FDA-A511-75A62AC17413}" destId="{F4A6BEE4-2114-474B-BAF2-4C43008D2A4C}" srcOrd="0" destOrd="0" presId="urn:microsoft.com/office/officeart/2005/8/layout/hierarchy2"/>
    <dgm:cxn modelId="{E17071AF-32B0-432B-8BD9-FD09A2A5C93C}" type="presParOf" srcId="{55A86CC4-B140-4FDA-A511-75A62AC17413}" destId="{AC16BADA-113A-4F6E-8F7B-102651141C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064FF-0520-4653-BD88-242CEDFA36CA}">
      <dsp:nvSpPr>
        <dsp:cNvPr id="0" name=""/>
        <dsp:cNvSpPr/>
      </dsp:nvSpPr>
      <dsp:spPr>
        <a:xfrm>
          <a:off x="4085" y="1411089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Copper media</a:t>
          </a:r>
          <a:endParaRPr lang="en-IN" sz="3400" kern="1200" dirty="0"/>
        </a:p>
      </dsp:txBody>
      <dsp:txXfrm>
        <a:off x="35769" y="1442773"/>
        <a:ext cx="2100166" cy="1018399"/>
      </dsp:txXfrm>
    </dsp:sp>
    <dsp:sp modelId="{CE4CBE39-AB4B-415F-B131-1BF6B2872DB1}">
      <dsp:nvSpPr>
        <dsp:cNvPr id="0" name=""/>
        <dsp:cNvSpPr/>
      </dsp:nvSpPr>
      <dsp:spPr>
        <a:xfrm rot="19457599">
          <a:off x="2067446" y="1619454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2573682" y="1614321"/>
        <a:ext cx="53288" cy="53288"/>
      </dsp:txXfrm>
    </dsp:sp>
    <dsp:sp modelId="{FB2E36BA-CE5C-4899-BB99-A99F68C7A413}">
      <dsp:nvSpPr>
        <dsp:cNvPr id="0" name=""/>
        <dsp:cNvSpPr/>
      </dsp:nvSpPr>
      <dsp:spPr>
        <a:xfrm>
          <a:off x="3033032" y="789073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coaxial</a:t>
          </a:r>
          <a:endParaRPr lang="en-IN" sz="3400" kern="1200" dirty="0"/>
        </a:p>
      </dsp:txBody>
      <dsp:txXfrm>
        <a:off x="3064716" y="820757"/>
        <a:ext cx="2100166" cy="1018399"/>
      </dsp:txXfrm>
    </dsp:sp>
    <dsp:sp modelId="{398B8BBA-484E-42F8-8099-0FD2E3FD690F}">
      <dsp:nvSpPr>
        <dsp:cNvPr id="0" name=""/>
        <dsp:cNvSpPr/>
      </dsp:nvSpPr>
      <dsp:spPr>
        <a:xfrm rot="2142401">
          <a:off x="2067446" y="2241470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2573682" y="2236337"/>
        <a:ext cx="53288" cy="53288"/>
      </dsp:txXfrm>
    </dsp:sp>
    <dsp:sp modelId="{EA1684AF-62E8-4CF0-BEB2-361F9B95F89D}">
      <dsp:nvSpPr>
        <dsp:cNvPr id="0" name=""/>
        <dsp:cNvSpPr/>
      </dsp:nvSpPr>
      <dsp:spPr>
        <a:xfrm>
          <a:off x="3033032" y="2033106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Twisted pair</a:t>
          </a:r>
          <a:endParaRPr lang="en-IN" sz="3400" kern="1200" dirty="0"/>
        </a:p>
      </dsp:txBody>
      <dsp:txXfrm>
        <a:off x="3064716" y="2064790"/>
        <a:ext cx="2100166" cy="1018399"/>
      </dsp:txXfrm>
    </dsp:sp>
    <dsp:sp modelId="{847EE7E4-2C80-4DB4-912C-CDDA7472D5F1}">
      <dsp:nvSpPr>
        <dsp:cNvPr id="0" name=""/>
        <dsp:cNvSpPr/>
      </dsp:nvSpPr>
      <dsp:spPr>
        <a:xfrm rot="19457599">
          <a:off x="5096393" y="2241470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602629" y="2236337"/>
        <a:ext cx="53288" cy="53288"/>
      </dsp:txXfrm>
    </dsp:sp>
    <dsp:sp modelId="{C704E08B-D85C-4FB0-89B0-99A169928D22}">
      <dsp:nvSpPr>
        <dsp:cNvPr id="0" name=""/>
        <dsp:cNvSpPr/>
      </dsp:nvSpPr>
      <dsp:spPr>
        <a:xfrm>
          <a:off x="6061980" y="1411089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Shielded </a:t>
          </a:r>
          <a:endParaRPr lang="en-IN" sz="3400" kern="1200" dirty="0"/>
        </a:p>
      </dsp:txBody>
      <dsp:txXfrm>
        <a:off x="6093664" y="1442773"/>
        <a:ext cx="2100166" cy="1018399"/>
      </dsp:txXfrm>
    </dsp:sp>
    <dsp:sp modelId="{9A226B30-A5EC-4E9A-974E-13F8785E8A7E}">
      <dsp:nvSpPr>
        <dsp:cNvPr id="0" name=""/>
        <dsp:cNvSpPr/>
      </dsp:nvSpPr>
      <dsp:spPr>
        <a:xfrm rot="2142401">
          <a:off x="5096393" y="2863486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602629" y="2858353"/>
        <a:ext cx="53288" cy="53288"/>
      </dsp:txXfrm>
    </dsp:sp>
    <dsp:sp modelId="{F4A6BEE4-2114-474B-BAF2-4C43008D2A4C}">
      <dsp:nvSpPr>
        <dsp:cNvPr id="0" name=""/>
        <dsp:cNvSpPr/>
      </dsp:nvSpPr>
      <dsp:spPr>
        <a:xfrm>
          <a:off x="6061980" y="2655122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Unshielded</a:t>
          </a:r>
          <a:endParaRPr lang="en-IN" sz="3400" kern="1200" dirty="0"/>
        </a:p>
      </dsp:txBody>
      <dsp:txXfrm>
        <a:off x="6093664" y="2686806"/>
        <a:ext cx="2100166" cy="1018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71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71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72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87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51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8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2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22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62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06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622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61BB-F261-4844-A240-28C6ED23B990}" type="datetimeFigureOut">
              <a:rPr lang="en-IN" smtClean="0"/>
              <a:t>16-06-2016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02B3-C17E-424C-81B4-1798A1DD8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6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com/academy/lesson/how-star-topology-connects-computer-networks-in-organization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Basics and Infrastructure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72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7. </a:t>
            </a:r>
            <a:r>
              <a:rPr lang="en-US" b="1" dirty="0" smtClean="0"/>
              <a:t>High Reliability</a:t>
            </a:r>
            <a:r>
              <a:rPr lang="en-US" dirty="0" smtClean="0"/>
              <a:t> :</a:t>
            </a:r>
          </a:p>
          <a:p>
            <a:pPr algn="just"/>
            <a:r>
              <a:rPr lang="en-US" dirty="0" smtClean="0"/>
              <a:t>Computer networks provide high reliability by providing same data on multiple computers.</a:t>
            </a:r>
          </a:p>
          <a:p>
            <a:pPr algn="just"/>
            <a:r>
              <a:rPr lang="en-US" dirty="0" smtClean="0"/>
              <a:t>All the files could be stored on two or three machines so if one of them is unavailable the other copies can be used.</a:t>
            </a:r>
          </a:p>
          <a:p>
            <a:pPr algn="just"/>
            <a:r>
              <a:rPr lang="en-US" dirty="0" smtClean="0"/>
              <a:t>For certain operations like banking, air traffic control etc. it is important to continue the operating even if there is software or hardware failure.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542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Computer Networks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/>
              <a:t>1. Computer networks are expensive to setup as they need additional hardware and software.</a:t>
            </a:r>
          </a:p>
          <a:p>
            <a:pPr algn="just"/>
            <a:r>
              <a:rPr lang="en-US" sz="2000" dirty="0" smtClean="0"/>
              <a:t>2. Network management requires skilled personnel such as network administrator, hardware engineers, and other support staff.</a:t>
            </a:r>
          </a:p>
          <a:p>
            <a:pPr algn="just"/>
            <a:r>
              <a:rPr lang="en-US" sz="2000" dirty="0" smtClean="0"/>
              <a:t>3. Special precautions must be taken data security. The network administrator must allocate proper usernames and passwords.</a:t>
            </a:r>
          </a:p>
          <a:p>
            <a:pPr algn="just"/>
            <a:r>
              <a:rPr lang="en-US" sz="2000" dirty="0" smtClean="0"/>
              <a:t>4. Users must be provided training for using network resources.</a:t>
            </a:r>
          </a:p>
          <a:p>
            <a:pPr algn="just"/>
            <a:r>
              <a:rPr lang="en-US" sz="2000" dirty="0" smtClean="0"/>
              <a:t>5. If a virus affects one of the computers in the network, it can quickly spread to other computers also and can cause loss of data.</a:t>
            </a:r>
          </a:p>
          <a:p>
            <a:pPr algn="just"/>
            <a:r>
              <a:rPr lang="en-US" sz="2000" dirty="0" smtClean="0"/>
              <a:t>6. Users can work on computers as long as network is working.</a:t>
            </a:r>
          </a:p>
          <a:p>
            <a:pPr algn="just"/>
            <a:r>
              <a:rPr lang="en-US" sz="2000" dirty="0" smtClean="0"/>
              <a:t>7. Network faults may cause loss of data.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26967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 Networks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computer networks can be classified into three categories based on following factors :</a:t>
            </a:r>
          </a:p>
          <a:p>
            <a:pPr algn="just"/>
            <a:r>
              <a:rPr lang="en-US" dirty="0" smtClean="0"/>
              <a:t>1. size</a:t>
            </a:r>
          </a:p>
          <a:p>
            <a:pPr algn="just"/>
            <a:r>
              <a:rPr lang="en-US" dirty="0" smtClean="0"/>
              <a:t>2. geographical range</a:t>
            </a:r>
          </a:p>
          <a:p>
            <a:pPr algn="just"/>
            <a:r>
              <a:rPr lang="en-US" dirty="0" smtClean="0"/>
              <a:t>3. ownership (single organization, public body like municipal corporation, national body like </a:t>
            </a:r>
            <a:r>
              <a:rPr lang="en-US" dirty="0" err="1" smtClean="0"/>
              <a:t>indian</a:t>
            </a:r>
            <a:r>
              <a:rPr lang="en-US" dirty="0" smtClean="0"/>
              <a:t> railways or airlines, global organization)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80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LAN is network of computers in limited geographical region.</a:t>
            </a:r>
          </a:p>
          <a:p>
            <a:pPr algn="just"/>
            <a:r>
              <a:rPr lang="en-US" dirty="0" smtClean="0"/>
              <a:t>It can be within a room or building.</a:t>
            </a:r>
          </a:p>
          <a:p>
            <a:pPr algn="just"/>
            <a:r>
              <a:rPr lang="en-US" dirty="0" smtClean="0"/>
              <a:t>It has many workstations(clients), file server which are connected to a central device called as hub.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333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Owned by single organization.</a:t>
            </a:r>
          </a:p>
          <a:p>
            <a:pPr algn="just"/>
            <a:r>
              <a:rPr lang="en-US" dirty="0" smtClean="0"/>
              <a:t>LAN contains minimum 2 computers and maximum 100 computers as well as printer and modem.</a:t>
            </a:r>
          </a:p>
          <a:p>
            <a:pPr algn="just"/>
            <a:r>
              <a:rPr lang="en-US" dirty="0" smtClean="0"/>
              <a:t>All computers are connected within a single room, building or campus.</a:t>
            </a:r>
          </a:p>
          <a:p>
            <a:pPr algn="just"/>
            <a:r>
              <a:rPr lang="en-US" dirty="0" smtClean="0"/>
              <a:t>Computers are in range of few kilometers.</a:t>
            </a:r>
          </a:p>
          <a:p>
            <a:pPr algn="just"/>
            <a:r>
              <a:rPr lang="en-US" dirty="0" smtClean="0"/>
              <a:t>One of the computers will be a file server while other are workstations.</a:t>
            </a:r>
          </a:p>
          <a:p>
            <a:pPr algn="just"/>
            <a:r>
              <a:rPr lang="en-US" dirty="0" smtClean="0"/>
              <a:t>LAN uses a cable which connects all the computers.</a:t>
            </a:r>
          </a:p>
          <a:p>
            <a:pPr algn="just"/>
            <a:r>
              <a:rPr lang="en-US" dirty="0" smtClean="0"/>
              <a:t>Have speed of 100 Mbps (Mega Bytes Per Second)</a:t>
            </a:r>
          </a:p>
          <a:p>
            <a:pPr algn="just"/>
            <a:r>
              <a:rPr lang="en-US" dirty="0" smtClean="0"/>
              <a:t>Little delay in data transmission</a:t>
            </a:r>
          </a:p>
          <a:p>
            <a:pPr algn="just"/>
            <a:r>
              <a:rPr lang="en-US" dirty="0" smtClean="0"/>
              <a:t>Few errors take place.</a:t>
            </a:r>
          </a:p>
          <a:p>
            <a:pPr algn="just"/>
            <a:r>
              <a:rPr lang="en-US" dirty="0" smtClean="0"/>
              <a:t>The arrangement of computers in a network is known as computer topology : star , ring and bus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015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Metropolitan Area Network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MAN is spread in a bigger area as compared to LAN.(area can be city or large campus)</a:t>
            </a:r>
          </a:p>
          <a:p>
            <a:pPr algn="just"/>
            <a:r>
              <a:rPr lang="en-US" dirty="0" smtClean="0"/>
              <a:t>MAN is owned by single organization or shared by many organizations in a city.</a:t>
            </a:r>
          </a:p>
          <a:p>
            <a:pPr algn="just"/>
            <a:r>
              <a:rPr lang="en-US" dirty="0" smtClean="0"/>
              <a:t>MAN provides interlinking between various LANs.</a:t>
            </a:r>
          </a:p>
          <a:p>
            <a:pPr algn="just"/>
            <a:r>
              <a:rPr lang="en-US" dirty="0" smtClean="0"/>
              <a:t>MAN can span a distance of 50-70 </a:t>
            </a:r>
            <a:r>
              <a:rPr lang="en-US" dirty="0" err="1" smtClean="0"/>
              <a:t>kms</a:t>
            </a:r>
            <a:endParaRPr lang="en-US" dirty="0" smtClean="0"/>
          </a:p>
          <a:p>
            <a:pPr algn="just"/>
            <a:r>
              <a:rPr lang="en-US" dirty="0" smtClean="0"/>
              <a:t>Supports real time transactional backup</a:t>
            </a:r>
          </a:p>
          <a:p>
            <a:pPr algn="just"/>
            <a:r>
              <a:rPr lang="en-US" dirty="0" smtClean="0"/>
              <a:t>Data transfer speed is high</a:t>
            </a:r>
          </a:p>
          <a:p>
            <a:pPr algn="just"/>
            <a:r>
              <a:rPr lang="en-US" dirty="0" smtClean="0"/>
              <a:t>Uses ring topology</a:t>
            </a:r>
          </a:p>
          <a:p>
            <a:pPr algn="just"/>
            <a:r>
              <a:rPr lang="en-US" dirty="0" smtClean="0"/>
              <a:t>Medium used in </a:t>
            </a:r>
            <a:r>
              <a:rPr lang="en-US" dirty="0" err="1" smtClean="0"/>
              <a:t>fibre</a:t>
            </a:r>
            <a:r>
              <a:rPr lang="en-US" dirty="0" smtClean="0"/>
              <a:t> optic</a:t>
            </a:r>
          </a:p>
        </p:txBody>
      </p:sp>
    </p:spTree>
    <p:extLst>
      <p:ext uri="{BB962C8B-B14F-4D97-AF65-F5344CB8AC3E}">
        <p14:creationId xmlns:p14="http://schemas.microsoft.com/office/powerpoint/2010/main" val="291521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Covers cities, states, countries or even continents.</a:t>
            </a:r>
          </a:p>
          <a:p>
            <a:pPr algn="just"/>
            <a:r>
              <a:rPr lang="en-US" dirty="0" smtClean="0"/>
              <a:t>WAN interconnects many smaller LANs or MANs together to form a larger network.</a:t>
            </a:r>
          </a:p>
          <a:p>
            <a:pPr algn="just"/>
            <a:r>
              <a:rPr lang="en-US" dirty="0" smtClean="0"/>
              <a:t>WAN will use communication technologies such as telephone network, satellite communications and undersea cables.</a:t>
            </a:r>
          </a:p>
          <a:p>
            <a:pPr algn="just"/>
            <a:r>
              <a:rPr lang="en-US" dirty="0" smtClean="0"/>
              <a:t>Communication channels between computers are provided by third party.</a:t>
            </a:r>
          </a:p>
          <a:p>
            <a:pPr algn="just"/>
            <a:r>
              <a:rPr lang="en-US" dirty="0" smtClean="0"/>
              <a:t>WAN have a lower speed of 1-10 Mbps</a:t>
            </a:r>
          </a:p>
          <a:p>
            <a:pPr algn="just"/>
            <a:r>
              <a:rPr lang="en-US" dirty="0" smtClean="0"/>
              <a:t>More chances of data being lost or corrupted during course of transmission.</a:t>
            </a:r>
          </a:p>
          <a:p>
            <a:pPr algn="just"/>
            <a:r>
              <a:rPr lang="en-US" dirty="0" smtClean="0"/>
              <a:t>Uses Mesh topology</a:t>
            </a:r>
          </a:p>
          <a:p>
            <a:pPr algn="just"/>
            <a:r>
              <a:rPr lang="en-US" dirty="0" smtClean="0"/>
              <a:t>E.g.. Banking networks, airline reservation system, Indian railways etc.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1237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Structures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in which individual computers on a network interact with other computers on how they are organized.</a:t>
            </a:r>
          </a:p>
          <a:p>
            <a:r>
              <a:rPr lang="en-US" dirty="0" smtClean="0"/>
              <a:t>The two structures are :</a:t>
            </a:r>
          </a:p>
          <a:p>
            <a:r>
              <a:rPr lang="en-US" dirty="0" smtClean="0"/>
              <a:t>1. Client-Server model (Server based)</a:t>
            </a:r>
          </a:p>
          <a:p>
            <a:r>
              <a:rPr lang="en-US" dirty="0" smtClean="0"/>
              <a:t>2.Peer-to-Peer network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740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Model(Server Based)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type of network certain computers called servers, are dedicated to provide various services to other computers called clients.</a:t>
            </a:r>
          </a:p>
          <a:p>
            <a:r>
              <a:rPr lang="en-US" dirty="0" smtClean="0"/>
              <a:t>The client and the server are connected through a central hub.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0854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resources are controlled through server.</a:t>
            </a:r>
          </a:p>
          <a:p>
            <a:r>
              <a:rPr lang="en-US" dirty="0" smtClean="0"/>
              <a:t>Distributed application structure that divides tasks between providers of a resource or service.</a:t>
            </a:r>
          </a:p>
          <a:p>
            <a:r>
              <a:rPr lang="en-US" dirty="0" smtClean="0"/>
              <a:t>The client is requesting machine and the server is the supplying machine.</a:t>
            </a:r>
          </a:p>
          <a:p>
            <a:r>
              <a:rPr lang="en-US" dirty="0" smtClean="0"/>
              <a:t>Uses servers like file-server, print server, e-mail server, fax server, database server etc.</a:t>
            </a:r>
          </a:p>
          <a:p>
            <a:r>
              <a:rPr lang="en-US" dirty="0" smtClean="0"/>
              <a:t>Most common client-server arrangement is LAN.</a:t>
            </a:r>
          </a:p>
          <a:p>
            <a:r>
              <a:rPr lang="en-US" dirty="0" smtClean="0"/>
              <a:t>All clients can share software and hardware resources.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928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Is an interconnection of two or more computers to share the resources and information.</a:t>
            </a:r>
          </a:p>
          <a:p>
            <a:pPr algn="just"/>
            <a:r>
              <a:rPr lang="en-US" dirty="0" smtClean="0"/>
              <a:t>Computers are linked using cables, telephone lines or satellites.</a:t>
            </a:r>
          </a:p>
          <a:p>
            <a:pPr algn="just"/>
            <a:r>
              <a:rPr lang="en-US" dirty="0" smtClean="0"/>
              <a:t>They communicate with each other using protocols.</a:t>
            </a:r>
          </a:p>
          <a:p>
            <a:pPr algn="just"/>
            <a:r>
              <a:rPr lang="en-US" dirty="0" smtClean="0"/>
              <a:t>All networks must have :</a:t>
            </a:r>
          </a:p>
          <a:p>
            <a:pPr algn="just"/>
            <a:r>
              <a:rPr lang="en-US" dirty="0" smtClean="0"/>
              <a:t>1. A resource to share such as printer, modem, database etc.</a:t>
            </a:r>
          </a:p>
          <a:p>
            <a:pPr algn="just"/>
            <a:r>
              <a:rPr lang="en-US" dirty="0" smtClean="0"/>
              <a:t>2. A medium of transmission.</a:t>
            </a:r>
          </a:p>
          <a:p>
            <a:pPr algn="just"/>
            <a:r>
              <a:rPr lang="en-US" dirty="0" smtClean="0"/>
              <a:t>3. A set of rules (protocols)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9060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Centralized resources and data security</a:t>
            </a:r>
          </a:p>
          <a:p>
            <a:r>
              <a:rPr lang="en-US" dirty="0" smtClean="0"/>
              <a:t>2. Flexibility</a:t>
            </a:r>
          </a:p>
          <a:p>
            <a:r>
              <a:rPr lang="en-US" dirty="0" smtClean="0"/>
              <a:t>3. Interoperability</a:t>
            </a:r>
          </a:p>
          <a:p>
            <a:r>
              <a:rPr lang="en-US" dirty="0" smtClean="0"/>
              <a:t>4.Scalability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0160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Expensive</a:t>
            </a:r>
          </a:p>
          <a:p>
            <a:r>
              <a:rPr lang="en-US" dirty="0" smtClean="0"/>
              <a:t>2. Maintenance</a:t>
            </a:r>
          </a:p>
          <a:p>
            <a:r>
              <a:rPr lang="en-US" dirty="0" smtClean="0"/>
              <a:t>3. Server Not utilized Fully</a:t>
            </a:r>
          </a:p>
          <a:p>
            <a:r>
              <a:rPr lang="en-US" dirty="0" smtClean="0"/>
              <a:t>4. </a:t>
            </a:r>
            <a:r>
              <a:rPr lang="en-US" smtClean="0"/>
              <a:t>Dependency </a:t>
            </a:r>
            <a:r>
              <a:rPr lang="en-US" dirty="0" smtClean="0"/>
              <a:t>on sever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059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Network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P2P network.</a:t>
            </a:r>
          </a:p>
          <a:p>
            <a:r>
              <a:rPr lang="en-US" dirty="0" smtClean="0"/>
              <a:t>No dedicated servers</a:t>
            </a:r>
          </a:p>
          <a:p>
            <a:r>
              <a:rPr lang="en-US" dirty="0" smtClean="0"/>
              <a:t>Each machine act as client as well as server</a:t>
            </a:r>
          </a:p>
          <a:p>
            <a:r>
              <a:rPr lang="en-US" dirty="0" smtClean="0"/>
              <a:t>The word peer means equal and hence all computers are equal in this network.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4721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computers have equal capabilities</a:t>
            </a:r>
          </a:p>
          <a:p>
            <a:r>
              <a:rPr lang="en-US" dirty="0" smtClean="0"/>
              <a:t>Limited users less than 10</a:t>
            </a:r>
          </a:p>
          <a:p>
            <a:r>
              <a:rPr lang="en-US" dirty="0" smtClean="0"/>
              <a:t>Security not much concern as users located in same room </a:t>
            </a:r>
          </a:p>
          <a:p>
            <a:r>
              <a:rPr lang="en-US" dirty="0" smtClean="0"/>
              <a:t>Users can freely access data and other resources from each other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1436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Simplicity of design – no cost</a:t>
            </a:r>
          </a:p>
          <a:p>
            <a:r>
              <a:rPr lang="en-US" dirty="0" smtClean="0"/>
              <a:t>Since no server, all nodes are utilized fully</a:t>
            </a:r>
          </a:p>
          <a:p>
            <a:r>
              <a:rPr lang="en-US" dirty="0" smtClean="0"/>
              <a:t>Network is not dependent on other computers</a:t>
            </a:r>
          </a:p>
          <a:p>
            <a:r>
              <a:rPr lang="en-US" dirty="0" smtClean="0"/>
              <a:t>Linking computers in peer-to-peer is easy than client-server</a:t>
            </a:r>
          </a:p>
          <a:p>
            <a:r>
              <a:rPr lang="en-US" dirty="0" smtClean="0"/>
              <a:t>Computers can share printer, internet etc. </a:t>
            </a:r>
          </a:p>
          <a:p>
            <a:r>
              <a:rPr lang="en-US" dirty="0" smtClean="0"/>
              <a:t>A full-time network administrator not required.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5985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central administration</a:t>
            </a:r>
          </a:p>
          <a:p>
            <a:r>
              <a:rPr lang="en-US" dirty="0" smtClean="0"/>
              <a:t>Time consuming to maintain software on single computer</a:t>
            </a:r>
          </a:p>
          <a:p>
            <a:r>
              <a:rPr lang="en-US" dirty="0" smtClean="0"/>
              <a:t>Designed for small number of users.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0966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http://</a:t>
            </a:r>
            <a:r>
              <a:rPr lang="en-IN" dirty="0" smtClean="0">
                <a:hlinkClick r:id="rId2"/>
              </a:rPr>
              <a:t>study.com/academy/lesson/how-star-topology-connects-computer-networks-in-organizations.html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9521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Media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medium used in computer transmission of data.</a:t>
            </a:r>
          </a:p>
          <a:p>
            <a:r>
              <a:rPr lang="en-US" dirty="0" smtClean="0"/>
              <a:t>Actual path over which the signal moves from one computer to another</a:t>
            </a:r>
          </a:p>
          <a:p>
            <a:r>
              <a:rPr lang="en-US" dirty="0" smtClean="0"/>
              <a:t>Data transmission take place through wired or wireless medium.</a:t>
            </a:r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219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Wired Media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3597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2747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Twisted Pair Cable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communications in most network.</a:t>
            </a:r>
          </a:p>
          <a:p>
            <a:r>
              <a:rPr lang="en-US" dirty="0" smtClean="0"/>
              <a:t>Consists of two copper conductors twisted with each other,</a:t>
            </a:r>
          </a:p>
          <a:p>
            <a:r>
              <a:rPr lang="en-US" dirty="0" smtClean="0"/>
              <a:t>Conductor is inside a plastic insulator.</a:t>
            </a:r>
          </a:p>
          <a:p>
            <a:r>
              <a:rPr lang="en-US" dirty="0" smtClean="0"/>
              <a:t>Wires are twisted to provide protection against crosstalk.</a:t>
            </a:r>
          </a:p>
          <a:p>
            <a:r>
              <a:rPr lang="en-US" dirty="0" smtClean="0"/>
              <a:t>Two types : STP and UTP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120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Goals and 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1. </a:t>
            </a:r>
            <a:r>
              <a:rPr lang="en-US" b="1" dirty="0" smtClean="0"/>
              <a:t>Cost Reduction by sharing hardware and software resources </a:t>
            </a:r>
            <a:r>
              <a:rPr lang="en-US" dirty="0" smtClean="0"/>
              <a:t>: costly hardware such as printer, modem etc. can be shared by many computers in a network. Similarly, software packages can be shared by many computers.</a:t>
            </a:r>
          </a:p>
          <a:p>
            <a:pPr algn="just"/>
            <a:r>
              <a:rPr lang="en-US" dirty="0" smtClean="0"/>
              <a:t>2. </a:t>
            </a:r>
            <a:r>
              <a:rPr lang="en-US" b="1" dirty="0" smtClean="0"/>
              <a:t>High Reliability</a:t>
            </a:r>
            <a:r>
              <a:rPr lang="en-US" dirty="0" smtClean="0"/>
              <a:t> : The same data is replicated on many computer systems so that if one computer fails, data can still be retrieved from another computer in the network.</a:t>
            </a:r>
          </a:p>
          <a:p>
            <a:pPr algn="just"/>
            <a:r>
              <a:rPr lang="en-US" dirty="0" smtClean="0"/>
              <a:t>3. </a:t>
            </a:r>
            <a:r>
              <a:rPr lang="en-US" b="1" dirty="0" smtClean="0"/>
              <a:t>Communication</a:t>
            </a:r>
            <a:r>
              <a:rPr lang="en-US" dirty="0" smtClean="0"/>
              <a:t> : use of e-mail, video conferencing, instant messaging, chat etc.</a:t>
            </a:r>
          </a:p>
          <a:p>
            <a:pPr algn="just"/>
            <a:r>
              <a:rPr lang="en-US" dirty="0" smtClean="0"/>
              <a:t>4. </a:t>
            </a:r>
            <a:r>
              <a:rPr lang="en-US" b="1" dirty="0" smtClean="0"/>
              <a:t>Greater flexibility</a:t>
            </a:r>
            <a:r>
              <a:rPr lang="en-US" dirty="0" smtClean="0"/>
              <a:t> : in a network it is possible to connect PCs of different types such as Windows based or Unix based.</a:t>
            </a:r>
          </a:p>
          <a:p>
            <a:pPr algn="just"/>
            <a:r>
              <a:rPr lang="en-US" dirty="0" smtClean="0"/>
              <a:t>5. </a:t>
            </a:r>
            <a:r>
              <a:rPr lang="en-US" b="1" dirty="0" smtClean="0"/>
              <a:t>Centralized Administration and Security</a:t>
            </a:r>
            <a:r>
              <a:rPr lang="en-US" dirty="0" smtClean="0"/>
              <a:t> : security is maintained centralized and certain resources will be permitted to certain users  while other users are prohibited to use those resources.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6909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diameter(0.43 cm) and due to its small size it is easy to install.</a:t>
            </a:r>
          </a:p>
          <a:p>
            <a:r>
              <a:rPr lang="en-US" dirty="0" smtClean="0"/>
              <a:t>Less expensive</a:t>
            </a:r>
          </a:p>
          <a:p>
            <a:r>
              <a:rPr lang="en-US" dirty="0" smtClean="0"/>
              <a:t>Easy to maintain and available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2581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Affected by electrical noise or interference</a:t>
            </a:r>
          </a:p>
          <a:p>
            <a:r>
              <a:rPr lang="en-US" dirty="0" smtClean="0"/>
              <a:t>Cannot be used for large distances</a:t>
            </a:r>
          </a:p>
          <a:p>
            <a:r>
              <a:rPr lang="en-US" dirty="0" smtClean="0"/>
              <a:t>Signal weakness as distance increases</a:t>
            </a:r>
          </a:p>
          <a:p>
            <a:r>
              <a:rPr lang="en-US" dirty="0" smtClean="0"/>
              <a:t>Transmission speed is low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50" y="4005064"/>
            <a:ext cx="43307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96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Coaxial Cable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solid copper conductor surrounded by a flexible plastic insulation, copper shielding and outer jacket.</a:t>
            </a:r>
          </a:p>
          <a:p>
            <a:r>
              <a:rPr lang="en-US" dirty="0" smtClean="0"/>
              <a:t>Frequency of transmission cable is high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3454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data transfer 10-100 mbps</a:t>
            </a:r>
          </a:p>
          <a:p>
            <a:r>
              <a:rPr lang="en-US" dirty="0" smtClean="0"/>
              <a:t>Inexpensive</a:t>
            </a:r>
          </a:p>
          <a:p>
            <a:r>
              <a:rPr lang="en-US" dirty="0" smtClean="0"/>
              <a:t>Reduces electrical interference</a:t>
            </a:r>
          </a:p>
          <a:p>
            <a:r>
              <a:rPr lang="en-US" dirty="0" smtClean="0"/>
              <a:t>Can spread over large distances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3167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bend around corners due to thickness</a:t>
            </a:r>
          </a:p>
          <a:p>
            <a:r>
              <a:rPr lang="en-US" dirty="0" smtClean="0"/>
              <a:t>Difficult to install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9314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optic cable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beam of light for transmitting the data</a:t>
            </a:r>
          </a:p>
          <a:p>
            <a:r>
              <a:rPr lang="en-US" dirty="0" smtClean="0"/>
              <a:t>Contains central glass core surrounded by protective layer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46398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for larger distances</a:t>
            </a:r>
          </a:p>
          <a:p>
            <a:r>
              <a:rPr lang="en-US" dirty="0" smtClean="0"/>
              <a:t>Not affected by electrical signals</a:t>
            </a:r>
          </a:p>
          <a:p>
            <a:r>
              <a:rPr lang="en-US" dirty="0" smtClean="0"/>
              <a:t>Carry data at large speed .. Speed of </a:t>
            </a:r>
            <a:r>
              <a:rPr lang="en-US" dirty="0" err="1" smtClean="0"/>
              <a:t>ligh</a:t>
            </a:r>
            <a:r>
              <a:rPr lang="en-IN" dirty="0" smtClean="0"/>
              <a:t>t</a:t>
            </a:r>
          </a:p>
          <a:p>
            <a:r>
              <a:rPr lang="en-US" dirty="0" smtClean="0"/>
              <a:t>Secure transmission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751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expensive</a:t>
            </a:r>
          </a:p>
          <a:p>
            <a:r>
              <a:rPr lang="en-US" dirty="0" smtClean="0"/>
              <a:t>Difficult to install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0090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Media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Uses radio frequency(RF) or infrared(IR) waves to transmit data</a:t>
            </a:r>
          </a:p>
          <a:p>
            <a:r>
              <a:rPr lang="en-US" dirty="0" smtClean="0"/>
              <a:t>Transfers digital data using RF</a:t>
            </a:r>
          </a:p>
          <a:p>
            <a:r>
              <a:rPr lang="en-US" dirty="0" smtClean="0"/>
              <a:t>Allows a person to use </a:t>
            </a:r>
            <a:r>
              <a:rPr lang="en-US" dirty="0" err="1" smtClean="0"/>
              <a:t>wi-fi</a:t>
            </a:r>
            <a:r>
              <a:rPr lang="en-US" dirty="0" smtClean="0"/>
              <a:t> on mobile phone, personal digital assistant(PDA) to connect internet via access points(AP)</a:t>
            </a:r>
          </a:p>
          <a:p>
            <a:r>
              <a:rPr lang="en-US" dirty="0" smtClean="0"/>
              <a:t>A wireless router can connect multiple computers</a:t>
            </a:r>
          </a:p>
          <a:p>
            <a:r>
              <a:rPr lang="en-US" dirty="0" smtClean="0"/>
              <a:t>Mobile operators offer Internet</a:t>
            </a:r>
          </a:p>
          <a:p>
            <a:r>
              <a:rPr lang="en-US" dirty="0" smtClean="0"/>
              <a:t>Free  </a:t>
            </a:r>
            <a:r>
              <a:rPr lang="en-US" dirty="0" err="1" smtClean="0"/>
              <a:t>wi-fi</a:t>
            </a:r>
            <a:r>
              <a:rPr lang="en-US" dirty="0" smtClean="0"/>
              <a:t> network available in many cafes, malls, college campus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4949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cabling</a:t>
            </a:r>
          </a:p>
          <a:p>
            <a:r>
              <a:rPr lang="en-US" dirty="0" smtClean="0"/>
              <a:t>Access to internet in outdoor areas</a:t>
            </a:r>
          </a:p>
          <a:p>
            <a:r>
              <a:rPr lang="en-US" dirty="0" smtClean="0"/>
              <a:t>Large number of hotspots available at cafes, malls, campus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800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Computer Networks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1. </a:t>
            </a:r>
            <a:r>
              <a:rPr lang="en-US" b="1" dirty="0" smtClean="0"/>
              <a:t>Resource Sharing</a:t>
            </a:r>
          </a:p>
          <a:p>
            <a:pPr algn="just"/>
            <a:r>
              <a:rPr lang="en-US" dirty="0" smtClean="0"/>
              <a:t>Hardware devices and data can be shared even if they are located at different places.</a:t>
            </a:r>
          </a:p>
          <a:p>
            <a:pPr algn="just"/>
            <a:r>
              <a:rPr lang="en-US" dirty="0" smtClean="0"/>
              <a:t>The resource and the user may be in the same room or may be separated by thousands of kilometers.</a:t>
            </a:r>
          </a:p>
          <a:p>
            <a:pPr algn="just"/>
            <a:r>
              <a:rPr lang="en-US" dirty="0" smtClean="0"/>
              <a:t>E.g.. Internet, Google Drive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6551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limited range</a:t>
            </a:r>
          </a:p>
          <a:p>
            <a:r>
              <a:rPr lang="en-US" dirty="0" smtClean="0"/>
              <a:t>Poor security</a:t>
            </a:r>
          </a:p>
          <a:p>
            <a:r>
              <a:rPr lang="en-US" dirty="0" smtClean="0"/>
              <a:t>Speed is less</a:t>
            </a:r>
          </a:p>
          <a:p>
            <a:r>
              <a:rPr lang="en-US" dirty="0" smtClean="0"/>
              <a:t>Affected </a:t>
            </a:r>
            <a:r>
              <a:rPr lang="en-US" smtClean="0"/>
              <a:t>by interference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341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2. </a:t>
            </a:r>
            <a:r>
              <a:rPr lang="en-US" b="1" dirty="0" smtClean="0"/>
              <a:t>Saving Money</a:t>
            </a:r>
          </a:p>
          <a:p>
            <a:pPr algn="just"/>
            <a:r>
              <a:rPr lang="en-US" dirty="0" smtClean="0"/>
              <a:t>Certain resources like printer can be connected in a network and shared by many users.</a:t>
            </a:r>
          </a:p>
          <a:p>
            <a:pPr algn="just"/>
            <a:r>
              <a:rPr lang="en-US" dirty="0" smtClean="0"/>
              <a:t>Since a printer is used for a very short time it is not necessary that every computer has its own printer.</a:t>
            </a:r>
          </a:p>
          <a:p>
            <a:pPr algn="just"/>
            <a:r>
              <a:rPr lang="en-US" dirty="0" smtClean="0"/>
              <a:t>Whenever a printer is required by the user they can issue the print command from their machine.</a:t>
            </a:r>
          </a:p>
          <a:p>
            <a:pPr algn="just"/>
            <a:r>
              <a:rPr lang="en-US" dirty="0" smtClean="0"/>
              <a:t> The computer to which printer is physically attached is known as print server.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971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3. </a:t>
            </a:r>
            <a:r>
              <a:rPr lang="en-US" b="1" dirty="0" smtClean="0"/>
              <a:t>File Server</a:t>
            </a:r>
          </a:p>
          <a:p>
            <a:pPr algn="just"/>
            <a:r>
              <a:rPr lang="en-US" dirty="0" smtClean="0"/>
              <a:t>It is possible to have a file server which stores files and these files can be accessed by any computer in the network.</a:t>
            </a:r>
          </a:p>
          <a:p>
            <a:pPr algn="just"/>
            <a:r>
              <a:rPr lang="en-US" dirty="0" smtClean="0"/>
              <a:t>In this case the users are called clients and the computer which provides service is known as server.</a:t>
            </a:r>
          </a:p>
          <a:p>
            <a:pPr algn="just"/>
            <a:r>
              <a:rPr lang="en-US" dirty="0" smtClean="0"/>
              <a:t>The arrangement in known as client-server model.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402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4. </a:t>
            </a:r>
            <a:r>
              <a:rPr lang="en-US" b="1" dirty="0" smtClean="0"/>
              <a:t>Scalability</a:t>
            </a:r>
          </a:p>
          <a:p>
            <a:pPr algn="just"/>
            <a:r>
              <a:rPr lang="en-US" dirty="0" smtClean="0"/>
              <a:t>It is the ability to increase the performance of the system by adding more processor.</a:t>
            </a:r>
          </a:p>
          <a:p>
            <a:pPr algn="just"/>
            <a:r>
              <a:rPr lang="en-US" dirty="0" smtClean="0"/>
              <a:t>New clients and new servers can be added as needed.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608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5. </a:t>
            </a:r>
            <a:r>
              <a:rPr lang="en-US" b="1" dirty="0" smtClean="0"/>
              <a:t>Increased Productivity</a:t>
            </a:r>
            <a:r>
              <a:rPr lang="en-US" dirty="0" smtClean="0"/>
              <a:t> :</a:t>
            </a:r>
          </a:p>
          <a:p>
            <a:pPr algn="just"/>
            <a:r>
              <a:rPr lang="en-US" dirty="0" smtClean="0"/>
              <a:t>Networks increase productivity as with the help of server all the clients can add the data or information at the same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206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6. </a:t>
            </a:r>
            <a:r>
              <a:rPr lang="en-US" b="1" dirty="0" smtClean="0"/>
              <a:t>Communications</a:t>
            </a:r>
            <a:r>
              <a:rPr lang="en-US" dirty="0" smtClean="0"/>
              <a:t> :</a:t>
            </a:r>
          </a:p>
          <a:p>
            <a:pPr algn="just"/>
            <a:r>
              <a:rPr lang="en-US" dirty="0" smtClean="0"/>
              <a:t>Computer network is a powerful communication medium for users who may be separated by large distances.</a:t>
            </a:r>
          </a:p>
          <a:p>
            <a:pPr algn="just"/>
            <a:r>
              <a:rPr lang="en-US" dirty="0" smtClean="0"/>
              <a:t>They can be used to send files, instant messaging,  email, chat , video conferencing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713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1695</Words>
  <Application>Microsoft Office PowerPoint</Application>
  <PresentationFormat>On-screen Show (4:3)</PresentationFormat>
  <Paragraphs>198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Network Basics and Infrastructure</vt:lpstr>
      <vt:lpstr>Computer Network</vt:lpstr>
      <vt:lpstr>Network Goals and Motivation</vt:lpstr>
      <vt:lpstr>Advantages of Computer Networks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Limitations of Computer Networks</vt:lpstr>
      <vt:lpstr>Types of computer Networks</vt:lpstr>
      <vt:lpstr>Local Area Network</vt:lpstr>
      <vt:lpstr>Features of LAN</vt:lpstr>
      <vt:lpstr>Metropolitan Area Network</vt:lpstr>
      <vt:lpstr>Wide Area Network</vt:lpstr>
      <vt:lpstr>Network Structures</vt:lpstr>
      <vt:lpstr>Client-Server Model(Server Based)</vt:lpstr>
      <vt:lpstr>Features</vt:lpstr>
      <vt:lpstr>Advantages</vt:lpstr>
      <vt:lpstr>Disadvantages</vt:lpstr>
      <vt:lpstr>Peer-to-Peer Network</vt:lpstr>
      <vt:lpstr>Features</vt:lpstr>
      <vt:lpstr>Advantages</vt:lpstr>
      <vt:lpstr>Limitations</vt:lpstr>
      <vt:lpstr>Topologies</vt:lpstr>
      <vt:lpstr>Network Media </vt:lpstr>
      <vt:lpstr>Wired Media</vt:lpstr>
      <vt:lpstr>Twisted Pair Cable</vt:lpstr>
      <vt:lpstr>Advantages</vt:lpstr>
      <vt:lpstr>Disadvantages</vt:lpstr>
      <vt:lpstr>Coaxial Cable</vt:lpstr>
      <vt:lpstr>Advantages</vt:lpstr>
      <vt:lpstr>Disadvantages</vt:lpstr>
      <vt:lpstr>Fiber optic cable</vt:lpstr>
      <vt:lpstr>Advantages</vt:lpstr>
      <vt:lpstr>Disadvantages</vt:lpstr>
      <vt:lpstr>Wireless Media</vt:lpstr>
      <vt:lpstr>Advantages</vt:lpstr>
      <vt:lpstr>Disadvantages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Basics and Infrastructure</dc:title>
  <dc:creator>lenovo</dc:creator>
  <cp:lastModifiedBy>lenovo</cp:lastModifiedBy>
  <cp:revision>76</cp:revision>
  <dcterms:created xsi:type="dcterms:W3CDTF">2016-06-15T13:33:20Z</dcterms:created>
  <dcterms:modified xsi:type="dcterms:W3CDTF">2016-06-16T15:24:11Z</dcterms:modified>
</cp:coreProperties>
</file>