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5"/>
  </p:notesMasterIdLst>
  <p:sldIdLst>
    <p:sldId id="256" r:id="rId2"/>
    <p:sldId id="257" r:id="rId3"/>
    <p:sldId id="258" r:id="rId4"/>
    <p:sldId id="280" r:id="rId5"/>
    <p:sldId id="279" r:id="rId6"/>
    <p:sldId id="259" r:id="rId7"/>
    <p:sldId id="260" r:id="rId8"/>
    <p:sldId id="272" r:id="rId9"/>
    <p:sldId id="283" r:id="rId10"/>
    <p:sldId id="287" r:id="rId11"/>
    <p:sldId id="275" r:id="rId12"/>
    <p:sldId id="261" r:id="rId13"/>
    <p:sldId id="262" r:id="rId14"/>
    <p:sldId id="281" r:id="rId15"/>
    <p:sldId id="263" r:id="rId16"/>
    <p:sldId id="273" r:id="rId17"/>
    <p:sldId id="288" r:id="rId18"/>
    <p:sldId id="289" r:id="rId19"/>
    <p:sldId id="274" r:id="rId20"/>
    <p:sldId id="267" r:id="rId21"/>
    <p:sldId id="270" r:id="rId22"/>
    <p:sldId id="286" r:id="rId23"/>
    <p:sldId id="264" r:id="rId24"/>
    <p:sldId id="276" r:id="rId25"/>
    <p:sldId id="265" r:id="rId26"/>
    <p:sldId id="278" r:id="rId27"/>
    <p:sldId id="266" r:id="rId28"/>
    <p:sldId id="277" r:id="rId29"/>
    <p:sldId id="282" r:id="rId30"/>
    <p:sldId id="284" r:id="rId31"/>
    <p:sldId id="285" r:id="rId32"/>
    <p:sldId id="268" r:id="rId33"/>
    <p:sldId id="26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876"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8108C-BAF6-462E-8007-50F0172BA3AC}" type="datetimeFigureOut">
              <a:rPr lang="en-US" smtClean="0"/>
              <a:pPr/>
              <a:t>10/1/2015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19E90-DAD5-4BBC-BD83-9E5A8E3A15F8}" type="slidenum">
              <a:rPr lang="en-US" smtClean="0"/>
              <a:pPr/>
              <a:t>‹#›</a:t>
            </a:fld>
            <a:endParaRPr lang="en-US"/>
          </a:p>
        </p:txBody>
      </p:sp>
    </p:spTree>
    <p:extLst>
      <p:ext uri="{BB962C8B-B14F-4D97-AF65-F5344CB8AC3E}">
        <p14:creationId xmlns:p14="http://schemas.microsoft.com/office/powerpoint/2010/main" xmlns="" val="3200426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419E90-DAD5-4BBC-BD83-9E5A8E3A15F8}" type="slidenum">
              <a:rPr lang="en-US" smtClean="0"/>
              <a:pPr/>
              <a:t>10</a:t>
            </a:fld>
            <a:endParaRPr lang="en-US"/>
          </a:p>
        </p:txBody>
      </p:sp>
    </p:spTree>
    <p:extLst>
      <p:ext uri="{BB962C8B-B14F-4D97-AF65-F5344CB8AC3E}">
        <p14:creationId xmlns:p14="http://schemas.microsoft.com/office/powerpoint/2010/main" xmlns="" val="412783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4A39535-A7DC-4736-A2AD-D3FDF08ED61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A39535-A7DC-4736-A2AD-D3FDF08ED6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A39535-A7DC-4736-A2AD-D3FDF08ED6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A39535-A7DC-4736-A2AD-D3FDF08ED6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A39535-A7DC-4736-A2AD-D3FDF08ED61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A39535-A7DC-4736-A2AD-D3FDF08ED6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4A39535-A7DC-4736-A2AD-D3FDF08ED6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A39535-A7DC-4736-A2AD-D3FDF08ED6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A39535-A7DC-4736-A2AD-D3FDF08ED61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A39535-A7DC-4736-A2AD-D3FDF08ED6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3E2C962-A63B-4DD2-8163-833C85239CBC}" type="datetimeFigureOut">
              <a:rPr lang="en-US" smtClean="0"/>
              <a:pPr/>
              <a:t>10/1/2015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A39535-A7DC-4736-A2AD-D3FDF08ED61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3E2C962-A63B-4DD2-8163-833C85239CBC}" type="datetimeFigureOut">
              <a:rPr lang="en-US" smtClean="0"/>
              <a:pPr/>
              <a:t>10/1/2015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A39535-A7DC-4736-A2AD-D3FDF08ED61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228600"/>
            <a:ext cx="7391400" cy="5029200"/>
          </a:xfrm>
        </p:spPr>
        <p:txBody>
          <a:bodyPr>
            <a:normAutofit/>
          </a:bodyPr>
          <a:lstStyle/>
          <a:p>
            <a:pPr algn="ctr"/>
            <a:r>
              <a:rPr lang="en-US" sz="36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Guidance lecture</a:t>
            </a:r>
          </a:p>
          <a:p>
            <a:pPr algn="ctr"/>
            <a:r>
              <a:rPr lang="en-US" sz="36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Computer System &amp; Application</a:t>
            </a:r>
          </a:p>
          <a:p>
            <a:pPr algn="ctr"/>
            <a:r>
              <a:rPr lang="en-US" sz="3600" b="1" i="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On 21 </a:t>
            </a:r>
            <a:r>
              <a:rPr lang="en-US" sz="3600" b="1" i="1" cap="all" baseline="30000" dirty="0" err="1"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th</a:t>
            </a:r>
            <a:r>
              <a:rPr lang="en-US" sz="3600" b="1" i="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imes New Roman" pitchFamily="18" charset="0"/>
                <a:cs typeface="Times New Roman" pitchFamily="18" charset="0"/>
              </a:rPr>
              <a:t> september’2015</a:t>
            </a:r>
          </a:p>
          <a:p>
            <a:pPr algn="just"/>
            <a:endParaRPr lang="en-US" sz="3600" dirty="0" smtClean="0">
              <a:solidFill>
                <a:srgbClr val="FF0000"/>
              </a:solidFill>
            </a:endParaRPr>
          </a:p>
          <a:p>
            <a:pPr algn="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Prof. Anil Khadse</a:t>
            </a:r>
          </a:p>
          <a:p>
            <a:pPr algn="r"/>
            <a:r>
              <a:rPr lang="en-US" b="1" dirty="0" err="1" smtClean="0">
                <a:ln w="1905"/>
                <a:solidFill>
                  <a:srgbClr val="FF0000"/>
                </a:solidFill>
                <a:effectLst>
                  <a:innerShdw blurRad="69850" dist="43180" dir="5400000">
                    <a:srgbClr val="000000">
                      <a:alpha val="65000"/>
                    </a:srgbClr>
                  </a:innerShdw>
                </a:effectLst>
              </a:rPr>
              <a:t>Sheth</a:t>
            </a:r>
            <a:r>
              <a:rPr lang="en-US" b="1" dirty="0" smtClean="0">
                <a:ln w="1905"/>
                <a:solidFill>
                  <a:srgbClr val="FF0000"/>
                </a:solidFill>
                <a:effectLst>
                  <a:innerShdw blurRad="69850" dist="43180" dir="5400000">
                    <a:srgbClr val="000000">
                      <a:alpha val="65000"/>
                    </a:srgbClr>
                  </a:innerShdw>
                </a:effectLst>
              </a:rPr>
              <a:t> N.K.T.T College,</a:t>
            </a:r>
          </a:p>
          <a:p>
            <a:pPr algn="ctr"/>
            <a:r>
              <a:rPr lang="en-US" b="1" dirty="0" smtClean="0">
                <a:ln w="1905"/>
                <a:solidFill>
                  <a:srgbClr val="FF0000"/>
                </a:solidFill>
                <a:effectLst>
                  <a:innerShdw blurRad="69850" dist="43180" dir="5400000">
                    <a:srgbClr val="000000">
                      <a:alpha val="65000"/>
                    </a:srgbClr>
                  </a:innerShdw>
                </a:effectLst>
              </a:rPr>
              <a:t>                                                  Thane</a:t>
            </a:r>
          </a:p>
          <a:p>
            <a:pPr algn="just"/>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924800" cy="2514600"/>
          </a:xfrm>
          <a:solidFill>
            <a:schemeClr val="bg2"/>
          </a:solidFill>
        </p:spPr>
        <p:txBody>
          <a:bodyPr>
            <a:noAutofit/>
          </a:bodyPr>
          <a:lstStyle/>
          <a:p>
            <a:pPr algn="just"/>
            <a:r>
              <a:rPr lang="en-US" sz="2800" dirty="0" smtClean="0">
                <a:effectLst/>
                <a:latin typeface="27"/>
              </a:rPr>
              <a:t/>
            </a:r>
            <a:br>
              <a:rPr lang="en-US" sz="2800" dirty="0" smtClean="0">
                <a:effectLst/>
                <a:latin typeface="27"/>
              </a:rPr>
            </a:br>
            <a:r>
              <a:rPr lang="en-US" sz="2400" dirty="0" smtClean="0">
                <a:solidFill>
                  <a:schemeClr val="tx1"/>
                </a:solidFill>
                <a:effectLst/>
                <a:latin typeface="27"/>
                <a:cs typeface="Times New Roman" pitchFamily="18" charset="0"/>
              </a:rPr>
              <a:t>In </a:t>
            </a:r>
            <a:r>
              <a:rPr lang="en-US" sz="2400" dirty="0">
                <a:solidFill>
                  <a:schemeClr val="tx1"/>
                </a:solidFill>
                <a:effectLst/>
                <a:latin typeface="27"/>
                <a:cs typeface="Times New Roman" pitchFamily="18" charset="0"/>
              </a:rPr>
              <a:t>MySQL, Create a database called CHARITY, and Then create a Table called ‘DONATION’ containing columns Donor id (</a:t>
            </a:r>
            <a:r>
              <a:rPr lang="en-US" sz="2400" dirty="0" err="1">
                <a:solidFill>
                  <a:schemeClr val="tx1"/>
                </a:solidFill>
                <a:effectLst/>
                <a:latin typeface="27"/>
                <a:cs typeface="Times New Roman" pitchFamily="18" charset="0"/>
              </a:rPr>
              <a:t>DON_ID,Integer</a:t>
            </a:r>
            <a:r>
              <a:rPr lang="en-US" sz="2400" dirty="0">
                <a:solidFill>
                  <a:schemeClr val="tx1"/>
                </a:solidFill>
                <a:effectLst/>
                <a:latin typeface="27"/>
                <a:cs typeface="Times New Roman" pitchFamily="18" charset="0"/>
              </a:rPr>
              <a:t>, primary key), donor’s name (DNAME, Character , width 20), donated amount </a:t>
            </a:r>
            <a:r>
              <a:rPr lang="en-US" sz="2400" dirty="0" smtClean="0">
                <a:solidFill>
                  <a:schemeClr val="tx1"/>
                </a:solidFill>
                <a:effectLst/>
                <a:latin typeface="27"/>
                <a:cs typeface="Times New Roman" pitchFamily="18" charset="0"/>
              </a:rPr>
              <a:t>( </a:t>
            </a:r>
            <a:r>
              <a:rPr lang="en-US" sz="2400" dirty="0" err="1" smtClean="0">
                <a:solidFill>
                  <a:schemeClr val="tx1"/>
                </a:solidFill>
                <a:effectLst/>
                <a:latin typeface="27"/>
                <a:cs typeface="Times New Roman" pitchFamily="18" charset="0"/>
              </a:rPr>
              <a:t>DAMT,Integer</a:t>
            </a:r>
            <a:r>
              <a:rPr lang="en-US" sz="2400" dirty="0">
                <a:solidFill>
                  <a:schemeClr val="tx1"/>
                </a:solidFill>
                <a:effectLst/>
                <a:latin typeface="27"/>
                <a:cs typeface="Times New Roman" pitchFamily="18" charset="0"/>
              </a:rPr>
              <a:t>), date of donation(DDT) which </a:t>
            </a:r>
            <a:r>
              <a:rPr lang="en-US" sz="2400" dirty="0" smtClean="0">
                <a:solidFill>
                  <a:schemeClr val="tx1"/>
                </a:solidFill>
                <a:effectLst/>
                <a:latin typeface="27"/>
                <a:cs typeface="Times New Roman" pitchFamily="18" charset="0"/>
              </a:rPr>
              <a:t>should not be empty.                    .            </a:t>
            </a:r>
            <a:br>
              <a:rPr lang="en-US" sz="2400" dirty="0" smtClean="0">
                <a:solidFill>
                  <a:schemeClr val="tx1"/>
                </a:solidFill>
                <a:effectLst/>
                <a:latin typeface="27"/>
                <a:cs typeface="Times New Roman" pitchFamily="18" charset="0"/>
              </a:rPr>
            </a:br>
            <a:r>
              <a:rPr lang="en-US" sz="2400" dirty="0" smtClean="0">
                <a:solidFill>
                  <a:schemeClr val="tx1"/>
                </a:solidFill>
                <a:effectLst/>
                <a:latin typeface="27"/>
                <a:cs typeface="Times New Roman" pitchFamily="18" charset="0"/>
              </a:rPr>
              <a:t>Further add 2 </a:t>
            </a:r>
            <a:r>
              <a:rPr lang="en-US" sz="2400" dirty="0">
                <a:solidFill>
                  <a:schemeClr val="tx1"/>
                </a:solidFill>
                <a:effectLst/>
                <a:latin typeface="27"/>
                <a:cs typeface="Times New Roman" pitchFamily="18" charset="0"/>
              </a:rPr>
              <a:t>rows to this </a:t>
            </a:r>
            <a:r>
              <a:rPr lang="en-US" sz="2400" dirty="0" smtClean="0">
                <a:solidFill>
                  <a:schemeClr val="tx1"/>
                </a:solidFill>
                <a:effectLst/>
                <a:latin typeface="27"/>
                <a:cs typeface="Times New Roman" pitchFamily="18" charset="0"/>
              </a:rPr>
              <a:t>table.            .        </a:t>
            </a:r>
            <a:r>
              <a:rPr lang="en-US" sz="2400" dirty="0">
                <a:solidFill>
                  <a:schemeClr val="tx1"/>
                </a:solidFill>
                <a:effectLst/>
                <a:latin typeface="27"/>
                <a:ea typeface="Calibri"/>
                <a:cs typeface="Times New Roman" pitchFamily="18" charset="0"/>
              </a:rPr>
              <a:t/>
            </a:r>
            <a:br>
              <a:rPr lang="en-US" sz="2400" dirty="0">
                <a:solidFill>
                  <a:schemeClr val="tx1"/>
                </a:solidFill>
                <a:effectLst/>
                <a:latin typeface="27"/>
                <a:ea typeface="Calibri"/>
                <a:cs typeface="Times New Roman" pitchFamily="18" charset="0"/>
              </a:rPr>
            </a:br>
            <a:endParaRPr lang="en-US" sz="2800" dirty="0">
              <a:solidFill>
                <a:schemeClr val="tx1"/>
              </a:solidFill>
              <a:latin typeface="27"/>
              <a:cs typeface="Times New Roman" pitchFamily="18" charset="0"/>
            </a:endParaRPr>
          </a:p>
        </p:txBody>
      </p:sp>
      <p:sp>
        <p:nvSpPr>
          <p:cNvPr id="5" name="Content Placeholder 4"/>
          <p:cNvSpPr>
            <a:spLocks noGrp="1"/>
          </p:cNvSpPr>
          <p:nvPr>
            <p:ph idx="1"/>
          </p:nvPr>
        </p:nvSpPr>
        <p:spPr>
          <a:xfrm>
            <a:off x="1371600" y="3048000"/>
            <a:ext cx="7696200" cy="3810000"/>
          </a:xfrm>
        </p:spPr>
        <p:txBody>
          <a:bodyPr>
            <a:noAutofit/>
          </a:bodyPr>
          <a:lstStyle/>
          <a:p>
            <a:pPr marL="82296" indent="0">
              <a:buNone/>
            </a:pP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&gt;CREATE DATABASE CHARITY;</a:t>
            </a:r>
          </a:p>
          <a:p>
            <a:pPr marL="82296" indent="0">
              <a:buNone/>
            </a:pP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&gt;USE CHARITY;</a:t>
            </a:r>
          </a:p>
          <a:p>
            <a:pPr marL="82296" indent="0">
              <a:buNone/>
            </a:pP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&gt;CREATE TABLE DONATION</a:t>
            </a:r>
          </a:p>
          <a:p>
            <a:pPr marL="82296"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-&gt; (DON_ID INT PRIMARY KEY,</a:t>
            </a:r>
          </a:p>
          <a:p>
            <a:pPr marL="82296"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-&gt;DNAME  CHAR(20),</a:t>
            </a:r>
          </a:p>
          <a:p>
            <a:pPr marL="82296"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-&gt;DAMT  INT,</a:t>
            </a:r>
          </a:p>
          <a:p>
            <a:pPr marL="82296"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-&gt;DDT  DATE  NOT NULL); </a:t>
            </a:r>
          </a:p>
          <a:p>
            <a:pPr marL="82296" indent="0">
              <a:buNone/>
            </a:pP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&gt;INSERT INTO DONATION</a:t>
            </a:r>
          </a:p>
          <a:p>
            <a:pPr marL="82296"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-&gt; VALUES(11, “SUMIT”, 25000, ‘2012-04-12’),</a:t>
            </a:r>
          </a:p>
          <a:p>
            <a:pPr marL="82296"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-&gt;(15, “POOJA”, 50000,  ‘2013-08-15’);</a:t>
            </a:r>
            <a:endParaRPr lang="en-US" sz="2000" dirty="0">
              <a:latin typeface="Times New Roman" pitchFamily="18" charset="0"/>
              <a:cs typeface="Times New Roman" pitchFamily="18" charset="0"/>
            </a:endParaRPr>
          </a:p>
        </p:txBody>
      </p:sp>
      <p:sp>
        <p:nvSpPr>
          <p:cNvPr id="6" name="TextBox 5"/>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
        <p:nvSpPr>
          <p:cNvPr id="3" name="TextBox 2"/>
          <p:cNvSpPr txBox="1"/>
          <p:nvPr/>
        </p:nvSpPr>
        <p:spPr>
          <a:xfrm>
            <a:off x="1295400" y="152400"/>
            <a:ext cx="1066800" cy="369332"/>
          </a:xfrm>
          <a:prstGeom prst="rect">
            <a:avLst/>
          </a:prstGeom>
          <a:solidFill>
            <a:schemeClr val="accent5">
              <a:lumMod val="40000"/>
              <a:lumOff val="60000"/>
            </a:schemeClr>
          </a:solidFill>
        </p:spPr>
        <p:txBody>
          <a:bodyPr wrap="square" rtlCol="0">
            <a:spAutoFit/>
          </a:bodyPr>
          <a:lstStyle/>
          <a:p>
            <a:pPr algn="ctr"/>
            <a:r>
              <a:rPr lang="en-US" dirty="0" smtClean="0"/>
              <a:t>Module-II</a:t>
            </a:r>
            <a:endParaRPr lang="en-US" dirty="0"/>
          </a:p>
        </p:txBody>
      </p:sp>
    </p:spTree>
    <p:extLst>
      <p:ext uri="{BB962C8B-B14F-4D97-AF65-F5344CB8AC3E}">
        <p14:creationId xmlns:p14="http://schemas.microsoft.com/office/powerpoint/2010/main" xmlns="" val="226086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2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27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27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275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7" dur="275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randombar(horizontal)">
                                      <p:cBhvr>
                                        <p:cTn id="32" dur="275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randombar(horizontal)">
                                      <p:cBhvr>
                                        <p:cTn id="37" dur="275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randombar(horizontal)">
                                      <p:cBhvr>
                                        <p:cTn id="42" dur="275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randombar(horizontal)">
                                      <p:cBhvr>
                                        <p:cTn id="47" dur="275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randombar(horizontal)">
                                      <p:cBhvr>
                                        <p:cTn id="52" dur="275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359898"/>
            <a:ext cx="2590800" cy="630702"/>
          </a:xfrm>
          <a:solidFill>
            <a:srgbClr val="92D050"/>
          </a:solidFill>
        </p:spPr>
        <p:txBody>
          <a:bodyPr>
            <a:normAutofit fontScale="90000"/>
          </a:bodyPr>
          <a:lstStyle/>
          <a:p>
            <a:pPr algn="ctr"/>
            <a:r>
              <a:rPr lang="en-US" dirty="0" smtClean="0"/>
              <a:t>Module-II</a:t>
            </a:r>
            <a:endParaRPr lang="en-US" dirty="0"/>
          </a:p>
        </p:txBody>
      </p:sp>
      <p:sp>
        <p:nvSpPr>
          <p:cNvPr id="3" name="Subtitle 2"/>
          <p:cNvSpPr>
            <a:spLocks noGrp="1"/>
          </p:cNvSpPr>
          <p:nvPr>
            <p:ph type="subTitle" idx="1"/>
          </p:nvPr>
        </p:nvSpPr>
        <p:spPr>
          <a:xfrm>
            <a:off x="1143000" y="1219200"/>
            <a:ext cx="7696200" cy="5257800"/>
          </a:xfrm>
        </p:spPr>
        <p:txBody>
          <a:bodyPr>
            <a:normAutofit lnSpcReduction="10000"/>
          </a:bodyPr>
          <a:lstStyle/>
          <a:p>
            <a:pPr algn="just"/>
            <a:r>
              <a:rPr lang="en-US" b="1" dirty="0" smtClean="0"/>
              <a:t> </a:t>
            </a:r>
            <a:r>
              <a:rPr lang="en-US" dirty="0">
                <a:latin typeface="Times New Roman" pitchFamily="18" charset="0"/>
                <a:cs typeface="Times New Roman" pitchFamily="18" charset="0"/>
              </a:rPr>
              <a:t>Create a table BANK  containing </a:t>
            </a:r>
            <a:r>
              <a:rPr lang="en-US" dirty="0" smtClean="0">
                <a:latin typeface="Times New Roman" pitchFamily="18" charset="0"/>
                <a:cs typeface="Times New Roman" pitchFamily="18" charset="0"/>
              </a:rPr>
              <a:t>columns </a:t>
            </a:r>
            <a:r>
              <a:rPr lang="en-US" dirty="0">
                <a:latin typeface="Times New Roman" pitchFamily="18" charset="0"/>
                <a:cs typeface="Times New Roman" pitchFamily="18" charset="0"/>
              </a:rPr>
              <a:t>for account number (ACN) containing unique entries of numeric </a:t>
            </a:r>
            <a:r>
              <a:rPr lang="en-US" dirty="0" smtClean="0">
                <a:latin typeface="Times New Roman" pitchFamily="18" charset="0"/>
                <a:cs typeface="Times New Roman" pitchFamily="18" charset="0"/>
              </a:rPr>
              <a:t>type </a:t>
            </a:r>
            <a:r>
              <a:rPr lang="en-US" dirty="0">
                <a:latin typeface="Times New Roman" pitchFamily="18" charset="0"/>
                <a:cs typeface="Times New Roman" pitchFamily="18" charset="0"/>
              </a:rPr>
              <a:t>with width 11 not empty,  </a:t>
            </a:r>
            <a:r>
              <a:rPr lang="en-US" dirty="0" smtClean="0">
                <a:latin typeface="Times New Roman" pitchFamily="18" charset="0"/>
                <a:cs typeface="Times New Roman" pitchFamily="18" charset="0"/>
              </a:rPr>
              <a:t>name </a:t>
            </a:r>
            <a:r>
              <a:rPr lang="en-US" dirty="0">
                <a:latin typeface="Times New Roman" pitchFamily="18" charset="0"/>
                <a:cs typeface="Times New Roman" pitchFamily="18" charset="0"/>
              </a:rPr>
              <a:t>of the account </a:t>
            </a:r>
            <a:r>
              <a:rPr lang="en-US" dirty="0" smtClean="0">
                <a:latin typeface="Times New Roman" pitchFamily="18" charset="0"/>
                <a:cs typeface="Times New Roman" pitchFamily="18" charset="0"/>
              </a:rPr>
              <a:t>holder  </a:t>
            </a:r>
            <a:r>
              <a:rPr lang="en-US" dirty="0">
                <a:latin typeface="Times New Roman" pitchFamily="18" charset="0"/>
                <a:cs typeface="Times New Roman" pitchFamily="18" charset="0"/>
              </a:rPr>
              <a:t>(ANAME) which is character of </a:t>
            </a:r>
            <a:r>
              <a:rPr lang="en-US" dirty="0" smtClean="0">
                <a:latin typeface="Times New Roman" pitchFamily="18" charset="0"/>
                <a:cs typeface="Times New Roman" pitchFamily="18" charset="0"/>
              </a:rPr>
              <a:t>variable </a:t>
            </a:r>
            <a:r>
              <a:rPr lang="en-US" dirty="0">
                <a:latin typeface="Times New Roman" pitchFamily="18" charset="0"/>
                <a:cs typeface="Times New Roman" pitchFamily="18" charset="0"/>
              </a:rPr>
              <a:t>width 20 not empty, </a:t>
            </a:r>
            <a:r>
              <a:rPr lang="en-US" dirty="0" smtClean="0">
                <a:latin typeface="Times New Roman" pitchFamily="18" charset="0"/>
                <a:cs typeface="Times New Roman" pitchFamily="18" charset="0"/>
              </a:rPr>
              <a:t>type </a:t>
            </a:r>
            <a:r>
              <a:rPr lang="en-US" dirty="0">
                <a:latin typeface="Times New Roman" pitchFamily="18" charset="0"/>
                <a:cs typeface="Times New Roman" pitchFamily="18" charset="0"/>
              </a:rPr>
              <a:t>of account (</a:t>
            </a:r>
            <a:r>
              <a:rPr lang="en-US" dirty="0" err="1" smtClean="0">
                <a:latin typeface="Times New Roman" pitchFamily="18" charset="0"/>
                <a:cs typeface="Times New Roman" pitchFamily="18" charset="0"/>
              </a:rPr>
              <a:t>TYPE,character</a:t>
            </a:r>
            <a:r>
              <a:rPr lang="en-US" dirty="0" smtClean="0">
                <a:latin typeface="Times New Roman" pitchFamily="18" charset="0"/>
                <a:cs typeface="Times New Roman" pitchFamily="18" charset="0"/>
              </a:rPr>
              <a:t> of width 7 and  </a:t>
            </a:r>
            <a:r>
              <a:rPr lang="en-US" dirty="0">
                <a:latin typeface="Times New Roman" pitchFamily="18" charset="0"/>
                <a:cs typeface="Times New Roman" pitchFamily="18" charset="0"/>
              </a:rPr>
              <a:t>default entry as “SAVINGS</a:t>
            </a:r>
            <a:r>
              <a:rPr lang="en-US" dirty="0" smtClean="0">
                <a:latin typeface="Times New Roman" pitchFamily="18" charset="0"/>
                <a:cs typeface="Times New Roman" pitchFamily="18" charset="0"/>
              </a:rPr>
              <a:t>” and </a:t>
            </a:r>
            <a:r>
              <a:rPr lang="en-US" dirty="0">
                <a:latin typeface="Times New Roman" pitchFamily="18" charset="0"/>
                <a:cs typeface="Times New Roman" pitchFamily="18" charset="0"/>
              </a:rPr>
              <a:t>a column for </a:t>
            </a:r>
            <a:r>
              <a:rPr lang="en-US" dirty="0" smtClean="0">
                <a:latin typeface="Times New Roman" pitchFamily="18" charset="0"/>
                <a:cs typeface="Times New Roman" pitchFamily="18" charset="0"/>
              </a:rPr>
              <a:t>balance(BAL, 7 integer and 2 decimal and positive).</a:t>
            </a:r>
          </a:p>
          <a:p>
            <a:pPr algn="just"/>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Msql</a:t>
            </a:r>
            <a:r>
              <a:rPr lang="en-US" dirty="0" smtClean="0">
                <a:latin typeface="Times New Roman" pitchFamily="18" charset="0"/>
                <a:cs typeface="Times New Roman" pitchFamily="18" charset="0"/>
              </a:rPr>
              <a:t>&gt;CREATE TABLE BANK</a:t>
            </a:r>
          </a:p>
          <a:p>
            <a:pPr algn="just"/>
            <a:r>
              <a:rPr lang="en-US" dirty="0" smtClean="0">
                <a:latin typeface="Times New Roman" pitchFamily="18" charset="0"/>
                <a:cs typeface="Times New Roman" pitchFamily="18" charset="0"/>
              </a:rPr>
              <a:t>      	-&gt;(ACN INT(11) PRIMARY KEY NOT NULL,</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-&gt;ANAME VARCHAR(20) NOT NULL,</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-&gt;TYPE CHAR(7) DEFAULT ‘SAVING’,</a:t>
            </a:r>
          </a:p>
          <a:p>
            <a:pPr algn="just"/>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-&gt;BAL DECIMAL(9,2) UNSIGNED);</a:t>
            </a:r>
            <a:r>
              <a:rPr lang="en-US" dirty="0">
                <a:latin typeface="Times New Roman" pitchFamily="18" charset="0"/>
                <a:cs typeface="Times New Roman" pitchFamily="18" charset="0"/>
              </a:rPr>
              <a:t>	</a:t>
            </a:r>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2667000" cy="5334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ctr"/>
            <a:r>
              <a:rPr lang="en-US" dirty="0" smtClean="0"/>
              <a:t>Module-II</a:t>
            </a:r>
            <a:endParaRPr lang="en-US" dirty="0"/>
          </a:p>
        </p:txBody>
      </p:sp>
      <p:sp>
        <p:nvSpPr>
          <p:cNvPr id="3" name="Content Placeholder 2"/>
          <p:cNvSpPr>
            <a:spLocks noGrp="1"/>
          </p:cNvSpPr>
          <p:nvPr>
            <p:ph idx="1"/>
          </p:nvPr>
        </p:nvSpPr>
        <p:spPr>
          <a:xfrm>
            <a:off x="1219200" y="762000"/>
            <a:ext cx="7714488" cy="5791200"/>
          </a:xfrm>
        </p:spPr>
        <p:txBody>
          <a:bodyPr>
            <a:normAutofit lnSpcReduction="10000"/>
          </a:bodyPr>
          <a:lstStyle/>
          <a:p>
            <a:pPr marL="596646" indent="-514350" algn="just">
              <a:buNone/>
            </a:pPr>
            <a:r>
              <a:rPr lang="en-US" sz="2600" dirty="0" smtClean="0">
                <a:latin typeface="Times New Roman" pitchFamily="18" charset="0"/>
                <a:cs typeface="Times New Roman" pitchFamily="18" charset="0"/>
              </a:rPr>
              <a:t>Write MySQL statement to create a table INVENT having the columns for Item Number (ITNO, integer and primary key),item name (INAME, variable character with width 20, should not be empty), opening stock(OPSTK, integer default value zero and positive), market price (MP, width 10 includes 2 decimal point) and data of sale (DOS, Date)</a:t>
            </a:r>
          </a:p>
          <a:p>
            <a:pPr marL="596646" indent="-514350" algn="just">
              <a:buNone/>
            </a:pPr>
            <a:r>
              <a:rPr lang="en-US" sz="2600" dirty="0" err="1" smtClean="0">
                <a:latin typeface="Times New Roman" pitchFamily="18" charset="0"/>
                <a:cs typeface="Times New Roman" pitchFamily="18" charset="0"/>
              </a:rPr>
              <a:t>Msql</a:t>
            </a:r>
            <a:r>
              <a:rPr lang="en-US" sz="2600" dirty="0" smtClean="0">
                <a:latin typeface="Times New Roman" pitchFamily="18" charset="0"/>
                <a:cs typeface="Times New Roman" pitchFamily="18" charset="0"/>
              </a:rPr>
              <a:t>&gt; CREATE TABLE INVENT</a:t>
            </a:r>
          </a:p>
          <a:p>
            <a:pPr marL="596646" indent="-51435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(ITNO INT PRIMARY KEY,</a:t>
            </a:r>
          </a:p>
          <a:p>
            <a:pPr marL="596646" indent="-51435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INAME VARCHAR(20) NOT NULL,</a:t>
            </a:r>
          </a:p>
          <a:p>
            <a:pPr marL="596646" indent="-51435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OPSTK INT DEFAULT 0 UNSIGNED,</a:t>
            </a:r>
          </a:p>
          <a:p>
            <a:pPr marL="596646" indent="-51435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MP DECIMAL(10,2),</a:t>
            </a:r>
          </a:p>
          <a:p>
            <a:pPr marL="596646" indent="-51435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DOS DATE); </a:t>
            </a:r>
            <a:endParaRPr lang="en-US" sz="2600" dirty="0">
              <a:latin typeface="Times New Roman" pitchFamily="18" charset="0"/>
              <a:cs typeface="Times New Roman" pitchFamily="18" charset="0"/>
            </a:endParaRPr>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8600"/>
            <a:ext cx="7714488" cy="6477000"/>
          </a:xfrm>
        </p:spPr>
        <p:txBody>
          <a:bodyPr>
            <a:normAutofit fontScale="47500" lnSpcReduction="20000"/>
          </a:bodyPr>
          <a:lstStyle/>
          <a:p>
            <a:pPr algn="just">
              <a:buNone/>
            </a:pPr>
            <a:r>
              <a:rPr lang="en-US" sz="6000" dirty="0" smtClean="0">
                <a:latin typeface="Times New Roman" pitchFamily="18" charset="0"/>
                <a:cs typeface="Times New Roman" pitchFamily="18" charset="0"/>
              </a:rPr>
              <a:t>There exist a table called STORE containing item id (IT_ID, Character), item name (INAME, Character), quantity in balance (QTBL, Numeric) and unit price (UP , Numeric).</a:t>
            </a:r>
          </a:p>
          <a:p>
            <a:pPr>
              <a:buNone/>
            </a:pPr>
            <a:endParaRPr lang="en-US" sz="6000" dirty="0" smtClean="0">
              <a:latin typeface="Times New Roman" pitchFamily="18" charset="0"/>
              <a:cs typeface="Times New Roman" pitchFamily="18" charset="0"/>
            </a:endParaRPr>
          </a:p>
          <a:p>
            <a:pPr>
              <a:buNone/>
            </a:pPr>
            <a:r>
              <a:rPr lang="en-US" sz="6000" dirty="0" smtClean="0">
                <a:latin typeface="Times New Roman" pitchFamily="18" charset="0"/>
                <a:cs typeface="Times New Roman" pitchFamily="18" charset="0"/>
              </a:rPr>
              <a:t>Write MySQL statements for the following:</a:t>
            </a:r>
          </a:p>
          <a:p>
            <a:pPr>
              <a:buNone/>
            </a:pPr>
            <a:r>
              <a:rPr lang="en-US" sz="6000" dirty="0" smtClean="0">
                <a:latin typeface="Times New Roman" pitchFamily="18" charset="0"/>
                <a:cs typeface="Times New Roman" pitchFamily="18" charset="0"/>
              </a:rPr>
              <a:t>i) Display </a:t>
            </a:r>
            <a:r>
              <a:rPr lang="en-US" sz="6000" dirty="0">
                <a:latin typeface="Times New Roman" pitchFamily="18" charset="0"/>
                <a:cs typeface="Times New Roman" pitchFamily="18" charset="0"/>
              </a:rPr>
              <a:t>the </a:t>
            </a:r>
            <a:r>
              <a:rPr lang="en-US" sz="6000" dirty="0" smtClean="0">
                <a:latin typeface="Times New Roman" pitchFamily="18" charset="0"/>
                <a:cs typeface="Times New Roman" pitchFamily="18" charset="0"/>
              </a:rPr>
              <a:t>structure of the table.</a:t>
            </a:r>
          </a:p>
          <a:p>
            <a:pPr>
              <a:buNone/>
            </a:pPr>
            <a:r>
              <a:rPr lang="en-US" sz="6000" dirty="0">
                <a:latin typeface="Times New Roman" pitchFamily="18" charset="0"/>
                <a:cs typeface="Times New Roman" pitchFamily="18" charset="0"/>
              </a:rPr>
              <a:t>	</a:t>
            </a:r>
            <a:r>
              <a:rPr lang="en-US" sz="6000" dirty="0" err="1" smtClean="0">
                <a:latin typeface="Times New Roman" pitchFamily="18" charset="0"/>
                <a:cs typeface="Times New Roman" pitchFamily="18" charset="0"/>
              </a:rPr>
              <a:t>Mysql</a:t>
            </a:r>
            <a:r>
              <a:rPr lang="en-US" sz="6000" dirty="0" smtClean="0">
                <a:latin typeface="Times New Roman" pitchFamily="18" charset="0"/>
                <a:cs typeface="Times New Roman" pitchFamily="18" charset="0"/>
              </a:rPr>
              <a:t>&gt;DESC STORE;</a:t>
            </a:r>
          </a:p>
          <a:p>
            <a:pPr>
              <a:buNone/>
            </a:pPr>
            <a:r>
              <a:rPr lang="en-US" sz="6000" dirty="0" smtClean="0">
                <a:latin typeface="Times New Roman" pitchFamily="18" charset="0"/>
                <a:cs typeface="Times New Roman" pitchFamily="18" charset="0"/>
              </a:rPr>
              <a:t>ii) Increase the unit price of all item by10%</a:t>
            </a:r>
          </a:p>
          <a:p>
            <a:pPr>
              <a:buNone/>
            </a:pPr>
            <a:r>
              <a:rPr lang="en-US" sz="6000" dirty="0">
                <a:latin typeface="Times New Roman" pitchFamily="18" charset="0"/>
                <a:cs typeface="Times New Roman" pitchFamily="18" charset="0"/>
              </a:rPr>
              <a:t>	</a:t>
            </a:r>
            <a:r>
              <a:rPr lang="en-US" sz="6000" dirty="0" err="1" smtClean="0">
                <a:latin typeface="Times New Roman" pitchFamily="18" charset="0"/>
                <a:cs typeface="Times New Roman" pitchFamily="18" charset="0"/>
              </a:rPr>
              <a:t>Mysql</a:t>
            </a:r>
            <a:r>
              <a:rPr lang="en-US" sz="6000" dirty="0" smtClean="0">
                <a:latin typeface="Times New Roman" pitchFamily="18" charset="0"/>
                <a:cs typeface="Times New Roman" pitchFamily="18" charset="0"/>
              </a:rPr>
              <a:t>&gt;UPDATE STORE</a:t>
            </a:r>
          </a:p>
          <a:p>
            <a:pPr>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-&gt;SET UP=UP+UP*0.1;</a:t>
            </a:r>
          </a:p>
          <a:p>
            <a:pPr>
              <a:buNone/>
            </a:pPr>
            <a:r>
              <a:rPr lang="en-US" sz="6000" dirty="0" smtClean="0">
                <a:latin typeface="Times New Roman" pitchFamily="18" charset="0"/>
                <a:cs typeface="Times New Roman" pitchFamily="18" charset="0"/>
              </a:rPr>
              <a:t>iii) Add numeric column AMT having 6 integer and 2 decimal places.</a:t>
            </a:r>
          </a:p>
          <a:p>
            <a:pPr>
              <a:buNone/>
            </a:pPr>
            <a:r>
              <a:rPr lang="en-US" sz="6000" dirty="0">
                <a:latin typeface="Times New Roman" pitchFamily="18" charset="0"/>
                <a:cs typeface="Times New Roman" pitchFamily="18" charset="0"/>
              </a:rPr>
              <a:t>	</a:t>
            </a:r>
            <a:r>
              <a:rPr lang="en-US" sz="6000" dirty="0" err="1" smtClean="0">
                <a:latin typeface="Times New Roman" pitchFamily="18" charset="0"/>
                <a:cs typeface="Times New Roman" pitchFamily="18" charset="0"/>
              </a:rPr>
              <a:t>Mysql</a:t>
            </a:r>
            <a:r>
              <a:rPr lang="en-US" sz="6000" dirty="0" smtClean="0">
                <a:latin typeface="Times New Roman" pitchFamily="18" charset="0"/>
                <a:cs typeface="Times New Roman" pitchFamily="18" charset="0"/>
              </a:rPr>
              <a:t>&gt;ALTER TABLE STORE</a:t>
            </a:r>
          </a:p>
          <a:p>
            <a:pPr>
              <a:buNone/>
            </a:pPr>
            <a:r>
              <a:rPr lang="en-US" sz="6000" dirty="0">
                <a:latin typeface="Times New Roman" pitchFamily="18" charset="0"/>
                <a:cs typeface="Times New Roman" pitchFamily="18" charset="0"/>
              </a:rPr>
              <a:t>	</a:t>
            </a:r>
            <a:r>
              <a:rPr lang="en-US" sz="6000" dirty="0" smtClean="0">
                <a:latin typeface="Times New Roman" pitchFamily="18" charset="0"/>
                <a:cs typeface="Times New Roman" pitchFamily="18" charset="0"/>
              </a:rPr>
              <a:t>	  -&gt;ADD AMT  DECIMAL(8,2);</a:t>
            </a:r>
          </a:p>
          <a:p>
            <a:pPr>
              <a:buNone/>
            </a:pPr>
            <a:endParaRPr lang="en-US" sz="2600" dirty="0"/>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0"/>
            <a:ext cx="8229600" cy="4907280"/>
          </a:xfrm>
        </p:spPr>
        <p:txBody>
          <a:bodyPr>
            <a:normAutofit fontScale="90000"/>
          </a:bodyPr>
          <a:lstStyle/>
          <a:p>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   </a:t>
            </a:r>
            <a:r>
              <a:rPr lang="en-US" sz="2700" dirty="0" smtClean="0">
                <a:solidFill>
                  <a:schemeClr val="tx1"/>
                </a:solidFill>
                <a:latin typeface="Times New Roman" pitchFamily="18" charset="0"/>
                <a:cs typeface="Times New Roman" pitchFamily="18" charset="0"/>
              </a:rPr>
              <a:t>iv</a:t>
            </a:r>
            <a:r>
              <a:rPr lang="en-US" sz="2700" dirty="0">
                <a:solidFill>
                  <a:schemeClr val="tx1"/>
                </a:solidFill>
                <a:latin typeface="Times New Roman" pitchFamily="18" charset="0"/>
                <a:cs typeface="Times New Roman" pitchFamily="18" charset="0"/>
              </a:rPr>
              <a:t>) Delete column INAME from this table.</a:t>
            </a:r>
            <a:br>
              <a:rPr lang="en-US" sz="2700" dirty="0">
                <a:solidFill>
                  <a:schemeClr val="tx1"/>
                </a:solidFill>
                <a:latin typeface="Times New Roman" pitchFamily="18" charset="0"/>
                <a:cs typeface="Times New Roman" pitchFamily="18" charset="0"/>
              </a:rPr>
            </a:br>
            <a:r>
              <a:rPr lang="en-US" sz="2700" dirty="0">
                <a:solidFill>
                  <a:schemeClr val="tx1"/>
                </a:solidFill>
                <a:latin typeface="Times New Roman" pitchFamily="18" charset="0"/>
                <a:cs typeface="Times New Roman" pitchFamily="18" charset="0"/>
              </a:rPr>
              <a:t>     </a:t>
            </a:r>
            <a:r>
              <a:rPr lang="en-US" sz="2700" dirty="0" err="1">
                <a:solidFill>
                  <a:schemeClr val="tx1"/>
                </a:solidFill>
                <a:latin typeface="Times New Roman" pitchFamily="18" charset="0"/>
                <a:cs typeface="Times New Roman" pitchFamily="18" charset="0"/>
              </a:rPr>
              <a:t>Mysql</a:t>
            </a:r>
            <a:r>
              <a:rPr lang="en-US" sz="2700" dirty="0">
                <a:solidFill>
                  <a:schemeClr val="tx1"/>
                </a:solidFill>
                <a:latin typeface="Times New Roman" pitchFamily="18" charset="0"/>
                <a:cs typeface="Times New Roman" pitchFamily="18" charset="0"/>
              </a:rPr>
              <a:t>&gt;ALTER TABLE STORE</a:t>
            </a:r>
            <a:br>
              <a:rPr lang="en-US" sz="2700" dirty="0">
                <a:solidFill>
                  <a:schemeClr val="tx1"/>
                </a:solidFill>
                <a:latin typeface="Times New Roman" pitchFamily="18" charset="0"/>
                <a:cs typeface="Times New Roman" pitchFamily="18" charset="0"/>
              </a:rPr>
            </a:br>
            <a:r>
              <a:rPr lang="en-US" sz="2700" dirty="0">
                <a:solidFill>
                  <a:schemeClr val="tx1"/>
                </a:solidFill>
                <a:latin typeface="Times New Roman" pitchFamily="18" charset="0"/>
                <a:cs typeface="Times New Roman" pitchFamily="18" charset="0"/>
              </a:rPr>
              <a:t>	</a:t>
            </a:r>
            <a:r>
              <a:rPr lang="en-US" sz="2700" dirty="0" smtClean="0">
                <a:solidFill>
                  <a:schemeClr val="tx1"/>
                </a:solidFill>
                <a:latin typeface="Times New Roman" pitchFamily="18" charset="0"/>
                <a:cs typeface="Times New Roman" pitchFamily="18" charset="0"/>
              </a:rPr>
              <a:t>     </a:t>
            </a:r>
            <a:r>
              <a:rPr lang="en-US" sz="2700" dirty="0">
                <a:solidFill>
                  <a:schemeClr val="tx1"/>
                </a:solidFill>
                <a:latin typeface="Times New Roman" pitchFamily="18" charset="0"/>
                <a:cs typeface="Times New Roman" pitchFamily="18" charset="0"/>
              </a:rPr>
              <a:t>-&gt; DROP INAME; </a:t>
            </a:r>
            <a:r>
              <a:rPr lang="en-US" sz="2700" dirty="0" smtClean="0">
                <a:solidFill>
                  <a:schemeClr val="tx1"/>
                </a:solidFill>
                <a:latin typeface="Times New Roman" pitchFamily="18" charset="0"/>
                <a:cs typeface="Times New Roman" pitchFamily="18" charset="0"/>
              </a:rPr>
              <a:t/>
            </a:r>
            <a:br>
              <a:rPr lang="en-US" sz="2700" dirty="0" smtClean="0">
                <a:solidFill>
                  <a:schemeClr val="tx1"/>
                </a:solidFill>
                <a:latin typeface="Times New Roman" pitchFamily="18" charset="0"/>
                <a:cs typeface="Times New Roman" pitchFamily="18" charset="0"/>
              </a:rPr>
            </a:br>
            <a:r>
              <a:rPr lang="en-US" sz="2700" dirty="0">
                <a:solidFill>
                  <a:schemeClr val="tx1"/>
                </a:solidFill>
                <a:latin typeface="Times New Roman" pitchFamily="18" charset="0"/>
                <a:cs typeface="Times New Roman" pitchFamily="18" charset="0"/>
              </a:rPr>
              <a:t/>
            </a:r>
            <a:br>
              <a:rPr lang="en-US" sz="2700" dirty="0">
                <a:solidFill>
                  <a:schemeClr val="tx1"/>
                </a:solidFill>
                <a:latin typeface="Times New Roman" pitchFamily="18" charset="0"/>
                <a:cs typeface="Times New Roman" pitchFamily="18" charset="0"/>
              </a:rPr>
            </a:br>
            <a:r>
              <a:rPr lang="en-US" sz="2700" dirty="0" smtClean="0">
                <a:solidFill>
                  <a:schemeClr val="tx1"/>
                </a:solidFill>
                <a:latin typeface="Times New Roman" pitchFamily="18" charset="0"/>
                <a:cs typeface="Times New Roman" pitchFamily="18" charset="0"/>
              </a:rPr>
              <a:t>   v</a:t>
            </a:r>
            <a:r>
              <a:rPr lang="en-US" sz="2700" dirty="0">
                <a:solidFill>
                  <a:schemeClr val="tx1"/>
                </a:solidFill>
                <a:latin typeface="Times New Roman" pitchFamily="18" charset="0"/>
                <a:cs typeface="Times New Roman" pitchFamily="18" charset="0"/>
              </a:rPr>
              <a:t>) Rename table as ‘STREPORT’</a:t>
            </a:r>
            <a:br>
              <a:rPr lang="en-US" sz="2700" dirty="0">
                <a:solidFill>
                  <a:schemeClr val="tx1"/>
                </a:solidFill>
                <a:latin typeface="Times New Roman" pitchFamily="18" charset="0"/>
                <a:cs typeface="Times New Roman" pitchFamily="18" charset="0"/>
              </a:rPr>
            </a:br>
            <a:r>
              <a:rPr lang="en-US" sz="2700" dirty="0">
                <a:solidFill>
                  <a:schemeClr val="tx1"/>
                </a:solidFill>
                <a:latin typeface="Times New Roman" pitchFamily="18" charset="0"/>
                <a:cs typeface="Times New Roman" pitchFamily="18" charset="0"/>
              </a:rPr>
              <a:t>	</a:t>
            </a:r>
            <a:r>
              <a:rPr lang="en-US" sz="2700" dirty="0" smtClean="0">
                <a:solidFill>
                  <a:schemeClr val="tx1"/>
                </a:solidFill>
                <a:latin typeface="Times New Roman" pitchFamily="18" charset="0"/>
                <a:cs typeface="Times New Roman" pitchFamily="18" charset="0"/>
              </a:rPr>
              <a:t/>
            </a:r>
            <a:br>
              <a:rPr lang="en-US" sz="2700" dirty="0" smtClean="0">
                <a:solidFill>
                  <a:schemeClr val="tx1"/>
                </a:solidFill>
                <a:latin typeface="Times New Roman" pitchFamily="18" charset="0"/>
                <a:cs typeface="Times New Roman" pitchFamily="18" charset="0"/>
              </a:rPr>
            </a:br>
            <a:r>
              <a:rPr lang="en-US" sz="2700" dirty="0" smtClean="0">
                <a:solidFill>
                  <a:schemeClr val="tx1"/>
                </a:solidFill>
                <a:latin typeface="Times New Roman" pitchFamily="18" charset="0"/>
                <a:cs typeface="Times New Roman" pitchFamily="18" charset="0"/>
              </a:rPr>
              <a:t>   </a:t>
            </a:r>
            <a:r>
              <a:rPr lang="en-US" sz="2700" dirty="0" err="1" smtClean="0">
                <a:solidFill>
                  <a:schemeClr val="tx1"/>
                </a:solidFill>
                <a:latin typeface="Times New Roman" pitchFamily="18" charset="0"/>
                <a:cs typeface="Times New Roman" pitchFamily="18" charset="0"/>
              </a:rPr>
              <a:t>Mysql</a:t>
            </a:r>
            <a:r>
              <a:rPr lang="en-US" sz="2700" dirty="0">
                <a:solidFill>
                  <a:schemeClr val="tx1"/>
                </a:solidFill>
                <a:latin typeface="Times New Roman" pitchFamily="18" charset="0"/>
                <a:cs typeface="Times New Roman" pitchFamily="18" charset="0"/>
              </a:rPr>
              <a:t>&gt; RENAME TABLE STORE </a:t>
            </a:r>
            <a:r>
              <a:rPr lang="en-US" sz="2700" dirty="0" smtClean="0">
                <a:solidFill>
                  <a:schemeClr val="tx1"/>
                </a:solidFill>
                <a:latin typeface="Times New Roman" pitchFamily="18" charset="0"/>
                <a:cs typeface="Times New Roman" pitchFamily="18" charset="0"/>
              </a:rPr>
              <a:t>TO STREPORT</a:t>
            </a:r>
            <a:r>
              <a:rPr lang="en-US" sz="2700" dirty="0">
                <a:solidFill>
                  <a:schemeClr val="tx1"/>
                </a:solidFill>
                <a:latin typeface="Times New Roman" pitchFamily="18" charset="0"/>
                <a:cs typeface="Times New Roman" pitchFamily="18" charset="0"/>
              </a:rPr>
              <a:t>;</a:t>
            </a:r>
            <a:br>
              <a:rPr lang="en-US" sz="2700" dirty="0">
                <a:solidFill>
                  <a:schemeClr val="tx1"/>
                </a:solidFill>
                <a:latin typeface="Times New Roman" pitchFamily="18" charset="0"/>
                <a:cs typeface="Times New Roman" pitchFamily="18" charset="0"/>
              </a:rPr>
            </a:br>
            <a:r>
              <a:rPr lang="en-US" sz="4400" dirty="0">
                <a:latin typeface="Times New Roman" pitchFamily="18" charset="0"/>
                <a:cs typeface="Times New Roman" pitchFamily="18" charset="0"/>
              </a:rPr>
              <a:t>	</a:t>
            </a:r>
            <a:br>
              <a:rPr lang="en-US" sz="4400" dirty="0">
                <a:latin typeface="Times New Roman" pitchFamily="18" charset="0"/>
                <a:cs typeface="Times New Roman" pitchFamily="18" charset="0"/>
              </a:rPr>
            </a:br>
            <a:endParaRPr lang="en-US" dirty="0"/>
          </a:p>
        </p:txBody>
      </p:sp>
      <p:sp>
        <p:nvSpPr>
          <p:cNvPr id="3" name="TextBox 2"/>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287682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8001000" cy="6019800"/>
          </a:xfrm>
        </p:spPr>
        <p:txBody>
          <a:bodyPr>
            <a:normAutofit fontScale="92500" lnSpcReduction="10000"/>
          </a:bodyPr>
          <a:lstStyle/>
          <a:p>
            <a:pPr algn="just">
              <a:buNone/>
            </a:pPr>
            <a:r>
              <a:rPr lang="en-US" sz="2800" dirty="0" smtClean="0"/>
              <a:t>There is table called DEPOSIT containing columns for account no.(ACNO, numeric), customer name (CNAME, character), amount deposited (AMT, numeric) , date of deposit (DOD) and period of deposit (PERIOD).Write the </a:t>
            </a:r>
            <a:r>
              <a:rPr lang="en-US" sz="2800" dirty="0" err="1" smtClean="0"/>
              <a:t>Mysql</a:t>
            </a:r>
            <a:r>
              <a:rPr lang="en-US" sz="2800" dirty="0" smtClean="0"/>
              <a:t> query for the following.</a:t>
            </a:r>
          </a:p>
          <a:p>
            <a:pPr>
              <a:buNone/>
            </a:pPr>
            <a:r>
              <a:rPr lang="en-US" sz="2800" dirty="0" smtClean="0"/>
              <a:t>i)To display all the records.</a:t>
            </a:r>
          </a:p>
          <a:p>
            <a:pPr>
              <a:buNone/>
            </a:pPr>
            <a:endParaRPr lang="en-US" sz="2800" dirty="0" smtClean="0"/>
          </a:p>
          <a:p>
            <a:pPr>
              <a:buNone/>
            </a:pPr>
            <a:r>
              <a:rPr lang="en-US" sz="2800" dirty="0"/>
              <a:t>	</a:t>
            </a:r>
            <a:r>
              <a:rPr lang="en-US" sz="2800" dirty="0" err="1" smtClean="0"/>
              <a:t>Mysql</a:t>
            </a:r>
            <a:r>
              <a:rPr lang="en-US" sz="2800" dirty="0" smtClean="0"/>
              <a:t>&gt;SELECT * FROM DEPOSIT;</a:t>
            </a:r>
          </a:p>
          <a:p>
            <a:pPr>
              <a:buNone/>
            </a:pPr>
            <a:endParaRPr lang="en-US" sz="2800" dirty="0" smtClean="0"/>
          </a:p>
          <a:p>
            <a:pPr>
              <a:buNone/>
            </a:pPr>
            <a:r>
              <a:rPr lang="en-US" sz="2800" dirty="0" smtClean="0"/>
              <a:t>ii) To display the maximum amount deposited.</a:t>
            </a:r>
          </a:p>
          <a:p>
            <a:pPr>
              <a:buNone/>
            </a:pPr>
            <a:endParaRPr lang="en-US" sz="2800" dirty="0" smtClean="0"/>
          </a:p>
          <a:p>
            <a:pPr>
              <a:buNone/>
            </a:pPr>
            <a:r>
              <a:rPr lang="en-US" sz="2800" dirty="0"/>
              <a:t>	</a:t>
            </a:r>
            <a:r>
              <a:rPr lang="en-US" sz="2800" dirty="0" err="1" smtClean="0"/>
              <a:t>Mysql</a:t>
            </a:r>
            <a:r>
              <a:rPr lang="en-US" sz="2800" dirty="0" smtClean="0"/>
              <a:t>&gt;SELECT MAX(AMT) FROM DEPOSIT;</a:t>
            </a:r>
          </a:p>
          <a:p>
            <a:pPr>
              <a:buNone/>
            </a:pPr>
            <a:endParaRPr lang="en-US" sz="2400" dirty="0" smtClean="0"/>
          </a:p>
          <a:p>
            <a:pPr>
              <a:buNone/>
            </a:pPr>
            <a:r>
              <a:rPr lang="en-US" sz="2400" dirty="0" smtClean="0"/>
              <a:t> </a:t>
            </a:r>
          </a:p>
          <a:p>
            <a:pPr>
              <a:buNone/>
            </a:pPr>
            <a:endParaRPr lang="en-US" sz="2400" dirty="0"/>
          </a:p>
        </p:txBody>
      </p:sp>
      <p:sp>
        <p:nvSpPr>
          <p:cNvPr id="2" name="TextBox 1"/>
          <p:cNvSpPr txBox="1"/>
          <p:nvPr/>
        </p:nvSpPr>
        <p:spPr>
          <a:xfrm>
            <a:off x="3331029" y="76200"/>
            <a:ext cx="1752600"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smtClean="0">
                <a:solidFill>
                  <a:schemeClr val="tx1"/>
                </a:solidFill>
              </a:rPr>
              <a:t>Module-III</a:t>
            </a:r>
            <a:endParaRPr lang="en-US" dirty="0">
              <a:solidFill>
                <a:schemeClr val="tx1"/>
              </a:solidFill>
            </a:endParaRPr>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to="" calcmode="lin" valueType="num">
                                      <p:cBhvr>
                                        <p:cTn id="3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pPr>
              <a:buNone/>
            </a:pPr>
            <a:r>
              <a:rPr lang="en-US" dirty="0"/>
              <a:t>iii) </a:t>
            </a:r>
            <a:r>
              <a:rPr lang="en-US" sz="2800" dirty="0"/>
              <a:t>To display customer name and amount deposited in alphabetical orders of name.</a:t>
            </a:r>
          </a:p>
          <a:p>
            <a:pPr>
              <a:buNone/>
            </a:pPr>
            <a:r>
              <a:rPr lang="en-US" sz="2800" dirty="0"/>
              <a:t>	</a:t>
            </a:r>
            <a:r>
              <a:rPr lang="en-US" sz="2800" dirty="0" err="1"/>
              <a:t>Mysql</a:t>
            </a:r>
            <a:r>
              <a:rPr lang="en-US" sz="2800" dirty="0"/>
              <a:t>&gt;SELECT CNAME,AMT FROM DEPOSIT</a:t>
            </a:r>
          </a:p>
          <a:p>
            <a:pPr>
              <a:buNone/>
            </a:pPr>
            <a:r>
              <a:rPr lang="en-US" sz="2800" dirty="0"/>
              <a:t>		-&gt;ORDER BY CNAME;</a:t>
            </a:r>
          </a:p>
          <a:p>
            <a:pPr>
              <a:buNone/>
            </a:pPr>
            <a:r>
              <a:rPr lang="en-US" sz="2800" dirty="0"/>
              <a:t>iv) To display those records having amount deposited is more than 100000.</a:t>
            </a:r>
          </a:p>
          <a:p>
            <a:pPr>
              <a:buNone/>
            </a:pPr>
            <a:r>
              <a:rPr lang="en-US" sz="2800" dirty="0"/>
              <a:t>	</a:t>
            </a:r>
            <a:r>
              <a:rPr lang="en-US" sz="2800" dirty="0" err="1"/>
              <a:t>Mysql</a:t>
            </a:r>
            <a:r>
              <a:rPr lang="en-US" sz="2800" dirty="0"/>
              <a:t>&gt;SELECT * FROM DEPOSIT</a:t>
            </a:r>
          </a:p>
          <a:p>
            <a:pPr>
              <a:buNone/>
            </a:pPr>
            <a:r>
              <a:rPr lang="en-US" sz="2800" dirty="0"/>
              <a:t>		-&gt;WHERE  AMT&gt;100000;</a:t>
            </a:r>
          </a:p>
          <a:p>
            <a:pPr>
              <a:buNone/>
            </a:pPr>
            <a:endParaRPr lang="en-US" dirty="0"/>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8001000" cy="6248400"/>
          </a:xfrm>
        </p:spPr>
        <p:txBody>
          <a:bodyPr>
            <a:normAutofit fontScale="90000"/>
          </a:bodyPr>
          <a:lstStyle/>
          <a:p>
            <a:r>
              <a:rPr lang="en-US" sz="2700" dirty="0" smtClean="0">
                <a:solidFill>
                  <a:schemeClr val="tx1"/>
                </a:solidFill>
                <a:effectLst/>
              </a:rPr>
              <a:t>There exist a  table called ‘WAGES’ contains columns E_ID (Employee Id, Primary Key), ENAME (Employee Name), BSAL (Basic salary, integer type) and SYR (No. of years of service, Integer). Write </a:t>
            </a:r>
            <a:r>
              <a:rPr lang="en-US" sz="2700" dirty="0" err="1" smtClean="0">
                <a:solidFill>
                  <a:schemeClr val="tx1"/>
                </a:solidFill>
                <a:effectLst/>
              </a:rPr>
              <a:t>Mysql</a:t>
            </a:r>
            <a:r>
              <a:rPr lang="en-US" sz="2700" dirty="0" smtClean="0">
                <a:solidFill>
                  <a:schemeClr val="tx1"/>
                </a:solidFill>
                <a:effectLst/>
              </a:rPr>
              <a:t> statement for the following:         .</a:t>
            </a:r>
            <a:br>
              <a:rPr lang="en-US" sz="2700" dirty="0" smtClean="0">
                <a:solidFill>
                  <a:schemeClr val="tx1"/>
                </a:solidFill>
                <a:effectLst/>
              </a:rPr>
            </a:br>
            <a:r>
              <a:rPr lang="en-US" sz="2400" dirty="0" smtClean="0">
                <a:effectLst/>
              </a:rPr>
              <a:t/>
            </a:r>
            <a:br>
              <a:rPr lang="en-US" sz="2400" dirty="0" smtClean="0">
                <a:effectLst/>
              </a:rPr>
            </a:br>
            <a:r>
              <a:rPr lang="en-US" sz="2400" dirty="0" smtClean="0">
                <a:effectLst/>
              </a:rPr>
              <a:t>i) </a:t>
            </a:r>
            <a:r>
              <a:rPr lang="en-US" sz="2400" dirty="0" smtClean="0">
                <a:solidFill>
                  <a:schemeClr val="tx1"/>
                </a:solidFill>
                <a:effectLst/>
                <a:latin typeface="Times New Roman" pitchFamily="18" charset="0"/>
                <a:cs typeface="Times New Roman" pitchFamily="18" charset="0"/>
              </a:rPr>
              <a:t>To display employee Name  and Special allowance where special</a:t>
            </a:r>
            <a:br>
              <a:rPr lang="en-US" sz="2400" dirty="0" smtClean="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     allowance is 10% of Basic salary under the heading ‘Name” and “Allowance”.</a:t>
            </a:r>
            <a:br>
              <a:rPr lang="en-US" sz="2400" dirty="0" smtClean="0">
                <a:solidFill>
                  <a:schemeClr val="tx1"/>
                </a:solidFill>
                <a:effectLst/>
                <a:latin typeface="Times New Roman" pitchFamily="18" charset="0"/>
                <a:cs typeface="Times New Roman" pitchFamily="18" charset="0"/>
              </a:rPr>
            </a:br>
            <a:r>
              <a:rPr lang="en-US" sz="2400" dirty="0" smtClean="0">
                <a:effectLst/>
              </a:rPr>
              <a:t/>
            </a:r>
            <a:br>
              <a:rPr lang="en-US" sz="2400" dirty="0" smtClean="0">
                <a:effectLst/>
              </a:rPr>
            </a:br>
            <a:r>
              <a:rPr lang="en-US" sz="2400" dirty="0" err="1" smtClean="0">
                <a:solidFill>
                  <a:schemeClr val="tx1"/>
                </a:solidFill>
                <a:effectLst/>
                <a:latin typeface="Times New Roman" pitchFamily="18" charset="0"/>
                <a:cs typeface="Times New Roman" pitchFamily="18" charset="0"/>
              </a:rPr>
              <a:t>Mysql</a:t>
            </a:r>
            <a:r>
              <a:rPr lang="en-US" sz="2400" dirty="0" smtClean="0">
                <a:solidFill>
                  <a:schemeClr val="tx1"/>
                </a:solidFill>
                <a:effectLst/>
                <a:latin typeface="Times New Roman" pitchFamily="18" charset="0"/>
                <a:cs typeface="Times New Roman" pitchFamily="18" charset="0"/>
              </a:rPr>
              <a:t>&gt; SELECT ENAME  AS  ‘Name’,  BSAL*10%  AS</a:t>
            </a:r>
            <a:br>
              <a:rPr lang="en-US" sz="2400" dirty="0" smtClean="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            -&gt;‘Allowance’  FROM WAGES;   .</a:t>
            </a:r>
            <a:br>
              <a:rPr lang="en-US" sz="2400" dirty="0" smtClean="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
            </a:r>
            <a:br>
              <a:rPr lang="en-US" sz="2400" dirty="0" smtClean="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ii)To change the type of BSAL column to decimal type with width 10  and 2 digits after decimal.</a:t>
            </a:r>
            <a:br>
              <a:rPr lang="en-US" sz="2400" dirty="0" smtClean="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
            </a:r>
            <a:br>
              <a:rPr lang="en-US" sz="2400" dirty="0" smtClean="0">
                <a:solidFill>
                  <a:schemeClr val="tx1"/>
                </a:solidFill>
                <a:effectLst/>
                <a:latin typeface="Times New Roman" pitchFamily="18" charset="0"/>
                <a:cs typeface="Times New Roman" pitchFamily="18" charset="0"/>
              </a:rPr>
            </a:br>
            <a:r>
              <a:rPr lang="en-US" sz="2400" dirty="0" err="1" smtClean="0">
                <a:solidFill>
                  <a:schemeClr val="tx1"/>
                </a:solidFill>
                <a:effectLst/>
                <a:latin typeface="Times New Roman" pitchFamily="18" charset="0"/>
                <a:cs typeface="Times New Roman" pitchFamily="18" charset="0"/>
              </a:rPr>
              <a:t>Mysql</a:t>
            </a:r>
            <a:r>
              <a:rPr lang="en-US" sz="2400" dirty="0" smtClean="0">
                <a:solidFill>
                  <a:schemeClr val="tx1"/>
                </a:solidFill>
                <a:effectLst/>
                <a:latin typeface="Times New Roman" pitchFamily="18" charset="0"/>
                <a:cs typeface="Times New Roman" pitchFamily="18" charset="0"/>
              </a:rPr>
              <a:t>&gt; ALTER  TABLE  WAGES</a:t>
            </a:r>
            <a:br>
              <a:rPr lang="en-US" sz="2400" dirty="0" smtClean="0">
                <a:solidFill>
                  <a:schemeClr val="tx1"/>
                </a:solidFill>
                <a:effectLst/>
                <a:latin typeface="Times New Roman" pitchFamily="18" charset="0"/>
                <a:cs typeface="Times New Roman" pitchFamily="18" charset="0"/>
              </a:rPr>
            </a:br>
            <a:r>
              <a:rPr lang="en-US" sz="2400" dirty="0" smtClean="0">
                <a:solidFill>
                  <a:schemeClr val="tx1"/>
                </a:solidFill>
                <a:effectLst/>
                <a:latin typeface="Times New Roman" pitchFamily="18" charset="0"/>
                <a:cs typeface="Times New Roman" pitchFamily="18" charset="0"/>
              </a:rPr>
              <a:t>        -&gt; MODIFY BSAL  DECIMAL(10, 2);</a:t>
            </a:r>
            <a:br>
              <a:rPr lang="en-US" sz="2400" dirty="0" smtClean="0">
                <a:solidFill>
                  <a:schemeClr val="tx1"/>
                </a:solidFill>
                <a:effectLst/>
                <a:latin typeface="Times New Roman" pitchFamily="18" charset="0"/>
                <a:cs typeface="Times New Roman" pitchFamily="18" charset="0"/>
              </a:rPr>
            </a:br>
            <a:endParaRPr lang="en-US" sz="2400" dirty="0">
              <a:solidFill>
                <a:schemeClr val="tx1"/>
              </a:solidFill>
              <a:latin typeface="Times New Roman" pitchFamily="18" charset="0"/>
              <a:cs typeface="Times New Roman" pitchFamily="18" charset="0"/>
            </a:endParaRPr>
          </a:p>
        </p:txBody>
      </p:sp>
      <p:sp>
        <p:nvSpPr>
          <p:cNvPr id="5" name="TextBox 4"/>
          <p:cNvSpPr txBox="1"/>
          <p:nvPr/>
        </p:nvSpPr>
        <p:spPr>
          <a:xfrm>
            <a:off x="1371600" y="152400"/>
            <a:ext cx="1524000" cy="369332"/>
          </a:xfrm>
          <a:prstGeom prst="rect">
            <a:avLst/>
          </a:prstGeom>
          <a:solidFill>
            <a:schemeClr val="accent1"/>
          </a:solidFill>
        </p:spPr>
        <p:txBody>
          <a:bodyPr wrap="square" rtlCol="0">
            <a:spAutoFit/>
          </a:bodyPr>
          <a:lstStyle/>
          <a:p>
            <a:r>
              <a:rPr lang="en-US" dirty="0" smtClean="0"/>
              <a:t>MODULE-II</a:t>
            </a:r>
            <a:endParaRPr lang="en-US" dirty="0"/>
          </a:p>
        </p:txBody>
      </p:sp>
      <p:sp>
        <p:nvSpPr>
          <p:cNvPr id="6" name="TextBox 5"/>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2361288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5867400"/>
          </a:xfrm>
        </p:spPr>
        <p:txBody>
          <a:bodyPr>
            <a:normAutofit lnSpcReduction="10000"/>
          </a:bodyPr>
          <a:lstStyle/>
          <a:p>
            <a:pPr marL="82296" indent="0">
              <a:buNone/>
            </a:pPr>
            <a:r>
              <a:rPr lang="en-US" sz="2400" dirty="0">
                <a:latin typeface="Times New Roman" pitchFamily="18" charset="0"/>
                <a:cs typeface="Times New Roman" pitchFamily="18" charset="0"/>
              </a:rPr>
              <a:t>iii) To add one new column called “BONUS” to store </a:t>
            </a:r>
            <a:r>
              <a:rPr lang="en-US" sz="2400" dirty="0" smtClean="0">
                <a:latin typeface="Times New Roman" pitchFamily="18" charset="0"/>
                <a:cs typeface="Times New Roman" pitchFamily="18" charset="0"/>
              </a:rPr>
              <a:t>bonus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which </a:t>
            </a:r>
            <a:r>
              <a:rPr lang="en-US" sz="2400" dirty="0">
                <a:latin typeface="Times New Roman" pitchFamily="18" charset="0"/>
                <a:cs typeface="Times New Roman" pitchFamily="18" charset="0"/>
              </a:rPr>
              <a:t>should be of decimal type with </a:t>
            </a:r>
            <a:r>
              <a:rPr lang="en-US" sz="2400" dirty="0" smtClean="0">
                <a:latin typeface="Times New Roman" pitchFamily="18" charset="0"/>
                <a:cs typeface="Times New Roman" pitchFamily="18" charset="0"/>
              </a:rPr>
              <a:t>6 integer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2</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digits after decimal. </a:t>
            </a:r>
            <a:endParaRPr lang="en-US" sz="2400" dirty="0" smtClean="0">
              <a:latin typeface="Times New Roman" pitchFamily="18" charset="0"/>
              <a:cs typeface="Times New Roman" pitchFamily="18" charset="0"/>
            </a:endParaRPr>
          </a:p>
          <a:p>
            <a:pPr marL="82296" indent="0">
              <a:buNone/>
            </a:pPr>
            <a:r>
              <a:rPr lang="en-US" sz="2400" dirty="0" err="1" smtClean="0">
                <a:latin typeface="Times New Roman" pitchFamily="18" charset="0"/>
                <a:cs typeface="Times New Roman" pitchFamily="18" charset="0"/>
              </a:rPr>
              <a:t>Mysql</a:t>
            </a:r>
            <a:r>
              <a:rPr lang="en-US" sz="2400" dirty="0" smtClean="0">
                <a:latin typeface="Times New Roman" pitchFamily="18" charset="0"/>
                <a:cs typeface="Times New Roman" pitchFamily="18" charset="0"/>
              </a:rPr>
              <a:t>&gt;ALTER  TABLE WAGES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-&gt; ADD  BONUS DECIMAL(8,2);</a:t>
            </a:r>
          </a:p>
          <a:p>
            <a:pPr marL="82296" indent="0">
              <a:buNone/>
            </a:pPr>
            <a:r>
              <a:rPr lang="en-US" sz="2400" dirty="0" smtClean="0">
                <a:latin typeface="Times New Roman" pitchFamily="18" charset="0"/>
                <a:cs typeface="Times New Roman" pitchFamily="18" charset="0"/>
              </a:rPr>
              <a:t>iv</a:t>
            </a:r>
            <a:r>
              <a:rPr lang="en-US" sz="2400" dirty="0">
                <a:latin typeface="Times New Roman" pitchFamily="18" charset="0"/>
                <a:cs typeface="Times New Roman" pitchFamily="18" charset="0"/>
              </a:rPr>
              <a:t>) To update the BONUS column by storing 3000 in it</a:t>
            </a:r>
            <a:r>
              <a:rPr lang="en-US" sz="2400" dirty="0" smtClean="0">
                <a:latin typeface="Times New Roman" pitchFamily="18" charset="0"/>
                <a:cs typeface="Times New Roman" pitchFamily="18" charset="0"/>
              </a:rPr>
              <a:t>.</a:t>
            </a:r>
          </a:p>
          <a:p>
            <a:pPr marL="82296" indent="0">
              <a:buNone/>
            </a:pPr>
            <a:r>
              <a:rPr lang="en-US" sz="2400" dirty="0" err="1" smtClean="0">
                <a:latin typeface="Times New Roman" pitchFamily="18" charset="0"/>
                <a:cs typeface="Times New Roman" pitchFamily="18" charset="0"/>
              </a:rPr>
              <a:t>Mysql</a:t>
            </a:r>
            <a:r>
              <a:rPr lang="en-US" sz="2400" dirty="0" smtClean="0">
                <a:latin typeface="Times New Roman" pitchFamily="18" charset="0"/>
                <a:cs typeface="Times New Roman" pitchFamily="18" charset="0"/>
              </a:rPr>
              <a:t>&gt;UPDATE WAGES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-&gt; SET BONUS = 3000</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v) To delete the column SYR</a:t>
            </a:r>
            <a:r>
              <a:rPr lang="en-US" sz="2400" dirty="0" smtClean="0">
                <a:latin typeface="Times New Roman" pitchFamily="18" charset="0"/>
                <a:cs typeface="Times New Roman" pitchFamily="18" charset="0"/>
              </a:rPr>
              <a:t>.</a:t>
            </a:r>
          </a:p>
          <a:p>
            <a:pPr marL="82296" indent="0">
              <a:buNone/>
            </a:pPr>
            <a:r>
              <a:rPr lang="en-US" sz="2400" dirty="0" err="1" smtClean="0">
                <a:latin typeface="Times New Roman" pitchFamily="18" charset="0"/>
                <a:cs typeface="Times New Roman" pitchFamily="18" charset="0"/>
              </a:rPr>
              <a:t>Mysql</a:t>
            </a:r>
            <a:r>
              <a:rPr lang="en-US" sz="2400" dirty="0" smtClean="0">
                <a:latin typeface="Times New Roman" pitchFamily="18" charset="0"/>
                <a:cs typeface="Times New Roman" pitchFamily="18" charset="0"/>
              </a:rPr>
              <a:t>&gt;ALTER  TABLE WAGES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-&gt; DROP  SYR;</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vi) To rename the table as SALARY</a:t>
            </a:r>
            <a:r>
              <a:rPr lang="en-US" sz="2400" dirty="0" smtClean="0">
                <a:latin typeface="Times New Roman" pitchFamily="18" charset="0"/>
                <a:cs typeface="Times New Roman" pitchFamily="18" charset="0"/>
              </a:rPr>
              <a:t>.</a:t>
            </a:r>
          </a:p>
          <a:p>
            <a:pPr marL="82296" indent="0">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Mysql</a:t>
            </a:r>
            <a:r>
              <a:rPr lang="en-US" sz="2400" dirty="0" smtClean="0">
                <a:latin typeface="Times New Roman" pitchFamily="18" charset="0"/>
                <a:cs typeface="Times New Roman" pitchFamily="18" charset="0"/>
              </a:rPr>
              <a:t>&gt;RENAME  TABLE WAGES TO SALARY;</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124933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38200"/>
            <a:ext cx="7790688" cy="5867400"/>
          </a:xfrm>
        </p:spPr>
        <p:txBody>
          <a:bodyPr>
            <a:normAutofit fontScale="92500"/>
          </a:bodyPr>
          <a:lstStyle/>
          <a:p>
            <a:pPr algn="just">
              <a:buNone/>
            </a:pPr>
            <a:r>
              <a:rPr lang="en-US" sz="2800" dirty="0" smtClean="0"/>
              <a:t>There exist a table called CUST containing the columns Customer No.(CNO , </a:t>
            </a:r>
            <a:r>
              <a:rPr lang="en-US" sz="2800" dirty="0" err="1" smtClean="0"/>
              <a:t>int</a:t>
            </a:r>
            <a:r>
              <a:rPr lang="en-US" sz="2800" dirty="0" smtClean="0"/>
              <a:t> ),  Name of customer (CNAME, character), Balance due(BAL, 5 integer and 2 decimal) and date of transaction (DOT, date).</a:t>
            </a:r>
          </a:p>
          <a:p>
            <a:pPr algn="just">
              <a:buNone/>
            </a:pPr>
            <a:r>
              <a:rPr lang="en-US" sz="2800" dirty="0" smtClean="0"/>
              <a:t>Write </a:t>
            </a:r>
            <a:r>
              <a:rPr lang="en-US" sz="2800" dirty="0" err="1" smtClean="0"/>
              <a:t>Mysql</a:t>
            </a:r>
            <a:r>
              <a:rPr lang="en-US" sz="2800" dirty="0" smtClean="0"/>
              <a:t> statements to</a:t>
            </a:r>
          </a:p>
          <a:p>
            <a:pPr algn="just">
              <a:buNone/>
            </a:pPr>
            <a:r>
              <a:rPr lang="en-US" sz="2800" dirty="0" smtClean="0"/>
              <a:t>i)Display customer number, maximum and minimum balance due customer number wise.</a:t>
            </a:r>
          </a:p>
          <a:p>
            <a:pPr algn="just">
              <a:buNone/>
            </a:pPr>
            <a:r>
              <a:rPr lang="en-US" sz="2800" dirty="0" err="1" smtClean="0"/>
              <a:t>Mysql</a:t>
            </a:r>
            <a:r>
              <a:rPr lang="en-US" sz="2800" dirty="0" smtClean="0"/>
              <a:t>&gt;SELECT CNO,MAX(BAL),MIN(BAL) FROM </a:t>
            </a:r>
          </a:p>
          <a:p>
            <a:pPr algn="just">
              <a:buNone/>
            </a:pPr>
            <a:r>
              <a:rPr lang="en-US" sz="2800" dirty="0"/>
              <a:t> </a:t>
            </a:r>
            <a:r>
              <a:rPr lang="en-US" sz="2800" dirty="0" smtClean="0"/>
              <a:t>        -&gt; CUST GROUP BY CNO;</a:t>
            </a:r>
          </a:p>
          <a:p>
            <a:pPr algn="just">
              <a:buNone/>
            </a:pPr>
            <a:r>
              <a:rPr lang="en-US" sz="2800" dirty="0" smtClean="0"/>
              <a:t>ii) Display customer number, total balance due grouped by customer number.</a:t>
            </a:r>
          </a:p>
          <a:p>
            <a:pPr algn="just">
              <a:buNone/>
            </a:pPr>
            <a:r>
              <a:rPr lang="en-US" sz="2800" dirty="0" err="1"/>
              <a:t>Mysql</a:t>
            </a:r>
            <a:r>
              <a:rPr lang="en-US" sz="2800" dirty="0"/>
              <a:t>&gt;SELECT </a:t>
            </a:r>
            <a:r>
              <a:rPr lang="en-US" sz="2800" dirty="0" smtClean="0"/>
              <a:t>CNO,SUM(BAL</a:t>
            </a:r>
            <a:r>
              <a:rPr lang="en-US" sz="2800" dirty="0"/>
              <a:t>) FROM CUST</a:t>
            </a:r>
          </a:p>
          <a:p>
            <a:pPr algn="just">
              <a:buNone/>
            </a:pPr>
            <a:r>
              <a:rPr lang="en-US" sz="2800" dirty="0"/>
              <a:t>		-&gt;</a:t>
            </a:r>
            <a:r>
              <a:rPr lang="en-US" sz="2800" dirty="0" smtClean="0"/>
              <a:t>GROUP </a:t>
            </a:r>
            <a:r>
              <a:rPr lang="en-US" sz="2800" dirty="0"/>
              <a:t>BY CNO;</a:t>
            </a:r>
          </a:p>
          <a:p>
            <a:pPr algn="just">
              <a:buNone/>
            </a:pPr>
            <a:endParaRPr lang="en-US" sz="2800" dirty="0"/>
          </a:p>
          <a:p>
            <a:pPr algn="just">
              <a:buNone/>
            </a:pPr>
            <a:endParaRPr lang="en-US" sz="2800" dirty="0"/>
          </a:p>
        </p:txBody>
      </p:sp>
      <p:sp>
        <p:nvSpPr>
          <p:cNvPr id="5" name="TextBox 4"/>
          <p:cNvSpPr txBox="1"/>
          <p:nvPr/>
        </p:nvSpPr>
        <p:spPr>
          <a:xfrm>
            <a:off x="3733800" y="228600"/>
            <a:ext cx="1752600"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smtClean="0">
                <a:solidFill>
                  <a:schemeClr val="tx1"/>
                </a:solidFill>
              </a:rPr>
              <a:t>Module-III</a:t>
            </a:r>
            <a:endParaRPr lang="en-US" dirty="0">
              <a:solidFill>
                <a:schemeClr val="tx1"/>
              </a:solidFill>
            </a:endParaRPr>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5269992" cy="639762"/>
          </a:xfrm>
          <a:solidFill>
            <a:schemeClr val="accent3">
              <a:lumMod val="20000"/>
              <a:lumOff val="80000"/>
            </a:schemeClr>
          </a:solidFill>
        </p:spPr>
        <p:txBody>
          <a:bodyPr>
            <a:normAutofit fontScale="90000"/>
          </a:bodyPr>
          <a:lstStyle/>
          <a:p>
            <a:pPr algn="ctr"/>
            <a:r>
              <a:rPr lang="en-US" dirty="0" smtClean="0">
                <a:solidFill>
                  <a:schemeClr val="tx1"/>
                </a:solidFill>
              </a:rPr>
              <a:t>Syllabus </a:t>
            </a:r>
            <a:r>
              <a:rPr lang="en-US" dirty="0" err="1" smtClean="0">
                <a:solidFill>
                  <a:schemeClr val="tx1"/>
                </a:solidFill>
              </a:rPr>
              <a:t>Sem</a:t>
            </a:r>
            <a:r>
              <a:rPr lang="en-US" dirty="0" smtClean="0">
                <a:solidFill>
                  <a:schemeClr val="tx1"/>
                </a:solidFill>
              </a:rPr>
              <a:t>-V </a:t>
            </a:r>
            <a:endParaRPr lang="en-US" dirty="0">
              <a:solidFill>
                <a:schemeClr val="tx1"/>
              </a:solidFill>
            </a:endParaRPr>
          </a:p>
        </p:txBody>
      </p:sp>
      <p:sp>
        <p:nvSpPr>
          <p:cNvPr id="3" name="Content Placeholder 2"/>
          <p:cNvSpPr>
            <a:spLocks noGrp="1"/>
          </p:cNvSpPr>
          <p:nvPr>
            <p:ph idx="1"/>
          </p:nvPr>
        </p:nvSpPr>
        <p:spPr>
          <a:xfrm>
            <a:off x="1066800" y="1371600"/>
            <a:ext cx="7924800" cy="5257800"/>
          </a:xfrm>
        </p:spPr>
        <p:txBody>
          <a:bodyPr>
            <a:normAutofit/>
          </a:bodyPr>
          <a:lstStyle/>
          <a:p>
            <a:pPr marL="82296" indent="0">
              <a:buNone/>
            </a:pPr>
            <a:endParaRPr lang="en-US" dirty="0" smtClean="0"/>
          </a:p>
          <a:p>
            <a:pPr marL="82296"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573978901"/>
              </p:ext>
            </p:extLst>
          </p:nvPr>
        </p:nvGraphicFramePr>
        <p:xfrm>
          <a:off x="1447800" y="4572000"/>
          <a:ext cx="6629400" cy="1273592"/>
        </p:xfrm>
        <a:graphic>
          <a:graphicData uri="http://schemas.openxmlformats.org/drawingml/2006/table">
            <a:tbl>
              <a:tblPr firstRow="1" bandRow="1">
                <a:tableStyleId>{5C22544A-7EE6-4342-B048-85BDC9FD1C3A}</a:tableStyleId>
              </a:tblPr>
              <a:tblGrid>
                <a:gridCol w="1447800"/>
                <a:gridCol w="3733800"/>
                <a:gridCol w="1447800"/>
              </a:tblGrid>
              <a:tr h="636796">
                <a:tc>
                  <a:txBody>
                    <a:bodyPr/>
                    <a:lstStyle/>
                    <a:p>
                      <a:pPr algn="ctr"/>
                      <a:r>
                        <a:rPr lang="en-US" sz="2800" dirty="0" smtClean="0"/>
                        <a:t>IV</a:t>
                      </a:r>
                      <a:endParaRPr lang="en-US" sz="2800" dirty="0"/>
                    </a:p>
                  </a:txBody>
                  <a:tcPr>
                    <a:solidFill>
                      <a:schemeClr val="accent5">
                        <a:lumMod val="60000"/>
                        <a:lumOff val="40000"/>
                      </a:schemeClr>
                    </a:solidFill>
                  </a:tcPr>
                </a:tc>
                <a:tc>
                  <a:txBody>
                    <a:bodyPr/>
                    <a:lstStyle/>
                    <a:p>
                      <a:r>
                        <a:rPr lang="en-US" sz="2800" dirty="0" smtClean="0"/>
                        <a:t>Excel</a:t>
                      </a:r>
                      <a:endParaRPr lang="en-US" sz="2800" dirty="0"/>
                    </a:p>
                  </a:txBody>
                  <a:tcPr>
                    <a:solidFill>
                      <a:schemeClr val="accent5">
                        <a:lumMod val="60000"/>
                        <a:lumOff val="40000"/>
                      </a:schemeClr>
                    </a:solidFill>
                  </a:tcPr>
                </a:tc>
                <a:tc>
                  <a:txBody>
                    <a:bodyPr/>
                    <a:lstStyle/>
                    <a:p>
                      <a:pPr algn="ctr"/>
                      <a:r>
                        <a:rPr lang="en-US" sz="2800" dirty="0" smtClean="0"/>
                        <a:t>17</a:t>
                      </a:r>
                      <a:endParaRPr lang="en-US" sz="2800" dirty="0"/>
                    </a:p>
                  </a:txBody>
                  <a:tcPr>
                    <a:solidFill>
                      <a:schemeClr val="accent5">
                        <a:lumMod val="60000"/>
                        <a:lumOff val="40000"/>
                      </a:schemeClr>
                    </a:solidFill>
                  </a:tcPr>
                </a:tc>
              </a:tr>
              <a:tr h="636796">
                <a:tc>
                  <a:txBody>
                    <a:bodyPr/>
                    <a:lstStyle/>
                    <a:p>
                      <a:pPr algn="ctr"/>
                      <a:endParaRPr lang="en-US" sz="2800" dirty="0"/>
                    </a:p>
                  </a:txBody>
                  <a:tcPr/>
                </a:tc>
                <a:tc>
                  <a:txBody>
                    <a:bodyPr/>
                    <a:lstStyle/>
                    <a:p>
                      <a:r>
                        <a:rPr lang="en-US" sz="2800" dirty="0" smtClean="0"/>
                        <a:t>Total</a:t>
                      </a:r>
                      <a:endParaRPr lang="en-US" sz="2800" dirty="0"/>
                    </a:p>
                  </a:txBody>
                  <a:tcPr/>
                </a:tc>
                <a:tc>
                  <a:txBody>
                    <a:bodyPr/>
                    <a:lstStyle/>
                    <a:p>
                      <a:pPr algn="ctr"/>
                      <a:r>
                        <a:rPr lang="en-US" sz="2800" dirty="0" smtClean="0"/>
                        <a:t>75</a:t>
                      </a:r>
                      <a:endParaRPr lang="en-US" sz="2800" dirty="0"/>
                    </a:p>
                  </a:txBody>
                  <a:tcPr/>
                </a:tc>
              </a:tr>
            </a:tbl>
          </a:graphicData>
        </a:graphic>
      </p:graphicFrame>
      <p:graphicFrame>
        <p:nvGraphicFramePr>
          <p:cNvPr id="7" name="Table 6"/>
          <p:cNvGraphicFramePr>
            <a:graphicFrameLocks noGrp="1"/>
          </p:cNvGraphicFramePr>
          <p:nvPr/>
        </p:nvGraphicFramePr>
        <p:xfrm>
          <a:off x="1435100" y="1447800"/>
          <a:ext cx="6629400" cy="636796"/>
        </p:xfrm>
        <a:graphic>
          <a:graphicData uri="http://schemas.openxmlformats.org/drawingml/2006/table">
            <a:tbl>
              <a:tblPr firstRow="1" bandRow="1">
                <a:tableStyleId>{5C22544A-7EE6-4342-B048-85BDC9FD1C3A}</a:tableStyleId>
              </a:tblPr>
              <a:tblGrid>
                <a:gridCol w="1447800"/>
                <a:gridCol w="3733800"/>
                <a:gridCol w="1447800"/>
              </a:tblGrid>
              <a:tr h="636796">
                <a:tc>
                  <a:txBody>
                    <a:bodyPr/>
                    <a:lstStyle/>
                    <a:p>
                      <a:r>
                        <a:rPr lang="en-US" sz="2800" dirty="0" smtClean="0"/>
                        <a:t>Module</a:t>
                      </a:r>
                      <a:endParaRPr lang="en-US" sz="2800" dirty="0"/>
                    </a:p>
                  </a:txBody>
                  <a:tcPr/>
                </a:tc>
                <a:tc>
                  <a:txBody>
                    <a:bodyPr/>
                    <a:lstStyle/>
                    <a:p>
                      <a:r>
                        <a:rPr lang="en-US" sz="2800" dirty="0" smtClean="0"/>
                        <a:t>          Topic</a:t>
                      </a:r>
                      <a:endParaRPr lang="en-US" sz="2800" dirty="0"/>
                    </a:p>
                  </a:txBody>
                  <a:tcPr/>
                </a:tc>
                <a:tc>
                  <a:txBody>
                    <a:bodyPr/>
                    <a:lstStyle/>
                    <a:p>
                      <a:r>
                        <a:rPr lang="en-US" sz="2800" dirty="0" smtClean="0"/>
                        <a:t>Marks</a:t>
                      </a:r>
                      <a:endParaRPr lang="en-US" sz="28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1007990088"/>
              </p:ext>
            </p:extLst>
          </p:nvPr>
        </p:nvGraphicFramePr>
        <p:xfrm>
          <a:off x="1447800" y="2362200"/>
          <a:ext cx="6629400" cy="1161216"/>
        </p:xfrm>
        <a:graphic>
          <a:graphicData uri="http://schemas.openxmlformats.org/drawingml/2006/table">
            <a:tbl>
              <a:tblPr firstRow="1" bandRow="1">
                <a:tableStyleId>{5C22544A-7EE6-4342-B048-85BDC9FD1C3A}</a:tableStyleId>
              </a:tblPr>
              <a:tblGrid>
                <a:gridCol w="1447800"/>
                <a:gridCol w="3733800"/>
                <a:gridCol w="1447800"/>
              </a:tblGrid>
              <a:tr h="1161216">
                <a:tc>
                  <a:txBody>
                    <a:bodyPr/>
                    <a:lstStyle/>
                    <a:p>
                      <a:pPr algn="ctr"/>
                      <a:r>
                        <a:rPr lang="en-US" sz="2800" dirty="0" smtClean="0"/>
                        <a:t>I</a:t>
                      </a:r>
                      <a:endParaRPr lang="en-US" sz="2800" dirty="0"/>
                    </a:p>
                  </a:txBody>
                  <a:tcPr>
                    <a:solidFill>
                      <a:schemeClr val="accent3">
                        <a:lumMod val="75000"/>
                      </a:schemeClr>
                    </a:solidFill>
                  </a:tcPr>
                </a:tc>
                <a:tc>
                  <a:txBody>
                    <a:bodyPr/>
                    <a:lstStyle/>
                    <a:p>
                      <a:r>
                        <a:rPr lang="en-US" sz="2800" dirty="0" smtClean="0"/>
                        <a:t>Data communication</a:t>
                      </a:r>
                    </a:p>
                    <a:p>
                      <a:r>
                        <a:rPr lang="en-US" sz="2800" dirty="0" smtClean="0"/>
                        <a:t>Network &amp; Internet</a:t>
                      </a:r>
                      <a:endParaRPr lang="en-US" sz="2800" dirty="0"/>
                    </a:p>
                  </a:txBody>
                  <a:tcPr>
                    <a:solidFill>
                      <a:schemeClr val="accent3">
                        <a:lumMod val="75000"/>
                      </a:schemeClr>
                    </a:solidFill>
                  </a:tcPr>
                </a:tc>
                <a:tc>
                  <a:txBody>
                    <a:bodyPr/>
                    <a:lstStyle/>
                    <a:p>
                      <a:pPr algn="ctr"/>
                      <a:r>
                        <a:rPr lang="en-US" sz="2800" dirty="0" smtClean="0"/>
                        <a:t>26</a:t>
                      </a:r>
                      <a:endParaRPr lang="en-US" sz="2800" dirty="0"/>
                    </a:p>
                  </a:txBody>
                  <a:tcPr>
                    <a:solidFill>
                      <a:schemeClr val="accent3">
                        <a:lumMod val="7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736480048"/>
              </p:ext>
            </p:extLst>
          </p:nvPr>
        </p:nvGraphicFramePr>
        <p:xfrm>
          <a:off x="1447800" y="3733800"/>
          <a:ext cx="6629400" cy="636796"/>
        </p:xfrm>
        <a:graphic>
          <a:graphicData uri="http://schemas.openxmlformats.org/drawingml/2006/table">
            <a:tbl>
              <a:tblPr firstRow="1" bandRow="1">
                <a:tableStyleId>{5C22544A-7EE6-4342-B048-85BDC9FD1C3A}</a:tableStyleId>
              </a:tblPr>
              <a:tblGrid>
                <a:gridCol w="1447800"/>
                <a:gridCol w="3733800"/>
                <a:gridCol w="1447800"/>
              </a:tblGrid>
              <a:tr h="636796">
                <a:tc>
                  <a:txBody>
                    <a:bodyPr/>
                    <a:lstStyle/>
                    <a:p>
                      <a:pPr algn="ctr"/>
                      <a:r>
                        <a:rPr lang="en-US" sz="2800" dirty="0" smtClean="0"/>
                        <a:t>II &amp; III</a:t>
                      </a:r>
                      <a:endParaRPr lang="en-US" sz="2800" dirty="0"/>
                    </a:p>
                  </a:txBody>
                  <a:tcPr/>
                </a:tc>
                <a:tc>
                  <a:txBody>
                    <a:bodyPr/>
                    <a:lstStyle/>
                    <a:p>
                      <a:r>
                        <a:rPr lang="en-US" sz="2800" dirty="0" smtClean="0"/>
                        <a:t>MySQL</a:t>
                      </a:r>
                      <a:endParaRPr lang="en-US" sz="2800" dirty="0"/>
                    </a:p>
                  </a:txBody>
                  <a:tcPr/>
                </a:tc>
                <a:tc>
                  <a:txBody>
                    <a:bodyPr/>
                    <a:lstStyle/>
                    <a:p>
                      <a:pPr algn="ctr"/>
                      <a:r>
                        <a:rPr lang="en-US" sz="2800" dirty="0" smtClean="0"/>
                        <a:t>32</a:t>
                      </a:r>
                      <a:endParaRPr lang="en-US" sz="2800" dirty="0"/>
                    </a:p>
                  </a:txBody>
                  <a:tcPr/>
                </a:tc>
              </a:tr>
            </a:tbl>
          </a:graphicData>
        </a:graphic>
      </p:graphicFrame>
      <p:sp>
        <p:nvSpPr>
          <p:cNvPr id="5" name="TextBox 4"/>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228600"/>
            <a:ext cx="7406640" cy="6629400"/>
          </a:xfrm>
        </p:spPr>
        <p:txBody>
          <a:bodyPr>
            <a:normAutofit/>
          </a:bodyPr>
          <a:lstStyle/>
          <a:p>
            <a:pPr algn="just">
              <a:spcBef>
                <a:spcPts val="0"/>
              </a:spcBef>
            </a:pPr>
            <a:r>
              <a:rPr lang="en-US" dirty="0" smtClean="0"/>
              <a:t>iii)To display data having balance is more than 50000</a:t>
            </a:r>
          </a:p>
          <a:p>
            <a:pPr algn="just">
              <a:spcBef>
                <a:spcPts val="0"/>
              </a:spcBef>
            </a:pPr>
            <a:r>
              <a:rPr lang="en-US" dirty="0"/>
              <a:t>	</a:t>
            </a:r>
            <a:r>
              <a:rPr lang="en-US" dirty="0" err="1" smtClean="0"/>
              <a:t>Mysql</a:t>
            </a:r>
            <a:r>
              <a:rPr lang="en-US" dirty="0" smtClean="0"/>
              <a:t>&gt;SELECT * FROM CUST</a:t>
            </a:r>
          </a:p>
          <a:p>
            <a:pPr algn="just">
              <a:spcBef>
                <a:spcPts val="0"/>
              </a:spcBef>
            </a:pPr>
            <a:r>
              <a:rPr lang="en-US" dirty="0"/>
              <a:t>	 </a:t>
            </a:r>
            <a:r>
              <a:rPr lang="en-US" dirty="0" smtClean="0"/>
              <a:t>      -&gt;WHERE BAL&gt;50000;</a:t>
            </a:r>
          </a:p>
          <a:p>
            <a:pPr algn="just">
              <a:spcBef>
                <a:spcPts val="0"/>
              </a:spcBef>
            </a:pPr>
            <a:r>
              <a:rPr lang="en-US" dirty="0" smtClean="0"/>
              <a:t>iv) To display customer name , balance due and date</a:t>
            </a:r>
          </a:p>
          <a:p>
            <a:pPr algn="just">
              <a:spcBef>
                <a:spcPts val="0"/>
              </a:spcBef>
            </a:pPr>
            <a:r>
              <a:rPr lang="en-US" dirty="0"/>
              <a:t> </a:t>
            </a:r>
            <a:r>
              <a:rPr lang="en-US" dirty="0" smtClean="0"/>
              <a:t>    of transaction whose name begins with ‘k’.</a:t>
            </a:r>
          </a:p>
          <a:p>
            <a:pPr algn="just">
              <a:spcBef>
                <a:spcPts val="0"/>
              </a:spcBef>
            </a:pPr>
            <a:r>
              <a:rPr lang="en-US" dirty="0" smtClean="0"/>
              <a:t>   </a:t>
            </a:r>
            <a:r>
              <a:rPr lang="en-US" dirty="0" err="1" smtClean="0"/>
              <a:t>Mysql</a:t>
            </a:r>
            <a:r>
              <a:rPr lang="en-US" dirty="0" smtClean="0"/>
              <a:t>&gt;SELECT CNAME, BAL, DOT FROM CUST</a:t>
            </a:r>
          </a:p>
          <a:p>
            <a:pPr algn="just">
              <a:spcBef>
                <a:spcPts val="0"/>
              </a:spcBef>
            </a:pPr>
            <a:r>
              <a:rPr lang="en-US" dirty="0"/>
              <a:t> </a:t>
            </a:r>
            <a:r>
              <a:rPr lang="en-US" dirty="0" smtClean="0"/>
              <a:t>         -&gt; WHERE CNAME LIKE ‘K%’;</a:t>
            </a:r>
          </a:p>
          <a:p>
            <a:pPr algn="just">
              <a:spcBef>
                <a:spcPts val="0"/>
              </a:spcBef>
            </a:pPr>
            <a:endParaRPr lang="en-US" dirty="0" smtClean="0"/>
          </a:p>
          <a:p>
            <a:pPr algn="just">
              <a:spcBef>
                <a:spcPts val="0"/>
              </a:spcBef>
            </a:pPr>
            <a:endParaRPr lang="en-US" dirty="0"/>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924800" cy="6324600"/>
          </a:xfrm>
        </p:spPr>
        <p:txBody>
          <a:bodyPr>
            <a:normAutofit/>
          </a:bodyPr>
          <a:lstStyle/>
          <a:p>
            <a:pPr>
              <a:buNone/>
            </a:pPr>
            <a:r>
              <a:rPr lang="en-US" sz="2800" dirty="0" smtClean="0"/>
              <a:t>There exist a table EMP containing columns employee number(ENO), </a:t>
            </a:r>
            <a:r>
              <a:rPr lang="en-US" sz="2800" dirty="0" err="1" smtClean="0"/>
              <a:t>emp</a:t>
            </a:r>
            <a:r>
              <a:rPr lang="en-US" sz="2800" dirty="0" smtClean="0"/>
              <a:t> name (NAME), age(AGE), name of department (DEPT) and salary(SAL).</a:t>
            </a:r>
          </a:p>
          <a:p>
            <a:pPr>
              <a:buNone/>
            </a:pPr>
            <a:r>
              <a:rPr lang="en-US" sz="2800" dirty="0" smtClean="0"/>
              <a:t>Write query for the following:</a:t>
            </a:r>
          </a:p>
          <a:p>
            <a:pPr>
              <a:buNone/>
            </a:pPr>
            <a:r>
              <a:rPr lang="en-US" sz="2800" dirty="0" smtClean="0"/>
              <a:t>i)To display employee number , department and salary.</a:t>
            </a:r>
          </a:p>
          <a:p>
            <a:pPr>
              <a:buNone/>
            </a:pPr>
            <a:r>
              <a:rPr lang="en-US" sz="2800" dirty="0" err="1" smtClean="0"/>
              <a:t>Mysql</a:t>
            </a:r>
            <a:r>
              <a:rPr lang="en-US" sz="2800" dirty="0" smtClean="0"/>
              <a:t>&gt;SELECT ENO, DEPT,SAL FROM EMP;</a:t>
            </a:r>
          </a:p>
          <a:p>
            <a:pPr>
              <a:buNone/>
            </a:pPr>
            <a:endParaRPr lang="en-US" sz="2800" dirty="0" smtClean="0"/>
          </a:p>
          <a:p>
            <a:pPr>
              <a:buNone/>
            </a:pPr>
            <a:r>
              <a:rPr lang="en-US" sz="2800" dirty="0" smtClean="0"/>
              <a:t>ii) To display all rows from the table where salary is more than average salary.</a:t>
            </a:r>
          </a:p>
          <a:p>
            <a:pPr>
              <a:buNone/>
            </a:pPr>
            <a:r>
              <a:rPr lang="en-US" sz="2500" dirty="0" err="1" smtClean="0"/>
              <a:t>Mysql</a:t>
            </a:r>
            <a:r>
              <a:rPr lang="en-US" sz="2500" dirty="0" smtClean="0"/>
              <a:t>&gt;SELECT * FROM EMP</a:t>
            </a:r>
          </a:p>
          <a:p>
            <a:pPr>
              <a:buNone/>
            </a:pPr>
            <a:r>
              <a:rPr lang="en-US" sz="2500" dirty="0"/>
              <a:t> </a:t>
            </a:r>
            <a:r>
              <a:rPr lang="en-US" sz="2500" dirty="0" smtClean="0"/>
              <a:t>     -&gt;WHERE SAL&gt;(SELECT AVG(SAL) FROM EMP);</a:t>
            </a:r>
            <a:endParaRPr lang="en-US" sz="2500" dirty="0"/>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790688" cy="5715000"/>
          </a:xfrm>
        </p:spPr>
        <p:txBody>
          <a:bodyPr/>
          <a:lstStyle/>
          <a:p>
            <a:pPr marL="82296" indent="0">
              <a:buNone/>
            </a:pPr>
            <a:r>
              <a:rPr lang="en-US" dirty="0" smtClean="0"/>
              <a:t>iii)To display employee number, salary and special allowance (SPA) to be calculated as </a:t>
            </a:r>
            <a:r>
              <a:rPr lang="en-US" dirty="0" smtClean="0">
                <a:latin typeface="Times New Roman" pitchFamily="18" charset="0"/>
                <a:cs typeface="Times New Roman" pitchFamily="18" charset="0"/>
              </a:rPr>
              <a:t>15% of salary for those employees whose salary is below average salary.</a:t>
            </a:r>
          </a:p>
          <a:p>
            <a:pPr marL="82296" indent="0">
              <a:buNone/>
            </a:pPr>
            <a:endParaRPr lang="en-US" sz="2400" dirty="0" smtClean="0">
              <a:latin typeface="Times New Roman" pitchFamily="18" charset="0"/>
              <a:cs typeface="Times New Roman" pitchFamily="18" charset="0"/>
            </a:endParaRPr>
          </a:p>
          <a:p>
            <a:pPr marL="82296" indent="0">
              <a:buNone/>
            </a:pPr>
            <a:r>
              <a:rPr lang="en-US" sz="2400" dirty="0" err="1" smtClean="0">
                <a:latin typeface="Times New Roman" pitchFamily="18" charset="0"/>
                <a:cs typeface="Times New Roman" pitchFamily="18" charset="0"/>
              </a:rPr>
              <a:t>Mysql</a:t>
            </a:r>
            <a:r>
              <a:rPr lang="en-US" sz="2400" dirty="0" smtClean="0">
                <a:latin typeface="Times New Roman" pitchFamily="18" charset="0"/>
                <a:cs typeface="Times New Roman" pitchFamily="18" charset="0"/>
              </a:rPr>
              <a:t>&gt;SELECT ENO,NAME, SAL,SAL*15% AS ‘SPA’ </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FROM EMP</a:t>
            </a:r>
          </a:p>
          <a:p>
            <a:pPr marL="82296" indent="0">
              <a:buNone/>
            </a:pPr>
            <a:r>
              <a:rPr lang="en-US" sz="2400" dirty="0" smtClean="0">
                <a:latin typeface="Times New Roman" pitchFamily="18" charset="0"/>
                <a:cs typeface="Times New Roman" pitchFamily="18" charset="0"/>
              </a:rPr>
              <a:t>             WHERE SAL&lt;(SELECT AVG(SAL) FROM EMP);</a:t>
            </a:r>
            <a:endParaRPr lang="en-US" sz="2400" dirty="0">
              <a:latin typeface="Times New Roman" pitchFamily="18" charset="0"/>
              <a:cs typeface="Times New Roman" pitchFamily="18" charset="0"/>
            </a:endParaRPr>
          </a:p>
          <a:p>
            <a:pPr marL="82296" indent="0">
              <a:buNone/>
            </a:pPr>
            <a:r>
              <a:rPr lang="en-US" sz="2400" dirty="0" smtClean="0"/>
              <a:t> </a:t>
            </a:r>
            <a:endParaRPr lang="en-US" sz="2400" dirty="0"/>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280074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609600"/>
            <a:ext cx="7772400" cy="6096000"/>
          </a:xfrm>
        </p:spPr>
        <p:txBody>
          <a:bodyPr>
            <a:normAutofit lnSpcReduction="10000"/>
          </a:bodyPr>
          <a:lstStyle/>
          <a:p>
            <a:pPr marL="541782" indent="-514350">
              <a:buAutoNum type="arabicPeriod"/>
            </a:pPr>
            <a:r>
              <a:rPr lang="en-US" dirty="0" smtClean="0">
                <a:latin typeface="Times New Roman" pitchFamily="18" charset="0"/>
                <a:cs typeface="Times New Roman" pitchFamily="18" charset="0"/>
              </a:rPr>
              <a:t>The following data has been entered in a worksheet:</a:t>
            </a:r>
          </a:p>
          <a:p>
            <a:pPr marL="541782" indent="-514350"/>
            <a:endParaRPr lang="en-US" dirty="0" smtClean="0">
              <a:latin typeface="Times New Roman" pitchFamily="18" charset="0"/>
              <a:cs typeface="Times New Roman" pitchFamily="18" charset="0"/>
            </a:endParaRPr>
          </a:p>
          <a:p>
            <a:pPr marL="541782" indent="-514350"/>
            <a:endParaRPr lang="en-US" dirty="0" smtClean="0">
              <a:latin typeface="Times New Roman" pitchFamily="18" charset="0"/>
              <a:cs typeface="Times New Roman" pitchFamily="18" charset="0"/>
            </a:endParaRPr>
          </a:p>
          <a:p>
            <a:pPr marL="541782" indent="-514350"/>
            <a:endParaRPr lang="en-US" dirty="0" smtClean="0">
              <a:latin typeface="Times New Roman" pitchFamily="18" charset="0"/>
              <a:cs typeface="Times New Roman" pitchFamily="18" charset="0"/>
            </a:endParaRPr>
          </a:p>
          <a:p>
            <a:pPr marL="541782" indent="-514350"/>
            <a:endParaRPr lang="en-US" dirty="0" smtClean="0">
              <a:latin typeface="Times New Roman" pitchFamily="18" charset="0"/>
              <a:cs typeface="Times New Roman" pitchFamily="18" charset="0"/>
            </a:endParaRPr>
          </a:p>
          <a:p>
            <a:pPr marL="541782" indent="-514350"/>
            <a:endParaRPr lang="en-US" dirty="0" smtClean="0">
              <a:latin typeface="Times New Roman" pitchFamily="18" charset="0"/>
              <a:cs typeface="Times New Roman" pitchFamily="18" charset="0"/>
            </a:endParaRPr>
          </a:p>
          <a:p>
            <a:pPr marL="541782" indent="-514350"/>
            <a:endParaRPr lang="en-US" dirty="0" smtClean="0">
              <a:latin typeface="Times New Roman" pitchFamily="18" charset="0"/>
              <a:cs typeface="Times New Roman" pitchFamily="18" charset="0"/>
            </a:endParaRPr>
          </a:p>
          <a:p>
            <a:pPr marL="541782" indent="-514350"/>
            <a:endParaRPr lang="en-US" dirty="0" smtClean="0">
              <a:latin typeface="Times New Roman" pitchFamily="18" charset="0"/>
              <a:cs typeface="Times New Roman" pitchFamily="18" charset="0"/>
            </a:endParaRPr>
          </a:p>
          <a:p>
            <a:pPr marL="541782" indent="-514350"/>
            <a:r>
              <a:rPr lang="en-US" dirty="0" smtClean="0">
                <a:latin typeface="Times New Roman" pitchFamily="18" charset="0"/>
                <a:cs typeface="Times New Roman" pitchFamily="18" charset="0"/>
              </a:rPr>
              <a:t>Write the steps to calculate i)DA @55</a:t>
            </a:r>
            <a:r>
              <a:rPr lang="en-US" smtClean="0">
                <a:latin typeface="Times New Roman" pitchFamily="18" charset="0"/>
                <a:cs typeface="Times New Roman" pitchFamily="18" charset="0"/>
              </a:rPr>
              <a:t>% of </a:t>
            </a:r>
            <a:r>
              <a:rPr lang="en-US" dirty="0" smtClean="0">
                <a:latin typeface="Times New Roman" pitchFamily="18" charset="0"/>
                <a:cs typeface="Times New Roman" pitchFamily="18" charset="0"/>
              </a:rPr>
              <a:t>the basic salary</a:t>
            </a:r>
          </a:p>
          <a:p>
            <a:pPr marL="541782" indent="-514350">
              <a:buFont typeface="Wingdings" pitchFamily="2" charset="2"/>
              <a:buChar char="Ø"/>
            </a:pPr>
            <a:r>
              <a:rPr lang="en-US" dirty="0" smtClean="0">
                <a:latin typeface="Times New Roman" pitchFamily="18" charset="0"/>
                <a:cs typeface="Times New Roman" pitchFamily="18" charset="0"/>
              </a:rPr>
              <a:t>Click at C2 and enter formula</a:t>
            </a:r>
          </a:p>
          <a:p>
            <a:pPr marL="541782" indent="-514350"/>
            <a:r>
              <a:rPr lang="en-US" dirty="0" smtClean="0">
                <a:latin typeface="Times New Roman" pitchFamily="18" charset="0"/>
                <a:cs typeface="Times New Roman" pitchFamily="18" charset="0"/>
              </a:rPr>
              <a:t>	= B2*55%</a:t>
            </a:r>
          </a:p>
          <a:p>
            <a:pPr marL="541782" indent="-514350">
              <a:buFont typeface="Wingdings" pitchFamily="2" charset="2"/>
              <a:buChar char="Ø"/>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Click at C2 and drag the fill handle to copy formula till C6.</a:t>
            </a:r>
          </a:p>
          <a:p>
            <a:pPr marL="541782" indent="-514350">
              <a:buFont typeface="Wingdings" pitchFamily="2" charset="2"/>
              <a:buChar char="Ø"/>
            </a:pPr>
            <a:endParaRPr lang="en-US" dirty="0" smtClean="0">
              <a:latin typeface="Times New Roman" pitchFamily="18" charset="0"/>
              <a:cs typeface="Times New Roman" pitchFamily="18" charset="0"/>
            </a:endParaRPr>
          </a:p>
          <a:p>
            <a:pPr marL="541782" indent="-514350">
              <a:buFont typeface="Wingdings" pitchFamily="2" charset="2"/>
              <a:buChar char="Ø"/>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966982855"/>
              </p:ext>
            </p:extLst>
          </p:nvPr>
        </p:nvGraphicFramePr>
        <p:xfrm>
          <a:off x="1981200" y="990600"/>
          <a:ext cx="5410201" cy="2594386"/>
        </p:xfrm>
        <a:graphic>
          <a:graphicData uri="http://schemas.openxmlformats.org/drawingml/2006/table">
            <a:tbl>
              <a:tblPr firstRow="1" bandRow="1">
                <a:tableStyleId>{5C22544A-7EE6-4342-B048-85BDC9FD1C3A}</a:tableStyleId>
              </a:tblPr>
              <a:tblGrid>
                <a:gridCol w="743903"/>
                <a:gridCol w="1059498"/>
                <a:gridCol w="901700"/>
                <a:gridCol w="901700"/>
                <a:gridCol w="901700"/>
                <a:gridCol w="901700"/>
              </a:tblGrid>
              <a:tr h="13716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E</a:t>
                      </a:r>
                      <a:endParaRPr lang="en-US" dirty="0"/>
                    </a:p>
                  </a:txBody>
                  <a:tcPr/>
                </a:tc>
              </a:tr>
              <a:tr h="369346">
                <a:tc>
                  <a:txBody>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NAME</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BASIC</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DA</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HRA</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NET</a:t>
                      </a:r>
                      <a:endParaRPr lang="en-US" dirty="0">
                        <a:latin typeface="Times New Roman" pitchFamily="18" charset="0"/>
                        <a:cs typeface="Times New Roman" pitchFamily="18" charset="0"/>
                      </a:endParaRPr>
                    </a:p>
                  </a:txBody>
                  <a:tcPr/>
                </a:tc>
              </a:tr>
              <a:tr h="255494">
                <a:tc>
                  <a:txBody>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AMIT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12000</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r>
              <a:tr h="369346">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SUMIT</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9500</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r>
              <a:tr h="282388">
                <a:tc>
                  <a:txBody>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KAJOL</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15000</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46038">
                <a:tc>
                  <a:txBody>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MANAV</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25000</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r h="392654">
                <a:tc>
                  <a:txBody>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AIJAZ</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18000</a:t>
                      </a:r>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c>
                  <a:txBody>
                    <a:bodyPr/>
                    <a:lstStyle/>
                    <a:p>
                      <a:endParaRPr lang="en-US" dirty="0">
                        <a:latin typeface="Times New Roman" pitchFamily="18" charset="0"/>
                        <a:cs typeface="Times New Roman" pitchFamily="18" charset="0"/>
                      </a:endParaRPr>
                    </a:p>
                  </a:txBody>
                  <a:tcPr/>
                </a:tc>
              </a:tr>
            </a:tbl>
          </a:graphicData>
        </a:graphic>
      </p:graphicFrame>
      <p:sp>
        <p:nvSpPr>
          <p:cNvPr id="2" name="TextBox 1"/>
          <p:cNvSpPr txBox="1"/>
          <p:nvPr/>
        </p:nvSpPr>
        <p:spPr>
          <a:xfrm>
            <a:off x="2971800" y="152400"/>
            <a:ext cx="2362200"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t>Module-IV Excel</a:t>
            </a:r>
            <a:endParaRPr lang="en-US" dirty="0"/>
          </a:p>
        </p:txBody>
      </p:sp>
      <p:sp>
        <p:nvSpPr>
          <p:cNvPr id="5" name="TextBox 4"/>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 to="" calcmode="lin" valueType="num">
                                      <p:cBhvr>
                                        <p:cTn id="12" dur="1" fill="hold"/>
                                        <p:tgtEl>
                                          <p:spTgt spid="3">
                                            <p:txEl>
                                              <p:pRg st="8" end="8"/>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to="" calcmode="lin" valueType="num">
                                      <p:cBhvr>
                                        <p:cTn id="17" dur="1" fill="hold"/>
                                        <p:tgtEl>
                                          <p:spTgt spid="3">
                                            <p:txEl>
                                              <p:pRg st="9" end="9"/>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 to="" calcmode="lin" valueType="num">
                                      <p:cBhvr>
                                        <p:cTn id="22" dur="1" fill="hold"/>
                                        <p:tgtEl>
                                          <p:spTgt spid="3">
                                            <p:txEl>
                                              <p:pRg st="10" end="1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 to="" calcmode="lin" valueType="num">
                                      <p:cBhvr>
                                        <p:cTn id="27"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304800"/>
            <a:ext cx="7406640" cy="5638800"/>
          </a:xfrm>
        </p:spPr>
        <p:txBody>
          <a:bodyPr/>
          <a:lstStyle/>
          <a:p>
            <a:pPr marL="541782" indent="-514350"/>
            <a:r>
              <a:rPr lang="en-US" dirty="0">
                <a:latin typeface="Times New Roman" pitchFamily="18" charset="0"/>
                <a:cs typeface="Times New Roman" pitchFamily="18" charset="0"/>
              </a:rPr>
              <a:t>ii) Calculate HRA @35% of basic </a:t>
            </a:r>
            <a:r>
              <a:rPr lang="en-US" dirty="0" smtClean="0">
                <a:latin typeface="Times New Roman" pitchFamily="18" charset="0"/>
                <a:cs typeface="Times New Roman" pitchFamily="18" charset="0"/>
              </a:rPr>
              <a:t>salary or Rs.5000 whichever is less </a:t>
            </a:r>
            <a:endParaRPr lang="en-US" dirty="0">
              <a:latin typeface="Times New Roman" pitchFamily="18" charset="0"/>
              <a:cs typeface="Times New Roman" pitchFamily="18" charset="0"/>
            </a:endParaRPr>
          </a:p>
          <a:p>
            <a:pPr marL="541782" indent="-514350">
              <a:buFont typeface="Wingdings" pitchFamily="2" charset="2"/>
              <a:buChar char="Ø"/>
            </a:pPr>
            <a:r>
              <a:rPr lang="en-US" dirty="0">
                <a:latin typeface="Times New Roman" pitchFamily="18" charset="0"/>
                <a:cs typeface="Times New Roman" pitchFamily="18" charset="0"/>
              </a:rPr>
              <a:t>Click at D2 and enter formula</a:t>
            </a:r>
          </a:p>
          <a:p>
            <a:pPr marL="541782" indent="-514350">
              <a:buFont typeface="Wingdings" pitchFamily="2" charset="2"/>
              <a:buChar char="Ø"/>
            </a:pPr>
            <a:r>
              <a:rPr lang="en-US" dirty="0">
                <a:latin typeface="Times New Roman" pitchFamily="18" charset="0"/>
                <a:cs typeface="Times New Roman" pitchFamily="18" charset="0"/>
              </a:rPr>
              <a:t>Enter formula </a:t>
            </a:r>
            <a:r>
              <a:rPr lang="en-US" dirty="0" smtClean="0">
                <a:latin typeface="Times New Roman" pitchFamily="18" charset="0"/>
                <a:cs typeface="Times New Roman" pitchFamily="18" charset="0"/>
              </a:rPr>
              <a:t>=MIN(B2*35% , 5000)</a:t>
            </a:r>
            <a:endParaRPr lang="en-US" dirty="0">
              <a:latin typeface="Times New Roman" pitchFamily="18" charset="0"/>
              <a:cs typeface="Times New Roman" pitchFamily="18" charset="0"/>
            </a:endParaRPr>
          </a:p>
          <a:p>
            <a:pPr marL="541782" indent="-514350">
              <a:buFont typeface="Wingdings" pitchFamily="2" charset="2"/>
              <a:buChar char="Ø"/>
            </a:pPr>
            <a:r>
              <a:rPr lang="en-US" dirty="0">
                <a:latin typeface="Times New Roman" pitchFamily="18" charset="0"/>
                <a:cs typeface="Times New Roman" pitchFamily="18" charset="0"/>
              </a:rPr>
              <a:t>Click at D2 and drag the fill handle to copy formula till D6.</a:t>
            </a:r>
          </a:p>
          <a:p>
            <a:r>
              <a:rPr lang="en-US" dirty="0" smtClean="0"/>
              <a:t>iii) To calculate net salary</a:t>
            </a:r>
          </a:p>
          <a:p>
            <a:pPr marL="484632" indent="-457200">
              <a:buFont typeface="Wingdings" pitchFamily="2" charset="2"/>
              <a:buChar char="Ø"/>
            </a:pPr>
            <a:r>
              <a:rPr lang="en-US" dirty="0" smtClean="0"/>
              <a:t>Click at E2 and enter formula</a:t>
            </a:r>
          </a:p>
          <a:p>
            <a:r>
              <a:rPr lang="en-US" dirty="0"/>
              <a:t>	</a:t>
            </a:r>
            <a:r>
              <a:rPr lang="en-US" dirty="0" smtClean="0"/>
              <a:t>=SUM(B2:D2)</a:t>
            </a:r>
          </a:p>
          <a:p>
            <a:pPr marL="484632" indent="-457200">
              <a:buFont typeface="Wingdings" pitchFamily="2" charset="2"/>
              <a:buChar char="Ø"/>
            </a:pPr>
            <a:r>
              <a:rPr lang="en-US" dirty="0" smtClean="0"/>
              <a:t>Click at E2 and drag formula till E6.</a:t>
            </a:r>
            <a:endParaRPr lang="en-US" dirty="0"/>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477000"/>
          </a:xfrm>
        </p:spPr>
        <p:txBody>
          <a:bodyPr>
            <a:normAutofit fontScale="55000" lnSpcReduction="20000"/>
          </a:bodyPr>
          <a:lstStyle/>
          <a:p>
            <a:pPr>
              <a:buNone/>
            </a:pPr>
            <a:r>
              <a:rPr lang="en-US" dirty="0" smtClean="0"/>
              <a:t>2. Consider the following worksheet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sz="2400" dirty="0" smtClean="0"/>
          </a:p>
          <a:p>
            <a:pPr>
              <a:buNone/>
            </a:pPr>
            <a:endParaRPr lang="en-US" sz="2400" dirty="0"/>
          </a:p>
          <a:p>
            <a:pPr>
              <a:buNone/>
            </a:pPr>
            <a:endParaRPr lang="en-US" sz="2400" dirty="0" smtClean="0"/>
          </a:p>
          <a:p>
            <a:pPr>
              <a:buNone/>
            </a:pPr>
            <a:endParaRPr lang="en-US" sz="2400" dirty="0"/>
          </a:p>
          <a:p>
            <a:pPr>
              <a:buNone/>
            </a:pPr>
            <a:endParaRPr lang="en-US" sz="3400" dirty="0" smtClean="0"/>
          </a:p>
          <a:p>
            <a:pPr>
              <a:buNone/>
            </a:pPr>
            <a:endParaRPr lang="en-US" sz="3400" dirty="0"/>
          </a:p>
          <a:p>
            <a:pPr>
              <a:buNone/>
            </a:pPr>
            <a:endParaRPr lang="en-US" sz="4400" dirty="0" smtClean="0"/>
          </a:p>
          <a:p>
            <a:pPr>
              <a:buNone/>
            </a:pPr>
            <a:r>
              <a:rPr lang="en-US" sz="4400" dirty="0" smtClean="0"/>
              <a:t>Write the steps to calculate simple and compound interest.</a:t>
            </a:r>
          </a:p>
          <a:p>
            <a:r>
              <a:rPr lang="en-US" sz="4600" dirty="0"/>
              <a:t>To calculate simple interest</a:t>
            </a:r>
          </a:p>
          <a:p>
            <a:pPr>
              <a:buFont typeface="Wingdings" pitchFamily="2" charset="2"/>
              <a:buChar char="Ø"/>
            </a:pPr>
            <a:r>
              <a:rPr lang="en-US" sz="4600" dirty="0"/>
              <a:t>Click at C2 and enter formula</a:t>
            </a:r>
          </a:p>
          <a:p>
            <a:pPr marL="82296" indent="0">
              <a:buNone/>
            </a:pPr>
            <a:r>
              <a:rPr lang="en-US" sz="4600" dirty="0"/>
              <a:t>	=B2*$B$8*$B$9/100</a:t>
            </a:r>
          </a:p>
          <a:p>
            <a:pPr>
              <a:buFont typeface="Wingdings" pitchFamily="2" charset="2"/>
              <a:buChar char="Ø"/>
            </a:pPr>
            <a:r>
              <a:rPr lang="en-US" sz="4600" dirty="0"/>
              <a:t>Click at C2 and drag the fill handle till C7</a:t>
            </a:r>
          </a:p>
          <a:p>
            <a:pPr>
              <a:buNone/>
            </a:pPr>
            <a:endParaRPr lang="en-US" sz="4600" dirty="0" smtClean="0"/>
          </a:p>
          <a:p>
            <a:pPr>
              <a:buNone/>
            </a:pPr>
            <a:endParaRPr lang="en-US"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981446231"/>
              </p:ext>
            </p:extLst>
          </p:nvPr>
        </p:nvGraphicFramePr>
        <p:xfrm>
          <a:off x="1752600" y="609600"/>
          <a:ext cx="6019800" cy="3708400"/>
        </p:xfrm>
        <a:graphic>
          <a:graphicData uri="http://schemas.openxmlformats.org/drawingml/2006/table">
            <a:tbl>
              <a:tblPr firstRow="1" bandRow="1">
                <a:tableStyleId>{8799B23B-EC83-4686-B30A-512413B5E67A}</a:tableStyleId>
              </a:tblPr>
              <a:tblGrid>
                <a:gridCol w="363195"/>
                <a:gridCol w="932205"/>
                <a:gridCol w="990600"/>
                <a:gridCol w="1676400"/>
                <a:gridCol w="2057400"/>
              </a:tblGrid>
              <a:tr h="370840">
                <a:tc>
                  <a:txBody>
                    <a:bodyPr/>
                    <a:lstStyle/>
                    <a:p>
                      <a:endParaRPr lang="en-US" dirty="0"/>
                    </a:p>
                  </a:txBody>
                  <a:tcPr/>
                </a:tc>
                <a:tc>
                  <a:txBody>
                    <a:bodyPr/>
                    <a:lstStyle/>
                    <a:p>
                      <a:r>
                        <a:rPr lang="en-US" sz="1800" dirty="0" smtClean="0"/>
                        <a:t>A</a:t>
                      </a:r>
                      <a:endParaRPr lang="en-US" sz="1800" dirty="0"/>
                    </a:p>
                  </a:txBody>
                  <a:tcPr/>
                </a:tc>
                <a:tc>
                  <a:txBody>
                    <a:bodyPr/>
                    <a:lstStyle/>
                    <a:p>
                      <a:r>
                        <a:rPr lang="en-US" sz="1800" dirty="0" smtClean="0"/>
                        <a:t>B</a:t>
                      </a:r>
                      <a:endParaRPr lang="en-US" sz="1800" dirty="0"/>
                    </a:p>
                  </a:txBody>
                  <a:tcPr/>
                </a:tc>
                <a:tc>
                  <a:txBody>
                    <a:bodyPr/>
                    <a:lstStyle/>
                    <a:p>
                      <a:r>
                        <a:rPr lang="en-US" sz="1800" dirty="0" smtClean="0"/>
                        <a:t>C</a:t>
                      </a:r>
                      <a:endParaRPr lang="en-US" sz="1800" dirty="0"/>
                    </a:p>
                  </a:txBody>
                  <a:tcPr/>
                </a:tc>
                <a:tc>
                  <a:txBody>
                    <a:bodyPr/>
                    <a:lstStyle/>
                    <a:p>
                      <a:r>
                        <a:rPr lang="en-US" sz="1800" dirty="0" smtClean="0"/>
                        <a:t>D</a:t>
                      </a:r>
                      <a:endParaRPr lang="en-US" sz="1800" dirty="0"/>
                    </a:p>
                  </a:txBody>
                  <a:tcPr/>
                </a:tc>
              </a:tr>
              <a:tr h="370840">
                <a:tc>
                  <a:txBody>
                    <a:bodyPr/>
                    <a:lstStyle/>
                    <a:p>
                      <a:r>
                        <a:rPr lang="en-US" dirty="0" smtClean="0"/>
                        <a:t>1</a:t>
                      </a:r>
                      <a:endParaRPr lang="en-US" dirty="0"/>
                    </a:p>
                  </a:txBody>
                  <a:tcPr/>
                </a:tc>
                <a:tc>
                  <a:txBody>
                    <a:bodyPr/>
                    <a:lstStyle/>
                    <a:p>
                      <a:r>
                        <a:rPr lang="en-US" sz="1800" dirty="0" smtClean="0"/>
                        <a:t>Name</a:t>
                      </a:r>
                      <a:endParaRPr lang="en-US" sz="1800" dirty="0"/>
                    </a:p>
                  </a:txBody>
                  <a:tcPr/>
                </a:tc>
                <a:tc>
                  <a:txBody>
                    <a:bodyPr/>
                    <a:lstStyle/>
                    <a:p>
                      <a:r>
                        <a:rPr lang="en-US" sz="1800" dirty="0" smtClean="0"/>
                        <a:t>Amount</a:t>
                      </a:r>
                      <a:endParaRPr lang="en-US" sz="1800" dirty="0"/>
                    </a:p>
                  </a:txBody>
                  <a:tcPr/>
                </a:tc>
                <a:tc>
                  <a:txBody>
                    <a:bodyPr/>
                    <a:lstStyle/>
                    <a:p>
                      <a:r>
                        <a:rPr lang="en-US" sz="1800" dirty="0" smtClean="0"/>
                        <a:t>Simple</a:t>
                      </a:r>
                      <a:r>
                        <a:rPr lang="en-US" sz="1800" baseline="0" dirty="0" smtClean="0"/>
                        <a:t> Interest</a:t>
                      </a:r>
                      <a:endParaRPr lang="en-US" sz="1800" dirty="0"/>
                    </a:p>
                  </a:txBody>
                  <a:tcPr/>
                </a:tc>
                <a:tc>
                  <a:txBody>
                    <a:bodyPr/>
                    <a:lstStyle/>
                    <a:p>
                      <a:r>
                        <a:rPr lang="en-US" sz="1800" dirty="0" smtClean="0"/>
                        <a:t>Compound Interest</a:t>
                      </a:r>
                      <a:endParaRPr lang="en-US" sz="1800" dirty="0"/>
                    </a:p>
                  </a:txBody>
                  <a:tcPr/>
                </a:tc>
              </a:tr>
              <a:tr h="370840">
                <a:tc>
                  <a:txBody>
                    <a:bodyPr/>
                    <a:lstStyle/>
                    <a:p>
                      <a:r>
                        <a:rPr lang="en-US" dirty="0" smtClean="0"/>
                        <a:t>2</a:t>
                      </a:r>
                      <a:endParaRPr lang="en-US" dirty="0"/>
                    </a:p>
                  </a:txBody>
                  <a:tcPr/>
                </a:tc>
                <a:tc>
                  <a:txBody>
                    <a:bodyPr/>
                    <a:lstStyle/>
                    <a:p>
                      <a:r>
                        <a:rPr lang="en-US" sz="1800" dirty="0" err="1" smtClean="0"/>
                        <a:t>Gaurav</a:t>
                      </a:r>
                      <a:endParaRPr lang="en-US" sz="1800" dirty="0"/>
                    </a:p>
                  </a:txBody>
                  <a:tcPr/>
                </a:tc>
                <a:tc>
                  <a:txBody>
                    <a:bodyPr/>
                    <a:lstStyle/>
                    <a:p>
                      <a:r>
                        <a:rPr lang="en-US" sz="1800" dirty="0" smtClean="0"/>
                        <a:t>75000</a:t>
                      </a:r>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r>
                        <a:rPr lang="en-US" dirty="0" smtClean="0"/>
                        <a:t>3</a:t>
                      </a:r>
                      <a:endParaRPr lang="en-US" dirty="0"/>
                    </a:p>
                  </a:txBody>
                  <a:tcPr/>
                </a:tc>
                <a:tc>
                  <a:txBody>
                    <a:bodyPr/>
                    <a:lstStyle/>
                    <a:p>
                      <a:r>
                        <a:rPr lang="en-US" sz="1800" dirty="0" err="1" smtClean="0"/>
                        <a:t>Amit</a:t>
                      </a:r>
                      <a:endParaRPr lang="en-US" sz="1800" dirty="0"/>
                    </a:p>
                  </a:txBody>
                  <a:tcPr/>
                </a:tc>
                <a:tc>
                  <a:txBody>
                    <a:bodyPr/>
                    <a:lstStyle/>
                    <a:p>
                      <a:r>
                        <a:rPr lang="en-US" sz="1800" dirty="0" smtClean="0"/>
                        <a:t>125000</a:t>
                      </a:r>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r>
                        <a:rPr lang="en-US" dirty="0" smtClean="0"/>
                        <a:t>4</a:t>
                      </a:r>
                      <a:endParaRPr lang="en-US" dirty="0"/>
                    </a:p>
                  </a:txBody>
                  <a:tcPr/>
                </a:tc>
                <a:tc>
                  <a:txBody>
                    <a:bodyPr/>
                    <a:lstStyle/>
                    <a:p>
                      <a:r>
                        <a:rPr lang="en-US" sz="1800" dirty="0" err="1" smtClean="0"/>
                        <a:t>Komal</a:t>
                      </a:r>
                      <a:endParaRPr lang="en-US" sz="1800" dirty="0"/>
                    </a:p>
                  </a:txBody>
                  <a:tcPr/>
                </a:tc>
                <a:tc>
                  <a:txBody>
                    <a:bodyPr/>
                    <a:lstStyle/>
                    <a:p>
                      <a:r>
                        <a:rPr lang="en-US" sz="1800" dirty="0" smtClean="0"/>
                        <a:t>85000</a:t>
                      </a:r>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r>
                        <a:rPr lang="en-US" dirty="0" smtClean="0"/>
                        <a:t>5</a:t>
                      </a:r>
                      <a:endParaRPr lang="en-US" dirty="0"/>
                    </a:p>
                  </a:txBody>
                  <a:tcPr/>
                </a:tc>
                <a:tc>
                  <a:txBody>
                    <a:bodyPr/>
                    <a:lstStyle/>
                    <a:p>
                      <a:r>
                        <a:rPr lang="en-US" sz="1800" dirty="0" err="1" smtClean="0"/>
                        <a:t>Tousif</a:t>
                      </a:r>
                      <a:endParaRPr lang="en-US" sz="1800" dirty="0"/>
                    </a:p>
                  </a:txBody>
                  <a:tcPr/>
                </a:tc>
                <a:tc>
                  <a:txBody>
                    <a:bodyPr/>
                    <a:lstStyle/>
                    <a:p>
                      <a:r>
                        <a:rPr lang="en-US" sz="1800" dirty="0" smtClean="0"/>
                        <a:t>175000</a:t>
                      </a:r>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r>
                        <a:rPr lang="en-US" dirty="0" smtClean="0"/>
                        <a:t>6</a:t>
                      </a:r>
                      <a:endParaRPr lang="en-US" dirty="0"/>
                    </a:p>
                  </a:txBody>
                  <a:tcPr/>
                </a:tc>
                <a:tc>
                  <a:txBody>
                    <a:bodyPr/>
                    <a:lstStyle/>
                    <a:p>
                      <a:r>
                        <a:rPr lang="en-US" sz="1800" dirty="0" err="1" smtClean="0"/>
                        <a:t>Mumtaz</a:t>
                      </a:r>
                      <a:endParaRPr lang="en-US" sz="1800" dirty="0"/>
                    </a:p>
                  </a:txBody>
                  <a:tcPr/>
                </a:tc>
                <a:tc>
                  <a:txBody>
                    <a:bodyPr/>
                    <a:lstStyle/>
                    <a:p>
                      <a:r>
                        <a:rPr lang="en-US" sz="1800" dirty="0" smtClean="0"/>
                        <a:t>200000</a:t>
                      </a:r>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r>
                        <a:rPr lang="en-US" dirty="0" smtClean="0"/>
                        <a:t>7</a:t>
                      </a:r>
                      <a:endParaRPr lang="en-US" dirty="0"/>
                    </a:p>
                  </a:txBody>
                  <a:tcPr/>
                </a:tc>
                <a:tc>
                  <a:txBody>
                    <a:bodyPr/>
                    <a:lstStyle/>
                    <a:p>
                      <a:r>
                        <a:rPr lang="en-US" sz="1800" dirty="0" err="1" smtClean="0"/>
                        <a:t>Sumit</a:t>
                      </a:r>
                      <a:endParaRPr lang="en-US" sz="1800" dirty="0"/>
                    </a:p>
                  </a:txBody>
                  <a:tcPr/>
                </a:tc>
                <a:tc>
                  <a:txBody>
                    <a:bodyPr/>
                    <a:lstStyle/>
                    <a:p>
                      <a:r>
                        <a:rPr lang="en-US" sz="1800" dirty="0" smtClean="0"/>
                        <a:t>95000</a:t>
                      </a:r>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r>
                        <a:rPr lang="en-US" dirty="0" smtClean="0"/>
                        <a:t>8</a:t>
                      </a:r>
                      <a:endParaRPr lang="en-US" dirty="0"/>
                    </a:p>
                  </a:txBody>
                  <a:tcPr/>
                </a:tc>
                <a:tc>
                  <a:txBody>
                    <a:bodyPr/>
                    <a:lstStyle/>
                    <a:p>
                      <a:r>
                        <a:rPr lang="en-US" sz="1800" dirty="0" smtClean="0"/>
                        <a:t>Rate(%)</a:t>
                      </a:r>
                      <a:endParaRPr lang="en-US" sz="1800" dirty="0"/>
                    </a:p>
                  </a:txBody>
                  <a:tcPr/>
                </a:tc>
                <a:tc>
                  <a:txBody>
                    <a:bodyPr/>
                    <a:lstStyle/>
                    <a:p>
                      <a:r>
                        <a:rPr lang="en-US" sz="1800" dirty="0" smtClean="0"/>
                        <a:t>8</a:t>
                      </a:r>
                      <a:endParaRPr lang="en-US" sz="1800" dirty="0"/>
                    </a:p>
                  </a:txBody>
                  <a:tcPr/>
                </a:tc>
                <a:tc>
                  <a:txBody>
                    <a:bodyPr/>
                    <a:lstStyle/>
                    <a:p>
                      <a:endParaRPr lang="en-US" sz="1800" dirty="0"/>
                    </a:p>
                  </a:txBody>
                  <a:tcPr/>
                </a:tc>
                <a:tc>
                  <a:txBody>
                    <a:bodyPr/>
                    <a:lstStyle/>
                    <a:p>
                      <a:endParaRPr lang="en-US" sz="1800" dirty="0"/>
                    </a:p>
                  </a:txBody>
                  <a:tcPr/>
                </a:tc>
              </a:tr>
              <a:tr h="370840">
                <a:tc>
                  <a:txBody>
                    <a:bodyPr/>
                    <a:lstStyle/>
                    <a:p>
                      <a:r>
                        <a:rPr lang="en-US" dirty="0" smtClean="0"/>
                        <a:t>9</a:t>
                      </a:r>
                      <a:endParaRPr lang="en-US" dirty="0"/>
                    </a:p>
                  </a:txBody>
                  <a:tcPr/>
                </a:tc>
                <a:tc>
                  <a:txBody>
                    <a:bodyPr/>
                    <a:lstStyle/>
                    <a:p>
                      <a:r>
                        <a:rPr lang="en-US" sz="1800" dirty="0" smtClean="0"/>
                        <a:t>Period</a:t>
                      </a:r>
                      <a:r>
                        <a:rPr lang="en-US" sz="1800" baseline="0" dirty="0" smtClean="0"/>
                        <a:t> </a:t>
                      </a:r>
                      <a:endParaRPr lang="en-US" sz="1800" dirty="0"/>
                    </a:p>
                  </a:txBody>
                  <a:tcPr/>
                </a:tc>
                <a:tc>
                  <a:txBody>
                    <a:bodyPr/>
                    <a:lstStyle/>
                    <a:p>
                      <a:r>
                        <a:rPr lang="en-US" sz="1800" dirty="0" smtClean="0"/>
                        <a:t>5</a:t>
                      </a:r>
                      <a:endParaRPr lang="en-US" sz="1800" dirty="0"/>
                    </a:p>
                  </a:txBody>
                  <a:tcPr/>
                </a:tc>
                <a:tc>
                  <a:txBody>
                    <a:bodyPr/>
                    <a:lstStyle/>
                    <a:p>
                      <a:endParaRPr lang="en-US" sz="1800" dirty="0"/>
                    </a:p>
                  </a:txBody>
                  <a:tcPr/>
                </a:tc>
                <a:tc>
                  <a:txBody>
                    <a:bodyPr/>
                    <a:lstStyle/>
                    <a:p>
                      <a:endParaRPr lang="en-US" sz="1800" dirty="0"/>
                    </a:p>
                  </a:txBody>
                  <a:tcPr/>
                </a:tc>
              </a:tr>
            </a:tbl>
          </a:graphicData>
        </a:graphic>
      </p:graphicFrame>
      <p:sp>
        <p:nvSpPr>
          <p:cNvPr id="5" name="TextBox 4"/>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5" end="15"/>
                                            </p:txEl>
                                          </p:spTgt>
                                        </p:tgtEl>
                                        <p:attrNameLst>
                                          <p:attrName>style.visibility</p:attrName>
                                        </p:attrNameLst>
                                      </p:cBhvr>
                                      <p:to>
                                        <p:strVal val="visible"/>
                                      </p:to>
                                    </p:set>
                                    <p:anim to="" calcmode="lin" valueType="num">
                                      <p:cBhvr>
                                        <p:cTn id="12" dur="1" fill="hold"/>
                                        <p:tgtEl>
                                          <p:spTgt spid="3">
                                            <p:txEl>
                                              <p:pRg st="15" end="15"/>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6" end="16"/>
                                            </p:txEl>
                                          </p:spTgt>
                                        </p:tgtEl>
                                        <p:attrNameLst>
                                          <p:attrName>style.visibility</p:attrName>
                                        </p:attrNameLst>
                                      </p:cBhvr>
                                      <p:to>
                                        <p:strVal val="visible"/>
                                      </p:to>
                                    </p:set>
                                    <p:anim to="" calcmode="lin" valueType="num">
                                      <p:cBhvr>
                                        <p:cTn id="17" dur="1" fill="hold"/>
                                        <p:tgtEl>
                                          <p:spTgt spid="3">
                                            <p:txEl>
                                              <p:pRg st="16" end="16"/>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7" end="17"/>
                                            </p:txEl>
                                          </p:spTgt>
                                        </p:tgtEl>
                                        <p:attrNameLst>
                                          <p:attrName>style.visibility</p:attrName>
                                        </p:attrNameLst>
                                      </p:cBhvr>
                                      <p:to>
                                        <p:strVal val="visible"/>
                                      </p:to>
                                    </p:set>
                                    <p:anim to="" calcmode="lin" valueType="num">
                                      <p:cBhvr>
                                        <p:cTn id="22" dur="1" fill="hold"/>
                                        <p:tgtEl>
                                          <p:spTgt spid="3">
                                            <p:txEl>
                                              <p:pRg st="17" end="17"/>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18" end="18"/>
                                            </p:txEl>
                                          </p:spTgt>
                                        </p:tgtEl>
                                        <p:attrNameLst>
                                          <p:attrName>style.visibility</p:attrName>
                                        </p:attrNameLst>
                                      </p:cBhvr>
                                      <p:to>
                                        <p:strVal val="visible"/>
                                      </p:to>
                                    </p:set>
                                    <p:anim to="" calcmode="lin" valueType="num">
                                      <p:cBhvr>
                                        <p:cTn id="27" dur="1" fill="hold"/>
                                        <p:tgtEl>
                                          <p:spTgt spid="3">
                                            <p:txEl>
                                              <p:pRg st="18" end="18"/>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19" end="19"/>
                                            </p:txEl>
                                          </p:spTgt>
                                        </p:tgtEl>
                                        <p:attrNameLst>
                                          <p:attrName>style.visibility</p:attrName>
                                        </p:attrNameLst>
                                      </p:cBhvr>
                                      <p:to>
                                        <p:strVal val="visible"/>
                                      </p:to>
                                    </p:set>
                                    <p:anim to="" calcmode="lin" valueType="num">
                                      <p:cBhvr>
                                        <p:cTn id="32" dur="1" fill="hold"/>
                                        <p:tgtEl>
                                          <p:spTgt spid="3">
                                            <p:txEl>
                                              <p:pRg st="19" end="1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lstStyle/>
          <a:p>
            <a:r>
              <a:rPr lang="en-US" dirty="0" smtClean="0"/>
              <a:t>To calculate compound interest</a:t>
            </a:r>
          </a:p>
          <a:p>
            <a:pPr>
              <a:buFont typeface="Wingdings" pitchFamily="2" charset="2"/>
              <a:buChar char="Ø"/>
            </a:pPr>
            <a:r>
              <a:rPr lang="en-US" dirty="0" smtClean="0"/>
              <a:t>Click at D2 and enter formula</a:t>
            </a:r>
          </a:p>
          <a:p>
            <a:pPr marL="82296" indent="0">
              <a:buNone/>
            </a:pPr>
            <a:r>
              <a:rPr lang="en-US" dirty="0"/>
              <a:t>	</a:t>
            </a:r>
            <a:r>
              <a:rPr lang="en-US" dirty="0" smtClean="0"/>
              <a:t>=B2*(1+$B$8/100)^$B$9-B2</a:t>
            </a:r>
          </a:p>
          <a:p>
            <a:pPr>
              <a:buFont typeface="Wingdings" pitchFamily="2" charset="2"/>
              <a:buChar char="Ø"/>
            </a:pPr>
            <a:r>
              <a:rPr lang="en-US" dirty="0" smtClean="0"/>
              <a:t>Click at D2 and drag the fill handle till D7.</a:t>
            </a:r>
            <a:endParaRPr lang="en-US" dirty="0"/>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304800"/>
            <a:ext cx="7772400" cy="6324600"/>
          </a:xfrm>
        </p:spPr>
        <p:txBody>
          <a:bodyPr>
            <a:normAutofit fontScale="85000" lnSpcReduction="20000"/>
          </a:bodyPr>
          <a:lstStyle/>
          <a:p>
            <a:r>
              <a:rPr lang="en-US" sz="2400" dirty="0" smtClean="0"/>
              <a:t>3. Consider </a:t>
            </a:r>
            <a:r>
              <a:rPr lang="en-US" sz="2400" dirty="0"/>
              <a:t>the following worksheet</a:t>
            </a:r>
          </a:p>
          <a:p>
            <a:endParaRPr lang="en-US" sz="2400" dirty="0" smtClean="0"/>
          </a:p>
          <a:p>
            <a:endParaRPr lang="en-US" sz="2400" dirty="0"/>
          </a:p>
          <a:p>
            <a:endParaRPr lang="en-US" sz="2400" dirty="0"/>
          </a:p>
          <a:p>
            <a:endParaRPr lang="en-US" sz="2400" dirty="0"/>
          </a:p>
          <a:p>
            <a:endParaRPr lang="en-US" sz="2400" dirty="0"/>
          </a:p>
          <a:p>
            <a:endParaRPr lang="en-US" sz="2400" dirty="0"/>
          </a:p>
          <a:p>
            <a:endParaRPr lang="en-US" sz="2400" dirty="0" smtClean="0"/>
          </a:p>
          <a:p>
            <a:endParaRPr lang="en-US" sz="2400" dirty="0" smtClean="0"/>
          </a:p>
          <a:p>
            <a:endParaRPr lang="en-US" sz="2400" dirty="0"/>
          </a:p>
          <a:p>
            <a:r>
              <a:rPr lang="en-US" sz="2400" dirty="0" smtClean="0"/>
              <a:t>Write </a:t>
            </a:r>
            <a:r>
              <a:rPr lang="en-US" sz="2400" dirty="0"/>
              <a:t>the steps to calculate simple and compound interest</a:t>
            </a:r>
            <a:r>
              <a:rPr lang="en-US" sz="2400" dirty="0" smtClean="0"/>
              <a:t>.</a:t>
            </a:r>
          </a:p>
          <a:p>
            <a:pPr marL="370332" indent="-342900">
              <a:buFont typeface="Wingdings" pitchFamily="2" charset="2"/>
              <a:buChar char="Ø"/>
            </a:pPr>
            <a:r>
              <a:rPr lang="en-US" sz="2400" dirty="0" smtClean="0"/>
              <a:t>Click at D2 and type enter formula</a:t>
            </a:r>
          </a:p>
          <a:p>
            <a:r>
              <a:rPr lang="en-US" sz="2400" dirty="0"/>
              <a:t>	</a:t>
            </a:r>
            <a:r>
              <a:rPr lang="en-US" sz="2400" dirty="0" smtClean="0"/>
              <a:t>=A2*B2*C2</a:t>
            </a:r>
          </a:p>
          <a:p>
            <a:pPr marL="370332" indent="-342900">
              <a:buFont typeface="Wingdings" pitchFamily="2" charset="2"/>
              <a:buChar char="Ø"/>
            </a:pPr>
            <a:r>
              <a:rPr lang="en-US" sz="2400" dirty="0" smtClean="0"/>
              <a:t>Click at D2 and drag fill handle till D6</a:t>
            </a:r>
          </a:p>
          <a:p>
            <a:pPr marL="370332" indent="-342900">
              <a:buFont typeface="Wingdings" pitchFamily="2" charset="2"/>
              <a:buChar char="Ø"/>
            </a:pPr>
            <a:r>
              <a:rPr lang="en-US" sz="2400" dirty="0" smtClean="0"/>
              <a:t>Click at E2 and enter formula</a:t>
            </a:r>
          </a:p>
          <a:p>
            <a:r>
              <a:rPr lang="en-US" sz="2400" dirty="0"/>
              <a:t>	</a:t>
            </a:r>
            <a:r>
              <a:rPr lang="en-US" sz="2400" dirty="0" smtClean="0"/>
              <a:t>=A2*(1+B2)^C2-A2</a:t>
            </a:r>
          </a:p>
          <a:p>
            <a:pPr marL="370332" indent="-342900">
              <a:buFont typeface="Wingdings" pitchFamily="2" charset="2"/>
              <a:buChar char="Ø"/>
            </a:pPr>
            <a:r>
              <a:rPr lang="en-US" sz="2400" dirty="0" smtClean="0"/>
              <a:t>Click at E2 and drag fill handle till E6</a:t>
            </a:r>
            <a:endParaRPr lang="en-US" sz="2400" dirty="0"/>
          </a:p>
          <a:p>
            <a:pPr marL="370332" indent="-342900">
              <a:buFont typeface="Wingdings" pitchFamily="2" charset="2"/>
              <a:buChar char="Ø"/>
            </a:pPr>
            <a:r>
              <a:rPr lang="en-US" sz="2400" dirty="0" smtClean="0"/>
              <a:t>Click at F2 &amp; Enter  = FV(C2%, D2,- B2)</a:t>
            </a:r>
          </a:p>
          <a:p>
            <a:pPr marL="370332" indent="-342900">
              <a:buFont typeface="Wingdings" pitchFamily="2" charset="2"/>
              <a:buChar char="Ø"/>
            </a:pPr>
            <a:r>
              <a:rPr lang="en-US" sz="2400" dirty="0" smtClean="0"/>
              <a:t>Click at F2 and drag the fill handle till F6.</a:t>
            </a:r>
            <a:endParaRPr lang="en-US" sz="2400" dirty="0"/>
          </a:p>
          <a:p>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xmlns="" val="3611908281"/>
              </p:ext>
            </p:extLst>
          </p:nvPr>
        </p:nvGraphicFramePr>
        <p:xfrm>
          <a:off x="1600200" y="838200"/>
          <a:ext cx="5867399" cy="2595880"/>
        </p:xfrm>
        <a:graphic>
          <a:graphicData uri="http://schemas.openxmlformats.org/drawingml/2006/table">
            <a:tbl>
              <a:tblPr firstRow="1" bandRow="1">
                <a:tableStyleId>{21E4AEA4-8DFA-4A89-87EB-49C32662AFE0}</a:tableStyleId>
              </a:tblPr>
              <a:tblGrid>
                <a:gridCol w="446433"/>
                <a:gridCol w="1001367"/>
                <a:gridCol w="762000"/>
                <a:gridCol w="990600"/>
                <a:gridCol w="753717"/>
                <a:gridCol w="956641"/>
                <a:gridCol w="956641"/>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E</a:t>
                      </a:r>
                      <a:endParaRPr lang="en-US" dirty="0"/>
                    </a:p>
                  </a:txBody>
                  <a:tcPr/>
                </a:tc>
                <a:tc>
                  <a:txBody>
                    <a:bodyPr/>
                    <a:lstStyle/>
                    <a:p>
                      <a:r>
                        <a:rPr lang="en-US" dirty="0" smtClean="0"/>
                        <a:t>F</a:t>
                      </a:r>
                      <a:endParaRPr lang="en-US" dirty="0"/>
                    </a:p>
                  </a:txBody>
                  <a:tcPr/>
                </a:tc>
              </a:tr>
              <a:tr h="370840">
                <a:tc>
                  <a:txBody>
                    <a:bodyPr/>
                    <a:lstStyle/>
                    <a:p>
                      <a:r>
                        <a:rPr lang="en-US" dirty="0" smtClean="0"/>
                        <a:t>1</a:t>
                      </a:r>
                      <a:endParaRPr lang="en-US" dirty="0"/>
                    </a:p>
                  </a:txBody>
                  <a:tcPr/>
                </a:tc>
                <a:tc>
                  <a:txBody>
                    <a:bodyPr/>
                    <a:lstStyle/>
                    <a:p>
                      <a:r>
                        <a:rPr lang="en-US" dirty="0" smtClean="0"/>
                        <a:t>AMT</a:t>
                      </a:r>
                      <a:endParaRPr lang="en-US" dirty="0"/>
                    </a:p>
                  </a:txBody>
                  <a:tcPr/>
                </a:tc>
                <a:tc>
                  <a:txBody>
                    <a:bodyPr/>
                    <a:lstStyle/>
                    <a:p>
                      <a:r>
                        <a:rPr lang="en-US" dirty="0" smtClean="0"/>
                        <a:t>RATE</a:t>
                      </a:r>
                      <a:endParaRPr lang="en-US" dirty="0"/>
                    </a:p>
                  </a:txBody>
                  <a:tcPr/>
                </a:tc>
                <a:tc>
                  <a:txBody>
                    <a:bodyPr/>
                    <a:lstStyle/>
                    <a:p>
                      <a:r>
                        <a:rPr lang="en-US" dirty="0" smtClean="0"/>
                        <a:t>PERIOD</a:t>
                      </a:r>
                      <a:endParaRPr lang="en-US" dirty="0"/>
                    </a:p>
                  </a:txBody>
                  <a:tcPr/>
                </a:tc>
                <a:tc>
                  <a:txBody>
                    <a:bodyPr/>
                    <a:lstStyle/>
                    <a:p>
                      <a:r>
                        <a:rPr lang="en-US" dirty="0" smtClean="0"/>
                        <a:t>S.I</a:t>
                      </a:r>
                      <a:endParaRPr lang="en-US" dirty="0"/>
                    </a:p>
                  </a:txBody>
                  <a:tcPr/>
                </a:tc>
                <a:tc>
                  <a:txBody>
                    <a:bodyPr/>
                    <a:lstStyle/>
                    <a:p>
                      <a:r>
                        <a:rPr lang="en-US" dirty="0" smtClean="0"/>
                        <a:t>C.I</a:t>
                      </a:r>
                      <a:endParaRPr lang="en-US" dirty="0"/>
                    </a:p>
                  </a:txBody>
                  <a:tcPr/>
                </a:tc>
                <a:tc>
                  <a:txBody>
                    <a:bodyPr/>
                    <a:lstStyle/>
                    <a:p>
                      <a:r>
                        <a:rPr lang="en-US" dirty="0" smtClean="0"/>
                        <a:t>FV</a:t>
                      </a:r>
                      <a:endParaRPr lang="en-US" dirty="0"/>
                    </a:p>
                  </a:txBody>
                  <a:tcPr/>
                </a:tc>
              </a:tr>
              <a:tr h="370840">
                <a:tc>
                  <a:txBody>
                    <a:bodyPr/>
                    <a:lstStyle/>
                    <a:p>
                      <a:r>
                        <a:rPr lang="en-US" dirty="0" smtClean="0"/>
                        <a:t>2</a:t>
                      </a:r>
                      <a:endParaRPr lang="en-US" dirty="0"/>
                    </a:p>
                  </a:txBody>
                  <a:tcPr/>
                </a:tc>
                <a:tc>
                  <a:txBody>
                    <a:bodyPr/>
                    <a:lstStyle/>
                    <a:p>
                      <a:r>
                        <a:rPr lang="en-US" dirty="0" smtClean="0"/>
                        <a:t>150000</a:t>
                      </a:r>
                      <a:endParaRPr lang="en-US" dirty="0"/>
                    </a:p>
                  </a:txBody>
                  <a:tcPr/>
                </a:tc>
                <a:tc>
                  <a:txBody>
                    <a:bodyPr/>
                    <a:lstStyle/>
                    <a:p>
                      <a:r>
                        <a:rPr lang="en-US" dirty="0" smtClean="0"/>
                        <a:t>6%</a:t>
                      </a:r>
                      <a:endParaRPr lang="en-US" dirty="0"/>
                    </a:p>
                  </a:txBody>
                  <a:tcPr/>
                </a:tc>
                <a:tc>
                  <a:txBody>
                    <a:bodyPr/>
                    <a:lstStyle/>
                    <a:p>
                      <a:r>
                        <a:rPr lang="en-US" dirty="0" smtClean="0"/>
                        <a:t>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3</a:t>
                      </a:r>
                      <a:endParaRPr lang="en-US" dirty="0"/>
                    </a:p>
                  </a:txBody>
                  <a:tcPr/>
                </a:tc>
                <a:tc>
                  <a:txBody>
                    <a:bodyPr/>
                    <a:lstStyle/>
                    <a:p>
                      <a:r>
                        <a:rPr lang="en-US" dirty="0" smtClean="0"/>
                        <a:t>225000</a:t>
                      </a:r>
                      <a:endParaRPr lang="en-US" dirty="0"/>
                    </a:p>
                  </a:txBody>
                  <a:tcPr/>
                </a:tc>
                <a:tc>
                  <a:txBody>
                    <a:bodyPr/>
                    <a:lstStyle/>
                    <a:p>
                      <a:r>
                        <a:rPr lang="en-US" dirty="0" smtClean="0"/>
                        <a:t>8%</a:t>
                      </a:r>
                      <a:endParaRPr lang="en-US" dirty="0"/>
                    </a:p>
                  </a:txBody>
                  <a:tcPr/>
                </a:tc>
                <a:tc>
                  <a:txBody>
                    <a:bodyPr/>
                    <a:lstStyle/>
                    <a:p>
                      <a:r>
                        <a:rPr lang="en-US" dirty="0" smtClean="0"/>
                        <a:t>4</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4</a:t>
                      </a:r>
                      <a:endParaRPr lang="en-US" dirty="0"/>
                    </a:p>
                  </a:txBody>
                  <a:tcPr/>
                </a:tc>
                <a:tc>
                  <a:txBody>
                    <a:bodyPr/>
                    <a:lstStyle/>
                    <a:p>
                      <a:r>
                        <a:rPr lang="en-US" dirty="0" smtClean="0"/>
                        <a:t>500000</a:t>
                      </a:r>
                      <a:endParaRPr lang="en-US" dirty="0"/>
                    </a:p>
                  </a:txBody>
                  <a:tcPr/>
                </a:tc>
                <a:tc>
                  <a:txBody>
                    <a:bodyPr/>
                    <a:lstStyle/>
                    <a:p>
                      <a:r>
                        <a:rPr lang="en-US" dirty="0" smtClean="0"/>
                        <a:t>12%</a:t>
                      </a:r>
                      <a:endParaRPr lang="en-US" dirty="0"/>
                    </a:p>
                  </a:txBody>
                  <a:tcPr/>
                </a:tc>
                <a:tc>
                  <a:txBody>
                    <a:bodyPr/>
                    <a:lstStyle/>
                    <a:p>
                      <a:r>
                        <a:rPr lang="en-US" dirty="0" smtClean="0"/>
                        <a:t>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5</a:t>
                      </a:r>
                      <a:endParaRPr lang="en-US" dirty="0"/>
                    </a:p>
                  </a:txBody>
                  <a:tcPr/>
                </a:tc>
                <a:tc>
                  <a:txBody>
                    <a:bodyPr/>
                    <a:lstStyle/>
                    <a:p>
                      <a:r>
                        <a:rPr lang="en-US" dirty="0" smtClean="0"/>
                        <a:t>1000000</a:t>
                      </a:r>
                      <a:endParaRPr lang="en-US" dirty="0"/>
                    </a:p>
                  </a:txBody>
                  <a:tcPr/>
                </a:tc>
                <a:tc>
                  <a:txBody>
                    <a:bodyPr/>
                    <a:lstStyle/>
                    <a:p>
                      <a:r>
                        <a:rPr lang="en-US" dirty="0" smtClean="0"/>
                        <a:t>9%</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6</a:t>
                      </a:r>
                      <a:endParaRPr lang="en-US" dirty="0"/>
                    </a:p>
                  </a:txBody>
                  <a:tcPr/>
                </a:tc>
                <a:tc>
                  <a:txBody>
                    <a:bodyPr/>
                    <a:lstStyle/>
                    <a:p>
                      <a:r>
                        <a:rPr lang="en-US" dirty="0" smtClean="0"/>
                        <a:t>300000</a:t>
                      </a:r>
                      <a:endParaRPr lang="en-US" dirty="0"/>
                    </a:p>
                  </a:txBody>
                  <a:tcPr/>
                </a:tc>
                <a:tc>
                  <a:txBody>
                    <a:bodyPr/>
                    <a:lstStyle/>
                    <a:p>
                      <a:r>
                        <a:rPr lang="en-US" dirty="0" smtClean="0"/>
                        <a:t>8%</a:t>
                      </a:r>
                      <a:endParaRPr lang="en-US" dirty="0"/>
                    </a:p>
                  </a:txBody>
                  <a:tcPr/>
                </a:tc>
                <a:tc>
                  <a:txBody>
                    <a:bodyPr/>
                    <a:lstStyle/>
                    <a:p>
                      <a:r>
                        <a:rPr lang="en-US" dirty="0" smtClean="0"/>
                        <a:t>2</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 to="" calcmode="lin" valueType="num">
                                      <p:cBhvr>
                                        <p:cTn id="12" dur="1" fill="hold"/>
                                        <p:tgtEl>
                                          <p:spTgt spid="3">
                                            <p:txEl>
                                              <p:pRg st="10" end="1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anim to="" calcmode="lin" valueType="num">
                                      <p:cBhvr>
                                        <p:cTn id="17" dur="1" fill="hold"/>
                                        <p:tgtEl>
                                          <p:spTgt spid="3">
                                            <p:txEl>
                                              <p:pRg st="11" end="1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 to="" calcmode="lin" valueType="num">
                                      <p:cBhvr>
                                        <p:cTn id="22" dur="1" fill="hold"/>
                                        <p:tgtEl>
                                          <p:spTgt spid="3">
                                            <p:txEl>
                                              <p:pRg st="12" end="1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 to="" calcmode="lin" valueType="num">
                                      <p:cBhvr>
                                        <p:cTn id="27" dur="1" fill="hold"/>
                                        <p:tgtEl>
                                          <p:spTgt spid="3">
                                            <p:txEl>
                                              <p:pRg st="13" end="1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14" end="14"/>
                                            </p:txEl>
                                          </p:spTgt>
                                        </p:tgtEl>
                                        <p:attrNameLst>
                                          <p:attrName>style.visibility</p:attrName>
                                        </p:attrNameLst>
                                      </p:cBhvr>
                                      <p:to>
                                        <p:strVal val="visible"/>
                                      </p:to>
                                    </p:set>
                                    <p:anim to="" calcmode="lin" valueType="num">
                                      <p:cBhvr>
                                        <p:cTn id="32" dur="1" fill="hold"/>
                                        <p:tgtEl>
                                          <p:spTgt spid="3">
                                            <p:txEl>
                                              <p:pRg st="14" end="1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anim to="" calcmode="lin" valueType="num">
                                      <p:cBhvr>
                                        <p:cTn id="37" dur="1" fill="hold"/>
                                        <p:tgtEl>
                                          <p:spTgt spid="3">
                                            <p:txEl>
                                              <p:pRg st="15" end="1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16" end="16"/>
                                            </p:txEl>
                                          </p:spTgt>
                                        </p:tgtEl>
                                        <p:attrNameLst>
                                          <p:attrName>style.visibility</p:attrName>
                                        </p:attrNameLst>
                                      </p:cBhvr>
                                      <p:to>
                                        <p:strVal val="visible"/>
                                      </p:to>
                                    </p:set>
                                    <p:anim to="" calcmode="lin" valueType="num">
                                      <p:cBhvr>
                                        <p:cTn id="42" dur="1" fill="hold"/>
                                        <p:tgtEl>
                                          <p:spTgt spid="3">
                                            <p:txEl>
                                              <p:pRg st="16" end="1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anim to="" calcmode="lin" valueType="num">
                                      <p:cBhvr>
                                        <p:cTn id="47" dur="1" fill="hold"/>
                                        <p:tgtEl>
                                          <p:spTgt spid="3">
                                            <p:txEl>
                                              <p:pRg st="17" end="17"/>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8" end="18"/>
                                            </p:txEl>
                                          </p:spTgt>
                                        </p:tgtEl>
                                        <p:attrNameLst>
                                          <p:attrName>style.visibility</p:attrName>
                                        </p:attrNameLst>
                                      </p:cBhvr>
                                      <p:to>
                                        <p:strVal val="visible"/>
                                      </p:to>
                                    </p:set>
                                    <p:anim to="" calcmode="lin" valueType="num">
                                      <p:cBhvr>
                                        <p:cTn id="52" dur="1" fill="hold"/>
                                        <p:tgtEl>
                                          <p:spTgt spid="3">
                                            <p:txEl>
                                              <p:pRg st="18" end="1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400800"/>
          </a:xfrm>
        </p:spPr>
        <p:txBody>
          <a:bodyPr>
            <a:normAutofit fontScale="92500" lnSpcReduction="20000"/>
          </a:bodyPr>
          <a:lstStyle/>
          <a:p>
            <a:pPr>
              <a:buNone/>
            </a:pPr>
            <a:r>
              <a:rPr lang="en-US" sz="2600" dirty="0" smtClean="0"/>
              <a:t>4.The following data has been entered into worksheet</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Calculate Amount in column D, Discount @5% of amount and Bill Amount.</a:t>
            </a:r>
          </a:p>
          <a:p>
            <a:pPr>
              <a:buFont typeface="Wingdings" pitchFamily="2" charset="2"/>
              <a:buChar char="Ø"/>
            </a:pPr>
            <a:r>
              <a:rPr lang="en-US" sz="2800" dirty="0" smtClean="0"/>
              <a:t>Click at D2 and enter formula = B2*C2</a:t>
            </a:r>
          </a:p>
          <a:p>
            <a:pPr>
              <a:buFont typeface="Wingdings" pitchFamily="2" charset="2"/>
              <a:buChar char="Ø"/>
            </a:pPr>
            <a:r>
              <a:rPr lang="en-US" sz="2800" dirty="0" smtClean="0"/>
              <a:t>Click at D2 and drag fill handle till D5</a:t>
            </a:r>
          </a:p>
          <a:p>
            <a:pPr>
              <a:buFont typeface="Wingdings" pitchFamily="2" charset="2"/>
              <a:buChar char="Ø"/>
            </a:pPr>
            <a:r>
              <a:rPr lang="en-US" sz="2800" dirty="0" smtClean="0"/>
              <a:t>Click at E2 and enter =D2*5%</a:t>
            </a:r>
          </a:p>
          <a:p>
            <a:pPr>
              <a:buFont typeface="Wingdings" pitchFamily="2" charset="2"/>
              <a:buChar char="Ø"/>
            </a:pPr>
            <a:r>
              <a:rPr lang="en-US" sz="2800" dirty="0" smtClean="0"/>
              <a:t>Click at E2 and drag fill handle till E5</a:t>
            </a:r>
          </a:p>
          <a:p>
            <a:pPr>
              <a:buFont typeface="Wingdings" pitchFamily="2" charset="2"/>
              <a:buChar char="Ø"/>
            </a:pPr>
            <a:r>
              <a:rPr lang="en-US" sz="2800" dirty="0" smtClean="0"/>
              <a:t>Click at F2 and enter = D2-E2</a:t>
            </a:r>
          </a:p>
          <a:p>
            <a:pPr>
              <a:buFont typeface="Wingdings" pitchFamily="2" charset="2"/>
              <a:buChar char="Ø"/>
            </a:pPr>
            <a:r>
              <a:rPr lang="en-US" sz="2800" dirty="0" smtClean="0"/>
              <a:t>Click at F2 and drag fill handle till F5</a:t>
            </a:r>
          </a:p>
          <a:p>
            <a:pPr>
              <a:buFont typeface="Wingdings" pitchFamily="2" charset="2"/>
              <a:buChar char="Ø"/>
            </a:pPr>
            <a:endParaRPr lang="en-US" sz="2800"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180179493"/>
              </p:ext>
            </p:extLst>
          </p:nvPr>
        </p:nvGraphicFramePr>
        <p:xfrm>
          <a:off x="1828800" y="685800"/>
          <a:ext cx="6096000" cy="2494280"/>
        </p:xfrm>
        <a:graphic>
          <a:graphicData uri="http://schemas.openxmlformats.org/drawingml/2006/table">
            <a:tbl>
              <a:tblPr firstRow="1" bandRow="1">
                <a:tableStyleId>{5C22544A-7EE6-4342-B048-85BDC9FD1C3A}</a:tableStyleId>
              </a:tblPr>
              <a:tblGrid>
                <a:gridCol w="516835"/>
                <a:gridCol w="904461"/>
                <a:gridCol w="1098274"/>
                <a:gridCol w="710648"/>
                <a:gridCol w="904461"/>
                <a:gridCol w="1046921"/>
                <a:gridCol w="914400"/>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E</a:t>
                      </a:r>
                      <a:endParaRPr lang="en-US" dirty="0"/>
                    </a:p>
                  </a:txBody>
                  <a:tcPr/>
                </a:tc>
                <a:tc>
                  <a:txBody>
                    <a:bodyPr/>
                    <a:lstStyle/>
                    <a:p>
                      <a:r>
                        <a:rPr lang="en-US" dirty="0" smtClean="0"/>
                        <a:t>F</a:t>
                      </a:r>
                      <a:endParaRPr lang="en-US" dirty="0"/>
                    </a:p>
                  </a:txBody>
                  <a:tcPr/>
                </a:tc>
              </a:tr>
              <a:tr h="370840">
                <a:tc>
                  <a:txBody>
                    <a:bodyPr/>
                    <a:lstStyle/>
                    <a:p>
                      <a:r>
                        <a:rPr lang="en-US" dirty="0" smtClean="0"/>
                        <a:t>1</a:t>
                      </a:r>
                      <a:endParaRPr lang="en-US" dirty="0"/>
                    </a:p>
                  </a:txBody>
                  <a:tcPr/>
                </a:tc>
                <a:tc>
                  <a:txBody>
                    <a:bodyPr/>
                    <a:lstStyle/>
                    <a:p>
                      <a:r>
                        <a:rPr lang="en-US" dirty="0" smtClean="0"/>
                        <a:t>Bill No</a:t>
                      </a:r>
                      <a:endParaRPr lang="en-US" dirty="0"/>
                    </a:p>
                  </a:txBody>
                  <a:tcPr/>
                </a:tc>
                <a:tc>
                  <a:txBody>
                    <a:bodyPr/>
                    <a:lstStyle/>
                    <a:p>
                      <a:r>
                        <a:rPr lang="en-US" dirty="0" smtClean="0"/>
                        <a:t>Price</a:t>
                      </a:r>
                      <a:r>
                        <a:rPr lang="en-US" baseline="0" dirty="0" smtClean="0"/>
                        <a:t> /Unit</a:t>
                      </a:r>
                      <a:endParaRPr lang="en-US" dirty="0"/>
                    </a:p>
                  </a:txBody>
                  <a:tcPr/>
                </a:tc>
                <a:tc>
                  <a:txBody>
                    <a:bodyPr/>
                    <a:lstStyle/>
                    <a:p>
                      <a:r>
                        <a:rPr lang="en-US" dirty="0" err="1" smtClean="0"/>
                        <a:t>Qty</a:t>
                      </a:r>
                      <a:endParaRPr lang="en-US" dirty="0"/>
                    </a:p>
                  </a:txBody>
                  <a:tcPr/>
                </a:tc>
                <a:tc>
                  <a:txBody>
                    <a:bodyPr/>
                    <a:lstStyle/>
                    <a:p>
                      <a:r>
                        <a:rPr lang="en-US" dirty="0" err="1" smtClean="0"/>
                        <a:t>Amt</a:t>
                      </a:r>
                      <a:endParaRPr lang="en-US" dirty="0"/>
                    </a:p>
                  </a:txBody>
                  <a:tcPr/>
                </a:tc>
                <a:tc>
                  <a:txBody>
                    <a:bodyPr/>
                    <a:lstStyle/>
                    <a:p>
                      <a:r>
                        <a:rPr lang="en-US" dirty="0" smtClean="0"/>
                        <a:t>Discount</a:t>
                      </a:r>
                      <a:endParaRPr lang="en-US" dirty="0"/>
                    </a:p>
                  </a:txBody>
                  <a:tcPr/>
                </a:tc>
                <a:tc>
                  <a:txBody>
                    <a:bodyPr/>
                    <a:lstStyle/>
                    <a:p>
                      <a:r>
                        <a:rPr lang="en-US" dirty="0" smtClean="0"/>
                        <a:t>Bill </a:t>
                      </a:r>
                      <a:r>
                        <a:rPr lang="en-US" dirty="0" err="1" smtClean="0"/>
                        <a:t>Amt</a:t>
                      </a:r>
                      <a:endParaRPr lang="en-US" dirty="0"/>
                    </a:p>
                  </a:txBody>
                  <a:tcPr/>
                </a:tc>
              </a:tr>
              <a:tr h="370840">
                <a:tc>
                  <a:txBody>
                    <a:bodyPr/>
                    <a:lstStyle/>
                    <a:p>
                      <a:r>
                        <a:rPr lang="en-US" dirty="0" smtClean="0"/>
                        <a:t>2</a:t>
                      </a:r>
                      <a:endParaRPr lang="en-US" dirty="0"/>
                    </a:p>
                  </a:txBody>
                  <a:tcPr/>
                </a:tc>
                <a:tc>
                  <a:txBody>
                    <a:bodyPr/>
                    <a:lstStyle/>
                    <a:p>
                      <a:r>
                        <a:rPr lang="en-US" dirty="0" smtClean="0"/>
                        <a:t>112</a:t>
                      </a:r>
                      <a:endParaRPr lang="en-US" dirty="0"/>
                    </a:p>
                  </a:txBody>
                  <a:tcPr/>
                </a:tc>
                <a:tc>
                  <a:txBody>
                    <a:bodyPr/>
                    <a:lstStyle/>
                    <a:p>
                      <a:r>
                        <a:rPr lang="en-US" dirty="0" smtClean="0"/>
                        <a:t>450</a:t>
                      </a:r>
                      <a:endParaRPr lang="en-US" dirty="0"/>
                    </a:p>
                  </a:txBody>
                  <a:tcPr/>
                </a:tc>
                <a:tc>
                  <a:txBody>
                    <a:bodyPr/>
                    <a:lstStyle/>
                    <a:p>
                      <a:r>
                        <a:rPr lang="en-US" dirty="0" smtClean="0"/>
                        <a:t>5</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r>
                        <a:rPr lang="en-US" dirty="0" smtClean="0"/>
                        <a:t>113</a:t>
                      </a:r>
                      <a:endParaRPr lang="en-US" dirty="0"/>
                    </a:p>
                  </a:txBody>
                  <a:tcPr/>
                </a:tc>
                <a:tc>
                  <a:txBody>
                    <a:bodyPr/>
                    <a:lstStyle/>
                    <a:p>
                      <a:r>
                        <a:rPr lang="en-US" dirty="0" smtClean="0"/>
                        <a:t>225</a:t>
                      </a:r>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4</a:t>
                      </a:r>
                      <a:endParaRPr lang="en-US" dirty="0"/>
                    </a:p>
                  </a:txBody>
                  <a:tcPr/>
                </a:tc>
                <a:tc>
                  <a:txBody>
                    <a:bodyPr/>
                    <a:lstStyle/>
                    <a:p>
                      <a:r>
                        <a:rPr lang="en-US" dirty="0" smtClean="0"/>
                        <a:t>115</a:t>
                      </a:r>
                      <a:endParaRPr lang="en-US" dirty="0"/>
                    </a:p>
                  </a:txBody>
                  <a:tcPr/>
                </a:tc>
                <a:tc>
                  <a:txBody>
                    <a:bodyPr/>
                    <a:lstStyle/>
                    <a:p>
                      <a:r>
                        <a:rPr lang="en-US" dirty="0" smtClean="0"/>
                        <a:t>320</a:t>
                      </a:r>
                      <a:endParaRPr lang="en-US" dirty="0"/>
                    </a:p>
                  </a:txBody>
                  <a:tcPr/>
                </a:tc>
                <a:tc>
                  <a:txBody>
                    <a:bodyPr/>
                    <a:lstStyle/>
                    <a:p>
                      <a:r>
                        <a:rPr lang="en-US" dirty="0" smtClean="0"/>
                        <a:t>6</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5</a:t>
                      </a:r>
                      <a:endParaRPr lang="en-US" dirty="0"/>
                    </a:p>
                  </a:txBody>
                  <a:tcPr/>
                </a:tc>
                <a:tc>
                  <a:txBody>
                    <a:bodyPr/>
                    <a:lstStyle/>
                    <a:p>
                      <a:r>
                        <a:rPr lang="en-US" dirty="0" smtClean="0"/>
                        <a:t>120</a:t>
                      </a:r>
                      <a:endParaRPr lang="en-US" dirty="0"/>
                    </a:p>
                  </a:txBody>
                  <a:tcPr/>
                </a:tc>
                <a:tc>
                  <a:txBody>
                    <a:bodyPr/>
                    <a:lstStyle/>
                    <a:p>
                      <a:r>
                        <a:rPr lang="en-US" dirty="0" smtClean="0"/>
                        <a:t>560</a:t>
                      </a:r>
                      <a:endParaRPr lang="en-US" dirty="0"/>
                    </a:p>
                  </a:txBody>
                  <a:tcPr/>
                </a:tc>
                <a:tc>
                  <a:txBody>
                    <a:bodyPr/>
                    <a:lstStyle/>
                    <a:p>
                      <a:r>
                        <a:rPr lang="en-US" dirty="0" smtClean="0"/>
                        <a:t>4</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 calcmode="lin" valueType="num">
                                      <p:cBhvr additive="base">
                                        <p:cTn id="2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400800"/>
          </a:xfrm>
        </p:spPr>
        <p:txBody>
          <a:bodyPr>
            <a:normAutofit fontScale="92500" lnSpcReduction="10000"/>
          </a:bodyPr>
          <a:lstStyle/>
          <a:p>
            <a:pPr>
              <a:buNone/>
            </a:pPr>
            <a:r>
              <a:rPr lang="en-US" sz="2600" dirty="0"/>
              <a:t>5</a:t>
            </a:r>
            <a:r>
              <a:rPr lang="en-US" sz="2600" dirty="0" smtClean="0"/>
              <a:t>.The following data has been entered into worksheet</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latin typeface="Times New Roman" pitchFamily="18" charset="0"/>
                <a:cs typeface="Times New Roman" pitchFamily="18" charset="0"/>
              </a:rPr>
              <a:t>Write the steps to calculate depreciation and </a:t>
            </a:r>
            <a:r>
              <a:rPr lang="en-US" sz="2800" dirty="0" err="1" smtClean="0">
                <a:latin typeface="Times New Roman" pitchFamily="18" charset="0"/>
                <a:cs typeface="Times New Roman" pitchFamily="18" charset="0"/>
              </a:rPr>
              <a:t>dep</a:t>
            </a:r>
            <a:r>
              <a:rPr lang="en-US" sz="2800" dirty="0" smtClean="0">
                <a:latin typeface="Times New Roman" pitchFamily="18" charset="0"/>
                <a:cs typeface="Times New Roman" pitchFamily="18" charset="0"/>
              </a:rPr>
              <a:t> value by WDV</a:t>
            </a:r>
          </a:p>
          <a:p>
            <a:pPr>
              <a:buFont typeface="Wingdings" pitchFamily="2" charset="2"/>
              <a:buChar char="Ø"/>
            </a:pPr>
            <a:r>
              <a:rPr lang="en-US" sz="2800" dirty="0" smtClean="0">
                <a:latin typeface="Times New Roman" pitchFamily="18" charset="0"/>
                <a:cs typeface="Times New Roman" pitchFamily="18" charset="0"/>
              </a:rPr>
              <a:t>Click at D2 and enter formula </a:t>
            </a:r>
          </a:p>
          <a:p>
            <a:pPr>
              <a:buNone/>
            </a:pPr>
            <a:r>
              <a:rPr lang="en-US" sz="2800" dirty="0" smtClean="0">
                <a:latin typeface="Times New Roman" pitchFamily="18" charset="0"/>
                <a:cs typeface="Times New Roman" pitchFamily="18" charset="0"/>
              </a:rPr>
              <a:t>= ($B$1-SUM($D$1:D1)*$B$2/100</a:t>
            </a:r>
          </a:p>
          <a:p>
            <a:pPr>
              <a:buFont typeface="Wingdings" pitchFamily="2" charset="2"/>
              <a:buChar char="Ø"/>
            </a:pPr>
            <a:r>
              <a:rPr lang="en-US" sz="2800" dirty="0" smtClean="0">
                <a:latin typeface="Times New Roman" pitchFamily="18" charset="0"/>
                <a:cs typeface="Times New Roman" pitchFamily="18" charset="0"/>
              </a:rPr>
              <a:t>Click at D2 and drag fill handle till D6</a:t>
            </a:r>
          </a:p>
          <a:p>
            <a:pPr>
              <a:buFont typeface="Wingdings" pitchFamily="2" charset="2"/>
              <a:buChar char="Ø"/>
            </a:pPr>
            <a:r>
              <a:rPr lang="en-US" sz="2800" dirty="0" smtClean="0">
                <a:latin typeface="Times New Roman" pitchFamily="18" charset="0"/>
                <a:cs typeface="Times New Roman" pitchFamily="18" charset="0"/>
              </a:rPr>
              <a:t>Click at E2 and enter formula</a:t>
            </a:r>
          </a:p>
          <a:p>
            <a:pPr marL="402336" lvl="1" indent="0">
              <a:buNone/>
            </a:pPr>
            <a:r>
              <a:rPr lang="en-US" sz="2400" dirty="0" smtClean="0">
                <a:latin typeface="Times New Roman" pitchFamily="18" charset="0"/>
                <a:cs typeface="Times New Roman" pitchFamily="18" charset="0"/>
              </a:rPr>
              <a:t>  = $B$1-SUM($D$2:D2)</a:t>
            </a:r>
          </a:p>
          <a:p>
            <a:pPr>
              <a:buFont typeface="Wingdings" pitchFamily="2" charset="2"/>
              <a:buChar char="Ø"/>
            </a:pPr>
            <a:r>
              <a:rPr lang="en-US" sz="2800" dirty="0" smtClean="0">
                <a:latin typeface="Times New Roman" pitchFamily="18" charset="0"/>
                <a:cs typeface="Times New Roman" pitchFamily="18" charset="0"/>
              </a:rPr>
              <a:t>Click at E2 and drag fill handle till E6</a:t>
            </a:r>
          </a:p>
          <a:p>
            <a:pPr>
              <a:buFont typeface="Wingdings" pitchFamily="2" charset="2"/>
              <a:buChar char="Ø"/>
            </a:pPr>
            <a:endParaRPr lang="en-US" sz="2800"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4109828170"/>
              </p:ext>
            </p:extLst>
          </p:nvPr>
        </p:nvGraphicFramePr>
        <p:xfrm>
          <a:off x="1828800" y="685800"/>
          <a:ext cx="6096000" cy="2595880"/>
        </p:xfrm>
        <a:graphic>
          <a:graphicData uri="http://schemas.openxmlformats.org/drawingml/2006/table">
            <a:tbl>
              <a:tblPr firstRow="1" bandRow="1">
                <a:tableStyleId>{5C22544A-7EE6-4342-B048-85BDC9FD1C3A}</a:tableStyleId>
              </a:tblPr>
              <a:tblGrid>
                <a:gridCol w="381000"/>
                <a:gridCol w="1040296"/>
                <a:gridCol w="1098274"/>
                <a:gridCol w="833230"/>
                <a:gridCol w="914400"/>
                <a:gridCol w="1219200"/>
                <a:gridCol w="609600"/>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E</a:t>
                      </a:r>
                      <a:endParaRPr lang="en-US" dirty="0"/>
                    </a:p>
                  </a:txBody>
                  <a:tcPr/>
                </a:tc>
                <a:tc>
                  <a:txBody>
                    <a:bodyPr/>
                    <a:lstStyle/>
                    <a:p>
                      <a:r>
                        <a:rPr lang="en-US" dirty="0" smtClean="0"/>
                        <a:t>F</a:t>
                      </a:r>
                      <a:endParaRPr lang="en-US" dirty="0"/>
                    </a:p>
                  </a:txBody>
                  <a:tcPr/>
                </a:tc>
              </a:tr>
              <a:tr h="370840">
                <a:tc>
                  <a:txBody>
                    <a:bodyPr/>
                    <a:lstStyle/>
                    <a:p>
                      <a:r>
                        <a:rPr lang="en-US" dirty="0" smtClean="0"/>
                        <a:t>1</a:t>
                      </a:r>
                      <a:endParaRPr lang="en-US" dirty="0"/>
                    </a:p>
                  </a:txBody>
                  <a:tcPr/>
                </a:tc>
                <a:tc>
                  <a:txBody>
                    <a:bodyPr/>
                    <a:lstStyle/>
                    <a:p>
                      <a:r>
                        <a:rPr lang="en-US" dirty="0" smtClean="0"/>
                        <a:t>Cost</a:t>
                      </a:r>
                      <a:endParaRPr lang="en-US" dirty="0"/>
                    </a:p>
                  </a:txBody>
                  <a:tcPr/>
                </a:tc>
                <a:tc>
                  <a:txBody>
                    <a:bodyPr/>
                    <a:lstStyle/>
                    <a:p>
                      <a:r>
                        <a:rPr lang="en-US" dirty="0" smtClean="0"/>
                        <a:t>300000</a:t>
                      </a:r>
                      <a:endParaRPr lang="en-US" dirty="0"/>
                    </a:p>
                  </a:txBody>
                  <a:tcPr/>
                </a:tc>
                <a:tc>
                  <a:txBody>
                    <a:bodyPr/>
                    <a:lstStyle/>
                    <a:p>
                      <a:r>
                        <a:rPr lang="en-US" dirty="0" smtClean="0"/>
                        <a:t>YEAR</a:t>
                      </a:r>
                      <a:endParaRPr lang="en-US" dirty="0"/>
                    </a:p>
                  </a:txBody>
                  <a:tcPr/>
                </a:tc>
                <a:tc>
                  <a:txBody>
                    <a:bodyPr/>
                    <a:lstStyle/>
                    <a:p>
                      <a:r>
                        <a:rPr lang="en-US" dirty="0" smtClean="0"/>
                        <a:t>DEP</a:t>
                      </a:r>
                      <a:endParaRPr lang="en-US" dirty="0"/>
                    </a:p>
                  </a:txBody>
                  <a:tcPr/>
                </a:tc>
                <a:tc>
                  <a:txBody>
                    <a:bodyPr/>
                    <a:lstStyle/>
                    <a:p>
                      <a:r>
                        <a:rPr lang="en-US" dirty="0" smtClean="0"/>
                        <a:t>DEP Value</a:t>
                      </a:r>
                      <a:endParaRPr lang="en-US" dirty="0"/>
                    </a:p>
                  </a:txBody>
                  <a:tcPr/>
                </a:tc>
                <a:tc>
                  <a:txBody>
                    <a:bodyPr/>
                    <a:lstStyle/>
                    <a:p>
                      <a:endParaRPr lang="en-US" dirty="0"/>
                    </a:p>
                  </a:txBody>
                  <a:tcPr/>
                </a:tc>
              </a:tr>
              <a:tr h="370840">
                <a:tc>
                  <a:txBody>
                    <a:bodyPr/>
                    <a:lstStyle/>
                    <a:p>
                      <a:r>
                        <a:rPr lang="en-US" dirty="0" smtClean="0"/>
                        <a:t>2</a:t>
                      </a:r>
                      <a:endParaRPr lang="en-US" dirty="0"/>
                    </a:p>
                  </a:txBody>
                  <a:tcPr/>
                </a:tc>
                <a:tc>
                  <a:txBody>
                    <a:bodyPr/>
                    <a:lstStyle/>
                    <a:p>
                      <a:r>
                        <a:rPr lang="en-US" dirty="0" smtClean="0"/>
                        <a:t>Rate(%)</a:t>
                      </a:r>
                      <a:endParaRPr lang="en-US" dirty="0"/>
                    </a:p>
                  </a:txBody>
                  <a:tcPr/>
                </a:tc>
                <a:tc>
                  <a:txBody>
                    <a:bodyPr/>
                    <a:lstStyle/>
                    <a:p>
                      <a:r>
                        <a:rPr lang="en-US" dirty="0" smtClean="0"/>
                        <a:t>8</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3</a:t>
                      </a:r>
                      <a:endParaRPr lang="en-US" dirty="0"/>
                    </a:p>
                  </a:txBody>
                  <a:tcPr/>
                </a:tc>
                <a:tc>
                  <a:txBody>
                    <a:bodyPr/>
                    <a:lstStyle/>
                    <a:p>
                      <a:r>
                        <a:rPr lang="en-US" dirty="0" smtClean="0"/>
                        <a:t>Period</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4</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3</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5</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4</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6</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5</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88789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 calcmode="lin" valueType="num">
                                      <p:cBhvr additive="base">
                                        <p:cTn id="4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52400"/>
            <a:ext cx="4419600" cy="533400"/>
          </a:xfrm>
          <a:solidFill>
            <a:srgbClr val="00B0F0"/>
          </a:solidFill>
        </p:spPr>
        <p:txBody>
          <a:bodyPr>
            <a:normAutofit fontScale="90000"/>
          </a:bodyPr>
          <a:lstStyle/>
          <a:p>
            <a:pPr algn="ctr"/>
            <a:r>
              <a:rPr lang="en-US" dirty="0" smtClean="0"/>
              <a:t>Paper Pattern</a:t>
            </a:r>
            <a:endParaRPr lang="en-US" dirty="0"/>
          </a:p>
        </p:txBody>
      </p:sp>
      <p:sp>
        <p:nvSpPr>
          <p:cNvPr id="3" name="Subtitle 2"/>
          <p:cNvSpPr>
            <a:spLocks noGrp="1"/>
          </p:cNvSpPr>
          <p:nvPr>
            <p:ph type="subTitle" idx="1"/>
          </p:nvPr>
        </p:nvSpPr>
        <p:spPr>
          <a:xfrm>
            <a:off x="1219200" y="914400"/>
            <a:ext cx="7696200" cy="5715000"/>
          </a:xfrm>
        </p:spPr>
        <p:txBody>
          <a:bodyPr>
            <a:noAutofit/>
          </a:bodyPr>
          <a:lstStyle/>
          <a:p>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( 2 ½ </a:t>
            </a:r>
            <a:r>
              <a:rPr lang="en-US" sz="2000" dirty="0" err="1" smtClean="0">
                <a:latin typeface="Times New Roman" pitchFamily="18" charset="0"/>
                <a:cs typeface="Times New Roman" pitchFamily="18" charset="0"/>
              </a:rPr>
              <a:t>Hrs</a:t>
            </a:r>
            <a:r>
              <a:rPr lang="en-US" sz="2000" dirty="0" smtClean="0">
                <a:latin typeface="Times New Roman" pitchFamily="18" charset="0"/>
                <a:cs typeface="Times New Roman" pitchFamily="18" charset="0"/>
              </a:rPr>
              <a:t>) 			Marks: 75</a:t>
            </a:r>
          </a:p>
          <a:p>
            <a:r>
              <a:rPr lang="en-US" sz="2000" dirty="0" smtClean="0">
                <a:latin typeface="Times New Roman" pitchFamily="18" charset="0"/>
                <a:cs typeface="Times New Roman" pitchFamily="18" charset="0"/>
              </a:rPr>
              <a:t>N.B :  All questions are compulsory.</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Q.1 A) Attempt </a:t>
            </a:r>
            <a:r>
              <a:rPr lang="en-US" sz="2000" u="sng" dirty="0" smtClean="0">
                <a:latin typeface="Times New Roman" pitchFamily="18" charset="0"/>
                <a:cs typeface="Times New Roman" pitchFamily="18" charset="0"/>
              </a:rPr>
              <a:t>any two</a:t>
            </a:r>
            <a:r>
              <a:rPr lang="en-US" sz="2000" dirty="0">
                <a:latin typeface="Times New Roman" pitchFamily="18" charset="0"/>
                <a:cs typeface="Times New Roman" pitchFamily="18" charset="0"/>
                <a:sym typeface="Wingdings" pitchFamily="2" charset="2"/>
              </a:rPr>
              <a:t> </a:t>
            </a:r>
            <a:r>
              <a:rPr lang="en-US" sz="2000" dirty="0" smtClean="0">
                <a:latin typeface="Times New Roman" pitchFamily="18" charset="0"/>
                <a:cs typeface="Times New Roman" pitchFamily="18" charset="0"/>
                <a:sym typeface="Wingdings" pitchFamily="2" charset="2"/>
              </a:rPr>
              <a:t>(True/False)			2</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          				      </a:t>
            </a:r>
          </a:p>
          <a:p>
            <a:r>
              <a:rPr lang="en-US" sz="2000" dirty="0" smtClean="0">
                <a:latin typeface="Times New Roman" pitchFamily="18" charset="0"/>
                <a:cs typeface="Times New Roman" pitchFamily="18" charset="0"/>
              </a:rPr>
              <a:t>	b)       Module-IV(Excel)		</a:t>
            </a:r>
          </a:p>
          <a:p>
            <a:r>
              <a:rPr lang="en-US" sz="2000" dirty="0" smtClean="0">
                <a:latin typeface="Times New Roman" pitchFamily="18" charset="0"/>
                <a:cs typeface="Times New Roman" pitchFamily="18" charset="0"/>
              </a:rPr>
              <a:t>	c)				</a:t>
            </a:r>
          </a:p>
          <a:p>
            <a:r>
              <a:rPr lang="en-US" sz="2000" dirty="0" smtClean="0">
                <a:latin typeface="Times New Roman" pitchFamily="18" charset="0"/>
                <a:cs typeface="Times New Roman" pitchFamily="18" charset="0"/>
              </a:rPr>
              <a:t>        B) Attempt </a:t>
            </a:r>
            <a:r>
              <a:rPr lang="en-US" sz="2000" u="sng" dirty="0" smtClean="0">
                <a:latin typeface="Times New Roman" pitchFamily="18" charset="0"/>
                <a:cs typeface="Times New Roman" pitchFamily="18" charset="0"/>
              </a:rPr>
              <a:t>any two </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sym typeface="Wingdings" pitchFamily="2" charset="2"/>
              </a:rPr>
              <a:t>MCQ)				2</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				</a:t>
            </a:r>
          </a:p>
          <a:p>
            <a:r>
              <a:rPr lang="en-US" sz="2000" dirty="0" smtClean="0">
                <a:latin typeface="Times New Roman" pitchFamily="18" charset="0"/>
                <a:cs typeface="Times New Roman" pitchFamily="18" charset="0"/>
              </a:rPr>
              <a:t>	b)        Module-II/III</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Mysql</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c)</a:t>
            </a:r>
          </a:p>
          <a:p>
            <a:r>
              <a:rPr lang="en-US" sz="2400" dirty="0" smtClean="0">
                <a:latin typeface="Times New Roman" pitchFamily="18" charset="0"/>
                <a:cs typeface="Times New Roman" pitchFamily="18" charset="0"/>
              </a:rPr>
              <a:t>       C) Attempt any six: (True False)			6</a:t>
            </a:r>
          </a:p>
          <a:p>
            <a:r>
              <a:rPr lang="en-US" sz="2400" dirty="0" smtClean="0">
                <a:latin typeface="Times New Roman" pitchFamily="18" charset="0"/>
                <a:cs typeface="Times New Roman" pitchFamily="18" charset="0"/>
              </a:rPr>
              <a:t>	i),             Module -I</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ii)--  ix</a:t>
            </a:r>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7" name="Right Brace 6"/>
          <p:cNvSpPr/>
          <p:nvPr/>
        </p:nvSpPr>
        <p:spPr>
          <a:xfrm>
            <a:off x="2606035" y="4114800"/>
            <a:ext cx="60965"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e 7"/>
          <p:cNvSpPr/>
          <p:nvPr/>
        </p:nvSpPr>
        <p:spPr>
          <a:xfrm>
            <a:off x="3200400" y="5638800"/>
            <a:ext cx="152400" cy="77288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2576646" y="2743200"/>
            <a:ext cx="76200"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 to="" calcmode="lin" valueType="num">
                                      <p:cBhvr>
                                        <p:cTn id="62" dur="1" fill="hold"/>
                                        <p:tgtEl>
                                          <p:spTgt spid="3">
                                            <p:txEl>
                                              <p:pRg st="12" end="12"/>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to="" calcmode="lin" valueType="num">
                                      <p:cBhvr>
                                        <p:cTn id="67" dur="1" fill="hold"/>
                                        <p:tgtEl>
                                          <p:spTgt spid="3">
                                            <p:txEl>
                                              <p:pRg st="13" end="13"/>
                                            </p:txEl>
                                          </p:spTgt>
                                        </p:tgtEl>
                                        <p:attrNameLst>
                                          <p:attrName/>
                                        </p:attrNameLst>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 to="" calcmode="lin" valueType="num">
                                      <p:cBhvr>
                                        <p:cTn id="72" dur="1" fill="hold"/>
                                        <p:tgtEl>
                                          <p:spTgt spid="3">
                                            <p:txEl>
                                              <p:pRg st="15" end="1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324600"/>
          </a:xfrm>
        </p:spPr>
        <p:txBody>
          <a:bodyPr>
            <a:normAutofit fontScale="77500" lnSpcReduction="20000"/>
          </a:bodyPr>
          <a:lstStyle/>
          <a:p>
            <a:pPr marL="82296" indent="0">
              <a:buNone/>
            </a:pPr>
            <a:r>
              <a:rPr lang="en-US" sz="2400" dirty="0" smtClean="0"/>
              <a:t>6. The following information is entered in worksheet</a:t>
            </a:r>
          </a:p>
          <a:p>
            <a:pPr marL="82296" indent="0">
              <a:buNone/>
            </a:pPr>
            <a:endParaRPr lang="en-US" sz="2400" dirty="0" smtClean="0"/>
          </a:p>
          <a:p>
            <a:pPr marL="82296" indent="0">
              <a:buNone/>
            </a:pPr>
            <a:endParaRPr lang="en-US" sz="2400" dirty="0"/>
          </a:p>
          <a:p>
            <a:pPr marL="82296" indent="0">
              <a:buNone/>
            </a:pPr>
            <a:endParaRPr lang="en-US" sz="2400" dirty="0" smtClean="0"/>
          </a:p>
          <a:p>
            <a:pPr marL="82296" indent="0">
              <a:buNone/>
            </a:pPr>
            <a:endParaRPr lang="en-US" sz="2400" dirty="0"/>
          </a:p>
          <a:p>
            <a:pPr marL="82296" indent="0">
              <a:buNone/>
            </a:pPr>
            <a:endParaRPr lang="en-US" sz="2400" dirty="0" smtClean="0"/>
          </a:p>
          <a:p>
            <a:pPr marL="82296" indent="0">
              <a:buNone/>
            </a:pPr>
            <a:endParaRPr lang="en-US" sz="2400" dirty="0"/>
          </a:p>
          <a:p>
            <a:pPr marL="539496" indent="-457200">
              <a:buAutoNum type="arabicPeriod"/>
            </a:pPr>
            <a:endParaRPr lang="en-US" sz="2400" dirty="0" smtClean="0"/>
          </a:p>
          <a:p>
            <a:pPr marL="539496" indent="-457200">
              <a:buAutoNum type="arabicPeriod"/>
            </a:pPr>
            <a:endParaRPr lang="en-US" sz="2400" dirty="0"/>
          </a:p>
          <a:p>
            <a:pPr marL="539496" indent="-457200">
              <a:buAutoNum type="arabicPeriod"/>
            </a:pPr>
            <a:endParaRPr lang="en-US" sz="3000" dirty="0" smtClean="0"/>
          </a:p>
          <a:p>
            <a:pPr marL="539496" indent="-457200">
              <a:buAutoNum type="arabicPeriod"/>
            </a:pPr>
            <a:endParaRPr lang="en-US" sz="3100" dirty="0" smtClean="0"/>
          </a:p>
          <a:p>
            <a:pPr marL="539496" indent="-457200">
              <a:buAutoNum type="arabicPeriod"/>
            </a:pPr>
            <a:r>
              <a:rPr lang="en-US" sz="3100" dirty="0" smtClean="0"/>
              <a:t>To sort the data in alphabetical orders of names.</a:t>
            </a:r>
          </a:p>
          <a:p>
            <a:pPr>
              <a:buFont typeface="Wingdings" pitchFamily="2" charset="2"/>
              <a:buChar char="Ø"/>
            </a:pPr>
            <a:r>
              <a:rPr lang="en-US" sz="3100" dirty="0" smtClean="0"/>
              <a:t>S</a:t>
            </a:r>
            <a:r>
              <a:rPr lang="en-US" sz="3000" dirty="0" smtClean="0"/>
              <a:t>elect the range A1:C6</a:t>
            </a:r>
          </a:p>
          <a:p>
            <a:pPr>
              <a:buFont typeface="Wingdings" pitchFamily="2" charset="2"/>
              <a:buChar char="Ø"/>
            </a:pPr>
            <a:r>
              <a:rPr lang="en-US" sz="3000" dirty="0" smtClean="0"/>
              <a:t>Click at </a:t>
            </a:r>
            <a:r>
              <a:rPr lang="en-US" sz="3000" dirty="0" smtClean="0">
                <a:solidFill>
                  <a:srgbClr val="FF0000"/>
                </a:solidFill>
              </a:rPr>
              <a:t>sort and filter</a:t>
            </a:r>
            <a:r>
              <a:rPr lang="en-US" sz="3000" dirty="0" smtClean="0"/>
              <a:t> from Data Ribbon</a:t>
            </a:r>
          </a:p>
          <a:p>
            <a:pPr>
              <a:buFont typeface="Wingdings" pitchFamily="2" charset="2"/>
              <a:buChar char="Ø"/>
            </a:pPr>
            <a:r>
              <a:rPr lang="en-US" sz="3000" dirty="0" smtClean="0"/>
              <a:t>Select custom sort, sort dialog box appears in which enter details</a:t>
            </a:r>
          </a:p>
          <a:p>
            <a:pPr>
              <a:buFont typeface="Wingdings" pitchFamily="2" charset="2"/>
              <a:buChar char="Ø"/>
            </a:pPr>
            <a:r>
              <a:rPr lang="en-US" sz="3000" dirty="0" smtClean="0"/>
              <a:t>Sort by ‘NAME’	sort on values		order A-Z</a:t>
            </a:r>
          </a:p>
          <a:p>
            <a:pPr>
              <a:buFont typeface="Wingdings" pitchFamily="2" charset="2"/>
              <a:buChar char="Ø"/>
            </a:pPr>
            <a:r>
              <a:rPr lang="en-US" sz="3000" dirty="0" smtClean="0"/>
              <a:t>Click on OK	</a:t>
            </a:r>
          </a:p>
          <a:p>
            <a:pPr marL="82296" indent="0">
              <a:buNone/>
            </a:pPr>
            <a:r>
              <a:rPr lang="en-US" sz="2400" dirty="0"/>
              <a:t> </a:t>
            </a:r>
          </a:p>
        </p:txBody>
      </p:sp>
      <p:graphicFrame>
        <p:nvGraphicFramePr>
          <p:cNvPr id="4" name="Table 3"/>
          <p:cNvGraphicFramePr>
            <a:graphicFrameLocks noGrp="1"/>
          </p:cNvGraphicFramePr>
          <p:nvPr>
            <p:extLst>
              <p:ext uri="{D42A27DB-BD31-4B8C-83A1-F6EECF244321}">
                <p14:modId xmlns:p14="http://schemas.microsoft.com/office/powerpoint/2010/main" xmlns="" val="3796561484"/>
              </p:ext>
            </p:extLst>
          </p:nvPr>
        </p:nvGraphicFramePr>
        <p:xfrm>
          <a:off x="1981200" y="838200"/>
          <a:ext cx="6096000" cy="2595880"/>
        </p:xfrm>
        <a:graphic>
          <a:graphicData uri="http://schemas.openxmlformats.org/drawingml/2006/table">
            <a:tbl>
              <a:tblPr firstRow="1" bandRow="1">
                <a:tableStyleId>{21E4AEA4-8DFA-4A89-87EB-49C32662AFE0}</a:tableStyleId>
              </a:tblPr>
              <a:tblGrid>
                <a:gridCol w="457200"/>
                <a:gridCol w="1574800"/>
                <a:gridCol w="1016000"/>
                <a:gridCol w="1016000"/>
                <a:gridCol w="1016000"/>
                <a:gridCol w="1016000"/>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E</a:t>
                      </a:r>
                      <a:endParaRPr lang="en-US" dirty="0"/>
                    </a:p>
                  </a:txBody>
                  <a:tcPr/>
                </a:tc>
              </a:tr>
              <a:tr h="370840">
                <a:tc>
                  <a:txBody>
                    <a:bodyPr/>
                    <a:lstStyle/>
                    <a:p>
                      <a:r>
                        <a:rPr lang="en-US" dirty="0" smtClean="0"/>
                        <a:t>1</a:t>
                      </a:r>
                      <a:endParaRPr lang="en-US" dirty="0"/>
                    </a:p>
                  </a:txBody>
                  <a:tcPr/>
                </a:tc>
                <a:tc>
                  <a:txBody>
                    <a:bodyPr/>
                    <a:lstStyle/>
                    <a:p>
                      <a:r>
                        <a:rPr lang="en-US" dirty="0" smtClean="0"/>
                        <a:t>NAME</a:t>
                      </a:r>
                      <a:endParaRPr lang="en-US" dirty="0"/>
                    </a:p>
                  </a:txBody>
                  <a:tcPr/>
                </a:tc>
                <a:tc>
                  <a:txBody>
                    <a:bodyPr/>
                    <a:lstStyle/>
                    <a:p>
                      <a:r>
                        <a:rPr lang="en-US" dirty="0" smtClean="0"/>
                        <a:t>DEPT</a:t>
                      </a:r>
                      <a:endParaRPr lang="en-US" dirty="0"/>
                    </a:p>
                  </a:txBody>
                  <a:tcPr/>
                </a:tc>
                <a:tc>
                  <a:txBody>
                    <a:bodyPr/>
                    <a:lstStyle/>
                    <a:p>
                      <a:r>
                        <a:rPr lang="en-US" dirty="0" smtClean="0"/>
                        <a:t>SALARY</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a:t>
                      </a:r>
                      <a:endParaRPr lang="en-US" dirty="0"/>
                    </a:p>
                  </a:txBody>
                  <a:tcPr/>
                </a:tc>
                <a:tc>
                  <a:txBody>
                    <a:bodyPr/>
                    <a:lstStyle/>
                    <a:p>
                      <a:r>
                        <a:rPr lang="en-US" dirty="0" smtClean="0"/>
                        <a:t>SOHAM</a:t>
                      </a:r>
                      <a:endParaRPr lang="en-US" dirty="0"/>
                    </a:p>
                  </a:txBody>
                  <a:tcPr/>
                </a:tc>
                <a:tc>
                  <a:txBody>
                    <a:bodyPr/>
                    <a:lstStyle/>
                    <a:p>
                      <a:r>
                        <a:rPr lang="en-US" dirty="0" smtClean="0"/>
                        <a:t>HR</a:t>
                      </a:r>
                      <a:endParaRPr lang="en-US" dirty="0"/>
                    </a:p>
                  </a:txBody>
                  <a:tcPr/>
                </a:tc>
                <a:tc>
                  <a:txBody>
                    <a:bodyPr/>
                    <a:lstStyle/>
                    <a:p>
                      <a:r>
                        <a:rPr lang="en-US" dirty="0" smtClean="0"/>
                        <a:t>25000</a:t>
                      </a:r>
                      <a:endParaRPr lang="en-US" dirty="0"/>
                    </a:p>
                  </a:txBody>
                  <a:tcPr/>
                </a:tc>
                <a:tc>
                  <a:txBody>
                    <a:bodyPr/>
                    <a:lstStyle/>
                    <a:p>
                      <a:endParaRPr lang="en-US"/>
                    </a:p>
                  </a:txBody>
                  <a:tcPr/>
                </a:tc>
                <a:tc>
                  <a:txBody>
                    <a:bodyPr/>
                    <a:lstStyle/>
                    <a:p>
                      <a:endParaRPr lang="en-US" dirty="0"/>
                    </a:p>
                  </a:txBody>
                  <a:tcPr/>
                </a:tc>
              </a:tr>
              <a:tr h="370840">
                <a:tc>
                  <a:txBody>
                    <a:bodyPr/>
                    <a:lstStyle/>
                    <a:p>
                      <a:r>
                        <a:rPr lang="en-US" dirty="0" smtClean="0"/>
                        <a:t>3</a:t>
                      </a:r>
                      <a:endParaRPr lang="en-US" dirty="0"/>
                    </a:p>
                  </a:txBody>
                  <a:tcPr/>
                </a:tc>
                <a:tc>
                  <a:txBody>
                    <a:bodyPr/>
                    <a:lstStyle/>
                    <a:p>
                      <a:r>
                        <a:rPr lang="en-US" dirty="0" smtClean="0"/>
                        <a:t>GAURAV</a:t>
                      </a:r>
                      <a:endParaRPr lang="en-US" dirty="0"/>
                    </a:p>
                  </a:txBody>
                  <a:tcPr/>
                </a:tc>
                <a:tc>
                  <a:txBody>
                    <a:bodyPr/>
                    <a:lstStyle/>
                    <a:p>
                      <a:r>
                        <a:rPr lang="en-US" dirty="0" smtClean="0"/>
                        <a:t>SALES</a:t>
                      </a:r>
                      <a:endParaRPr lang="en-US" dirty="0"/>
                    </a:p>
                  </a:txBody>
                  <a:tcPr/>
                </a:tc>
                <a:tc>
                  <a:txBody>
                    <a:bodyPr/>
                    <a:lstStyle/>
                    <a:p>
                      <a:r>
                        <a:rPr lang="en-US" dirty="0" smtClean="0"/>
                        <a:t>18000</a:t>
                      </a:r>
                      <a:endParaRPr lang="en-US" dirty="0"/>
                    </a:p>
                  </a:txBody>
                  <a:tcPr/>
                </a:tc>
                <a:tc>
                  <a:txBody>
                    <a:bodyPr/>
                    <a:lstStyle/>
                    <a:p>
                      <a:endParaRPr lang="en-US"/>
                    </a:p>
                  </a:txBody>
                  <a:tcPr/>
                </a:tc>
                <a:tc>
                  <a:txBody>
                    <a:bodyPr/>
                    <a:lstStyle/>
                    <a:p>
                      <a:endParaRPr lang="en-US" dirty="0"/>
                    </a:p>
                  </a:txBody>
                  <a:tcPr/>
                </a:tc>
              </a:tr>
              <a:tr h="370840">
                <a:tc>
                  <a:txBody>
                    <a:bodyPr/>
                    <a:lstStyle/>
                    <a:p>
                      <a:r>
                        <a:rPr lang="en-US" dirty="0" smtClean="0"/>
                        <a:t>4</a:t>
                      </a:r>
                      <a:endParaRPr lang="en-US" dirty="0"/>
                    </a:p>
                  </a:txBody>
                  <a:tcPr/>
                </a:tc>
                <a:tc>
                  <a:txBody>
                    <a:bodyPr/>
                    <a:lstStyle/>
                    <a:p>
                      <a:r>
                        <a:rPr lang="en-US" dirty="0" smtClean="0"/>
                        <a:t>RUCHITA</a:t>
                      </a:r>
                      <a:endParaRPr lang="en-US" dirty="0"/>
                    </a:p>
                  </a:txBody>
                  <a:tcPr/>
                </a:tc>
                <a:tc>
                  <a:txBody>
                    <a:bodyPr/>
                    <a:lstStyle/>
                    <a:p>
                      <a:r>
                        <a:rPr lang="en-US" dirty="0" smtClean="0"/>
                        <a:t>HR</a:t>
                      </a:r>
                      <a:endParaRPr lang="en-US" dirty="0"/>
                    </a:p>
                  </a:txBody>
                  <a:tcPr/>
                </a:tc>
                <a:tc>
                  <a:txBody>
                    <a:bodyPr/>
                    <a:lstStyle/>
                    <a:p>
                      <a:r>
                        <a:rPr lang="en-US" dirty="0" smtClean="0"/>
                        <a:t>22000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5</a:t>
                      </a:r>
                      <a:endParaRPr lang="en-US" dirty="0"/>
                    </a:p>
                  </a:txBody>
                  <a:tcPr/>
                </a:tc>
                <a:tc>
                  <a:txBody>
                    <a:bodyPr/>
                    <a:lstStyle/>
                    <a:p>
                      <a:r>
                        <a:rPr lang="en-US" dirty="0" smtClean="0"/>
                        <a:t>ROHIT</a:t>
                      </a:r>
                      <a:endParaRPr lang="en-US" dirty="0"/>
                    </a:p>
                  </a:txBody>
                  <a:tcPr/>
                </a:tc>
                <a:tc>
                  <a:txBody>
                    <a:bodyPr/>
                    <a:lstStyle/>
                    <a:p>
                      <a:r>
                        <a:rPr lang="en-US" dirty="0" smtClean="0"/>
                        <a:t>MKTG</a:t>
                      </a:r>
                      <a:endParaRPr lang="en-US" dirty="0"/>
                    </a:p>
                  </a:txBody>
                  <a:tcPr/>
                </a:tc>
                <a:tc>
                  <a:txBody>
                    <a:bodyPr/>
                    <a:lstStyle/>
                    <a:p>
                      <a:r>
                        <a:rPr lang="en-US" dirty="0" smtClean="0"/>
                        <a:t>15000</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6</a:t>
                      </a:r>
                      <a:endParaRPr lang="en-US" dirty="0"/>
                    </a:p>
                  </a:txBody>
                  <a:tcPr/>
                </a:tc>
                <a:tc>
                  <a:txBody>
                    <a:bodyPr/>
                    <a:lstStyle/>
                    <a:p>
                      <a:r>
                        <a:rPr lang="en-US" dirty="0" smtClean="0"/>
                        <a:t>KOMAL</a:t>
                      </a:r>
                      <a:endParaRPr lang="en-US" dirty="0"/>
                    </a:p>
                  </a:txBody>
                  <a:tcPr/>
                </a:tc>
                <a:tc>
                  <a:txBody>
                    <a:bodyPr/>
                    <a:lstStyle/>
                    <a:p>
                      <a:r>
                        <a:rPr lang="en-US" dirty="0" smtClean="0"/>
                        <a:t>SALES</a:t>
                      </a:r>
                      <a:endParaRPr lang="en-US" dirty="0"/>
                    </a:p>
                  </a:txBody>
                  <a:tcPr/>
                </a:tc>
                <a:tc>
                  <a:txBody>
                    <a:bodyPr/>
                    <a:lstStyle/>
                    <a:p>
                      <a:r>
                        <a:rPr lang="en-US" dirty="0" smtClean="0"/>
                        <a:t>14500</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extBox 4"/>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403199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 calcmode="lin" valueType="num">
                                      <p:cBhvr additive="base">
                                        <p:cTn id="1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anim calcmode="lin" valueType="num">
                                      <p:cBhvr additive="base">
                                        <p:cTn id="2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anim calcmode="lin" valueType="num">
                                      <p:cBhvr additive="base">
                                        <p:cTn id="3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anim calcmode="lin" valueType="num">
                                      <p:cBhvr additive="base">
                                        <p:cTn id="3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anim calcmode="lin" valueType="num">
                                      <p:cBhvr additive="base">
                                        <p:cTn id="4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7" end="17"/>
                                            </p:txEl>
                                          </p:spTgt>
                                        </p:tgtEl>
                                        <p:attrNameLst>
                                          <p:attrName>style.visibility</p:attrName>
                                        </p:attrNameLst>
                                      </p:cBhvr>
                                      <p:to>
                                        <p:strVal val="visible"/>
                                      </p:to>
                                    </p:set>
                                    <p:anim calcmode="lin" valueType="num">
                                      <p:cBhvr additive="base">
                                        <p:cTn id="4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6477000"/>
          </a:xfrm>
        </p:spPr>
        <p:txBody>
          <a:bodyPr>
            <a:normAutofit fontScale="92500" lnSpcReduction="10000"/>
          </a:bodyPr>
          <a:lstStyle/>
          <a:p>
            <a:r>
              <a:rPr lang="en-US" sz="2800" dirty="0" smtClean="0"/>
              <a:t>Find subtotal department wise</a:t>
            </a:r>
          </a:p>
          <a:p>
            <a:pPr>
              <a:buFont typeface="Wingdings" pitchFamily="2" charset="2"/>
              <a:buChar char="Ø"/>
            </a:pPr>
            <a:r>
              <a:rPr lang="en-US" sz="2600" dirty="0" smtClean="0"/>
              <a:t>Select the range A1:C6</a:t>
            </a:r>
          </a:p>
          <a:p>
            <a:pPr>
              <a:buFont typeface="Wingdings" pitchFamily="2" charset="2"/>
              <a:buChar char="Ø"/>
            </a:pPr>
            <a:r>
              <a:rPr lang="en-US" sz="2600" dirty="0" smtClean="0"/>
              <a:t>Click at sort and filter from the ribbon</a:t>
            </a:r>
          </a:p>
          <a:p>
            <a:pPr>
              <a:buFont typeface="Wingdings" pitchFamily="2" charset="2"/>
              <a:buChar char="Ø"/>
            </a:pPr>
            <a:r>
              <a:rPr lang="en-US" sz="2600" dirty="0" smtClean="0"/>
              <a:t>Select custom sort, sort dialog box appears in which enter details</a:t>
            </a:r>
          </a:p>
          <a:p>
            <a:pPr>
              <a:buFont typeface="Wingdings" pitchFamily="2" charset="2"/>
              <a:buChar char="Ø"/>
            </a:pPr>
            <a:r>
              <a:rPr lang="en-US" sz="2600" dirty="0" smtClean="0"/>
              <a:t>Sort by ‘DEPT’	sort on ‘values’	order	A-Z</a:t>
            </a:r>
          </a:p>
          <a:p>
            <a:pPr>
              <a:buFont typeface="Wingdings" pitchFamily="2" charset="2"/>
              <a:buChar char="Ø"/>
            </a:pPr>
            <a:r>
              <a:rPr lang="en-US" sz="2600" dirty="0" smtClean="0"/>
              <a:t>Click on OK</a:t>
            </a:r>
          </a:p>
          <a:p>
            <a:pPr>
              <a:buFont typeface="Wingdings" pitchFamily="2" charset="2"/>
              <a:buChar char="Ø"/>
            </a:pPr>
            <a:r>
              <a:rPr lang="en-US" sz="2600" dirty="0" smtClean="0"/>
              <a:t>Select range A1:C6</a:t>
            </a:r>
          </a:p>
          <a:p>
            <a:pPr>
              <a:buFont typeface="Wingdings" pitchFamily="2" charset="2"/>
              <a:buChar char="Ø"/>
            </a:pPr>
            <a:r>
              <a:rPr lang="en-US" sz="2600" dirty="0" smtClean="0"/>
              <a:t>Click at </a:t>
            </a:r>
            <a:r>
              <a:rPr lang="en-US" sz="2600" dirty="0" smtClean="0">
                <a:solidFill>
                  <a:srgbClr val="FF0000"/>
                </a:solidFill>
              </a:rPr>
              <a:t>Data Menu –select Subtotal</a:t>
            </a:r>
          </a:p>
          <a:p>
            <a:pPr>
              <a:buFont typeface="Wingdings" pitchFamily="2" charset="2"/>
              <a:buChar char="Ø"/>
            </a:pPr>
            <a:r>
              <a:rPr lang="en-US" sz="2600" dirty="0" smtClean="0">
                <a:solidFill>
                  <a:srgbClr val="FF0000"/>
                </a:solidFill>
              </a:rPr>
              <a:t>Enter the details in subtotal box</a:t>
            </a:r>
          </a:p>
          <a:p>
            <a:pPr marL="82296" indent="0">
              <a:buNone/>
            </a:pPr>
            <a:r>
              <a:rPr lang="en-US" sz="2600" dirty="0" smtClean="0">
                <a:solidFill>
                  <a:srgbClr val="FF0000"/>
                </a:solidFill>
              </a:rPr>
              <a:t>	At </a:t>
            </a:r>
            <a:r>
              <a:rPr lang="en-US" sz="2600" dirty="0">
                <a:solidFill>
                  <a:srgbClr val="FF0000"/>
                </a:solidFill>
              </a:rPr>
              <a:t>each </a:t>
            </a:r>
            <a:r>
              <a:rPr lang="en-US" sz="2600" dirty="0" smtClean="0">
                <a:solidFill>
                  <a:srgbClr val="FF0000"/>
                </a:solidFill>
              </a:rPr>
              <a:t>change in :DEPT</a:t>
            </a:r>
          </a:p>
          <a:p>
            <a:pPr marL="82296" indent="0">
              <a:buNone/>
            </a:pPr>
            <a:r>
              <a:rPr lang="en-US" sz="2600" dirty="0">
                <a:solidFill>
                  <a:srgbClr val="FF0000"/>
                </a:solidFill>
              </a:rPr>
              <a:t>	</a:t>
            </a:r>
            <a:r>
              <a:rPr lang="en-US" sz="2600" dirty="0" smtClean="0">
                <a:solidFill>
                  <a:srgbClr val="FF0000"/>
                </a:solidFill>
              </a:rPr>
              <a:t>Use function: Sum</a:t>
            </a:r>
          </a:p>
          <a:p>
            <a:pPr marL="82296" indent="0">
              <a:buNone/>
            </a:pPr>
            <a:r>
              <a:rPr lang="en-US" sz="2600" dirty="0">
                <a:solidFill>
                  <a:srgbClr val="FF0000"/>
                </a:solidFill>
              </a:rPr>
              <a:t>	</a:t>
            </a:r>
            <a:r>
              <a:rPr lang="en-US" sz="2600" dirty="0" smtClean="0">
                <a:solidFill>
                  <a:srgbClr val="FF0000"/>
                </a:solidFill>
              </a:rPr>
              <a:t>Add subtotal to : SALARY</a:t>
            </a:r>
          </a:p>
          <a:p>
            <a:pPr>
              <a:buFont typeface="Wingdings" pitchFamily="2" charset="2"/>
              <a:buChar char="Ø"/>
            </a:pPr>
            <a:r>
              <a:rPr lang="en-US" sz="2400" dirty="0" smtClean="0"/>
              <a:t>Click on OK</a:t>
            </a:r>
          </a:p>
          <a:p>
            <a:pPr marL="82296" indent="0">
              <a:buNone/>
            </a:pPr>
            <a:r>
              <a:rPr lang="en-US" sz="2400" dirty="0">
                <a:solidFill>
                  <a:srgbClr val="FF0000"/>
                </a:solidFill>
              </a:rPr>
              <a:t> </a:t>
            </a:r>
            <a:r>
              <a:rPr lang="en-US" sz="2400" dirty="0" smtClean="0">
                <a:solidFill>
                  <a:srgbClr val="FF0000"/>
                </a:solidFill>
              </a:rPr>
              <a:t>   </a:t>
            </a:r>
          </a:p>
          <a:p>
            <a:pPr>
              <a:buFont typeface="Wingdings" pitchFamily="2" charset="2"/>
              <a:buChar char="Ø"/>
            </a:pPr>
            <a:endParaRPr lang="en-US" sz="2400" dirty="0" smtClean="0"/>
          </a:p>
          <a:p>
            <a:pPr>
              <a:buFont typeface="Wingdings" pitchFamily="2" charset="2"/>
              <a:buChar char="Ø"/>
            </a:pPr>
            <a:endParaRPr lang="en-US" sz="2400" dirty="0"/>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58771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9"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9"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850064"/>
            <a:ext cx="7406640" cy="4779336"/>
          </a:xfrm>
        </p:spPr>
        <p:txBody>
          <a:bodyPr/>
          <a:lstStyle/>
          <a:p>
            <a:pPr algn="ctr"/>
            <a:endParaRPr lang="en-US" sz="4400" dirty="0" smtClean="0">
              <a:latin typeface="Times New Roman" pitchFamily="18" charset="0"/>
              <a:cs typeface="Times New Roman" pitchFamily="18" charset="0"/>
            </a:endParaRPr>
          </a:p>
          <a:p>
            <a:pPr algn="ctr"/>
            <a:endParaRPr lang="en-US" sz="4400" dirty="0" smtClean="0">
              <a:latin typeface="Times New Roman" pitchFamily="18" charset="0"/>
              <a:cs typeface="Times New Roman" pitchFamily="18" charset="0"/>
            </a:endParaRPr>
          </a:p>
          <a:p>
            <a:pPr algn="ctr"/>
            <a:r>
              <a:rPr lang="en-US" sz="4400" b="1" dirty="0" smtClean="0">
                <a:latin typeface="Times New Roman" pitchFamily="18" charset="0"/>
                <a:cs typeface="Times New Roman" pitchFamily="18" charset="0"/>
              </a:rPr>
              <a:t>?????</a:t>
            </a:r>
            <a:endParaRPr lang="en-US" sz="4400" b="1" dirty="0">
              <a:latin typeface="Times New Roman" pitchFamily="18" charset="0"/>
              <a:cs typeface="Times New Roman" pitchFamily="18" charset="0"/>
            </a:endParaRPr>
          </a:p>
        </p:txBody>
      </p:sp>
      <p:pic>
        <p:nvPicPr>
          <p:cNvPr id="1028" name="Picture 4" descr="Related imag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33800" y="533400"/>
            <a:ext cx="3352800" cy="2590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98080" cy="533400"/>
          </a:xfrm>
        </p:spPr>
        <p:txBody>
          <a:bodyPr>
            <a:normAutofit fontScale="90000"/>
          </a:bodyPr>
          <a:lstStyle/>
          <a:p>
            <a:pPr algn="ctr"/>
            <a:endParaRPr lang="en-US" sz="4800" dirty="0"/>
          </a:p>
        </p:txBody>
      </p:sp>
      <p:pic>
        <p:nvPicPr>
          <p:cNvPr id="4" name="Content Placeholder 3" descr="http://t3.gstatic.com/images?q=tbn:ANd9GcTHxlcbMtpnxYHabX1fusO0FigVb_dTvBYJUQGDRkIJ6D1fvS1OJg"/>
          <p:cNvPicPr>
            <a:picLocks noChangeAspect="1" noChangeArrowheads="1"/>
          </p:cNvPicPr>
          <p:nvPr/>
        </p:nvPicPr>
        <p:blipFill>
          <a:blip r:embed="rId2" cstate="print"/>
          <a:srcRect/>
          <a:stretch>
            <a:fillRect/>
          </a:stretch>
        </p:blipFill>
        <p:spPr bwMode="auto">
          <a:xfrm>
            <a:off x="3581400" y="2057400"/>
            <a:ext cx="2667000" cy="2667000"/>
          </a:xfrm>
          <a:prstGeom prst="rect">
            <a:avLst/>
          </a:prstGeom>
          <a:noFill/>
          <a:ln w="9525">
            <a:noFill/>
            <a:miter lim="800000"/>
            <a:headEnd/>
            <a:tailEnd/>
          </a:ln>
        </p:spPr>
      </p:pic>
      <p:sp>
        <p:nvSpPr>
          <p:cNvPr id="5" name="TextBox 4"/>
          <p:cNvSpPr txBox="1"/>
          <p:nvPr/>
        </p:nvSpPr>
        <p:spPr>
          <a:xfrm>
            <a:off x="2057400" y="4876800"/>
            <a:ext cx="6096000" cy="769441"/>
          </a:xfrm>
          <a:prstGeom prst="rect">
            <a:avLst/>
          </a:prstGeom>
          <a:solidFill>
            <a:schemeClr val="tx2">
              <a:lumMod val="50000"/>
            </a:schemeClr>
          </a:solidFill>
          <a:effectLst>
            <a:glow rad="228600">
              <a:schemeClr val="accent1">
                <a:satMod val="175000"/>
                <a:alpha val="40000"/>
              </a:schemeClr>
            </a:glow>
          </a:effectLst>
        </p:spPr>
        <p:txBody>
          <a:bodyPr wrap="square" rtlCol="0">
            <a:spAutoFit/>
          </a:bodyPr>
          <a:lstStyle/>
          <a:p>
            <a:pPr algn="ctr"/>
            <a:r>
              <a:rPr lang="en-US" sz="4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Wish u all the best</a:t>
            </a:r>
            <a:endParaRPr lang="en-US" sz="4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AutoShape 2" descr="Image result for thank you images for pp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thank you images for pp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http://image.slidesharecdn.com/cloudcomputing-140307074839-phpapp02/95/introduction-of-cloud-computing-13-638.jpg?cb=142900226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09107" y="1066800"/>
            <a:ext cx="6076950" cy="341947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54502"/>
          </a:xfrm>
        </p:spPr>
        <p:txBody>
          <a:bodyPr>
            <a:normAutofit fontScale="90000"/>
          </a:bodyPr>
          <a:lstStyle/>
          <a:p>
            <a:endParaRPr lang="en-US" dirty="0"/>
          </a:p>
        </p:txBody>
      </p:sp>
      <p:sp>
        <p:nvSpPr>
          <p:cNvPr id="3" name="Subtitle 2"/>
          <p:cNvSpPr>
            <a:spLocks noGrp="1"/>
          </p:cNvSpPr>
          <p:nvPr>
            <p:ph type="subTitle" idx="1"/>
          </p:nvPr>
        </p:nvSpPr>
        <p:spPr>
          <a:xfrm>
            <a:off x="1432560" y="1143000"/>
            <a:ext cx="7406640" cy="5562600"/>
          </a:xfrm>
        </p:spPr>
        <p:txBody>
          <a:bodyPr>
            <a:normAutofit/>
          </a:bodyPr>
          <a:lstStyle/>
          <a:p>
            <a:r>
              <a:rPr lang="en-US" dirty="0" smtClean="0"/>
              <a:t>D) Attempt </a:t>
            </a:r>
            <a:r>
              <a:rPr lang="en-US" i="1" u="sng" dirty="0" smtClean="0"/>
              <a:t>any Five</a:t>
            </a:r>
            <a:r>
              <a:rPr lang="en-US" i="1" dirty="0" smtClean="0"/>
              <a:t> (MCQ)</a:t>
            </a:r>
            <a:r>
              <a:rPr lang="en-US" i="1" dirty="0"/>
              <a:t>	</a:t>
            </a:r>
            <a:r>
              <a:rPr lang="en-US" i="1" dirty="0" smtClean="0"/>
              <a:t>			5</a:t>
            </a:r>
          </a:p>
          <a:p>
            <a:r>
              <a:rPr lang="en-US" i="1" dirty="0"/>
              <a:t>  </a:t>
            </a:r>
            <a:r>
              <a:rPr lang="en-US" i="1" dirty="0" smtClean="0"/>
              <a:t>i)</a:t>
            </a:r>
          </a:p>
          <a:p>
            <a:r>
              <a:rPr lang="en-US" i="1" dirty="0"/>
              <a:t> </a:t>
            </a:r>
            <a:r>
              <a:rPr lang="en-US" i="1" dirty="0" smtClean="0"/>
              <a:t>ii)      Module-I</a:t>
            </a:r>
          </a:p>
          <a:p>
            <a:r>
              <a:rPr lang="en-US" i="1" dirty="0"/>
              <a:t> </a:t>
            </a:r>
            <a:r>
              <a:rPr lang="en-US" i="1" dirty="0" smtClean="0"/>
              <a:t>viii)</a:t>
            </a:r>
          </a:p>
          <a:p>
            <a:r>
              <a:rPr lang="en-US" sz="2400" dirty="0">
                <a:latin typeface="Times New Roman" pitchFamily="18" charset="0"/>
                <a:cs typeface="Times New Roman" pitchFamily="18" charset="0"/>
              </a:rPr>
              <a:t>Q.2A) </a:t>
            </a:r>
            <a:r>
              <a:rPr lang="en-US" sz="2000" dirty="0">
                <a:latin typeface="Times New Roman" pitchFamily="18" charset="0"/>
                <a:cs typeface="Times New Roman" pitchFamily="18" charset="0"/>
              </a:rPr>
              <a:t>Attempt </a:t>
            </a:r>
            <a:r>
              <a:rPr lang="en-US" sz="2000" u="sng" dirty="0">
                <a:latin typeface="Times New Roman" pitchFamily="18" charset="0"/>
                <a:cs typeface="Times New Roman" pitchFamily="18" charset="0"/>
              </a:rPr>
              <a:t>any one</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    a)   							8</a:t>
            </a:r>
          </a:p>
          <a:p>
            <a:r>
              <a:rPr lang="en-US" sz="2000" dirty="0">
                <a:latin typeface="Times New Roman" pitchFamily="18" charset="0"/>
                <a:cs typeface="Times New Roman" pitchFamily="18" charset="0"/>
              </a:rPr>
              <a:t>    b)      Module-I (Data com , Networks, Internet)               </a:t>
            </a:r>
            <a:r>
              <a:rPr lang="en-US" sz="2000" dirty="0" smtClean="0">
                <a:latin typeface="Times New Roman" pitchFamily="18" charset="0"/>
                <a:cs typeface="Times New Roman" pitchFamily="18" charset="0"/>
              </a:rPr>
              <a:t>     8</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Attempt any one:</a:t>
            </a:r>
          </a:p>
          <a:p>
            <a:r>
              <a:rPr lang="en-US" sz="2400" dirty="0">
                <a:latin typeface="Times New Roman" pitchFamily="18" charset="0"/>
                <a:cs typeface="Times New Roman" pitchFamily="18" charset="0"/>
              </a:rPr>
              <a:t>     a)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     b)      Module-I (Data com , Networks, Internet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7</a:t>
            </a:r>
            <a:endParaRPr lang="en-US" i="1" dirty="0"/>
          </a:p>
        </p:txBody>
      </p:sp>
      <p:sp>
        <p:nvSpPr>
          <p:cNvPr id="5" name="Right Brace 4"/>
          <p:cNvSpPr/>
          <p:nvPr/>
        </p:nvSpPr>
        <p:spPr>
          <a:xfrm>
            <a:off x="2286000" y="1752600"/>
            <a:ext cx="762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2133600" y="3505200"/>
            <a:ext cx="76200" cy="685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2324100" y="5105400"/>
            <a:ext cx="76200" cy="685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123962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630702"/>
          </a:xfrm>
        </p:spPr>
        <p:txBody>
          <a:bodyPr>
            <a:normAutofit fontScale="90000"/>
          </a:bodyPr>
          <a:lstStyle/>
          <a:p>
            <a:endParaRPr lang="en-US" dirty="0"/>
          </a:p>
        </p:txBody>
      </p:sp>
      <p:sp>
        <p:nvSpPr>
          <p:cNvPr id="3" name="Subtitle 2"/>
          <p:cNvSpPr>
            <a:spLocks noGrp="1"/>
          </p:cNvSpPr>
          <p:nvPr>
            <p:ph type="subTitle" idx="1"/>
          </p:nvPr>
        </p:nvSpPr>
        <p:spPr>
          <a:xfrm>
            <a:off x="1143000" y="1295400"/>
            <a:ext cx="7848600" cy="5181600"/>
          </a:xfrm>
        </p:spPr>
        <p:txBody>
          <a:bodyPr>
            <a:normAutofit/>
          </a:bodyPr>
          <a:lstStyle/>
          <a:p>
            <a:r>
              <a:rPr lang="en-US" sz="2800" dirty="0" smtClean="0">
                <a:latin typeface="Times New Roman" pitchFamily="18" charset="0"/>
                <a:cs typeface="Times New Roman" pitchFamily="18" charset="0"/>
              </a:rPr>
              <a:t>Q.3A</a:t>
            </a:r>
            <a:r>
              <a:rPr lang="en-US" sz="2800" dirty="0">
                <a:latin typeface="Times New Roman" pitchFamily="18" charset="0"/>
                <a:cs typeface="Times New Roman" pitchFamily="18" charset="0"/>
              </a:rPr>
              <a:t>) </a:t>
            </a:r>
            <a:r>
              <a:rPr lang="en-US" sz="2400" dirty="0">
                <a:latin typeface="Times New Roman" pitchFamily="18" charset="0"/>
                <a:cs typeface="Times New Roman" pitchFamily="18" charset="0"/>
              </a:rPr>
              <a:t>Attempt </a:t>
            </a:r>
            <a:r>
              <a:rPr lang="en-US" sz="2400" u="sng" dirty="0">
                <a:latin typeface="Times New Roman" pitchFamily="18" charset="0"/>
                <a:cs typeface="Times New Roman" pitchFamily="18" charset="0"/>
              </a:rPr>
              <a:t>any one</a:t>
            </a:r>
            <a:r>
              <a:rPr lang="en-US" sz="2400" dirty="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8</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b</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Module-II (</a:t>
            </a:r>
            <a:r>
              <a:rPr lang="en-US" sz="2400" dirty="0" err="1" smtClean="0">
                <a:latin typeface="Times New Roman" pitchFamily="18" charset="0"/>
                <a:cs typeface="Times New Roman" pitchFamily="18" charset="0"/>
              </a:rPr>
              <a:t>Mysql</a:t>
            </a:r>
            <a:r>
              <a:rPr lang="en-US" sz="2400" dirty="0" smtClean="0">
                <a:latin typeface="Times New Roman" pitchFamily="18" charset="0"/>
                <a:cs typeface="Times New Roman" pitchFamily="18" charset="0"/>
              </a:rPr>
              <a:t>)               				8	( Creation of table)</a:t>
            </a:r>
            <a:r>
              <a:rPr lang="en-US" sz="2400" dirty="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B) Attempt any one:</a:t>
            </a:r>
          </a:p>
          <a:p>
            <a:r>
              <a:rPr lang="en-US" sz="2800" dirty="0" smtClean="0">
                <a:latin typeface="Times New Roman" pitchFamily="18" charset="0"/>
                <a:cs typeface="Times New Roman" pitchFamily="18" charset="0"/>
              </a:rPr>
              <a:t>     a</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7</a:t>
            </a:r>
          </a:p>
          <a:p>
            <a:r>
              <a:rPr lang="en-US" sz="2800" dirty="0" smtClean="0">
                <a:latin typeface="Times New Roman" pitchFamily="18" charset="0"/>
                <a:cs typeface="Times New Roman" pitchFamily="18" charset="0"/>
              </a:rPr>
              <a:t>     b)      Module-II/III (</a:t>
            </a:r>
            <a:r>
              <a:rPr lang="en-US" sz="2800" dirty="0" err="1" smtClean="0">
                <a:latin typeface="Times New Roman" pitchFamily="18" charset="0"/>
                <a:cs typeface="Times New Roman" pitchFamily="18" charset="0"/>
              </a:rPr>
              <a:t>Mysql</a:t>
            </a:r>
            <a:r>
              <a:rPr lang="en-US" sz="2800" dirty="0" smtClean="0">
                <a:latin typeface="Times New Roman" pitchFamily="18" charset="0"/>
                <a:cs typeface="Times New Roman" pitchFamily="18" charset="0"/>
              </a:rPr>
              <a:t>) 				7</a:t>
            </a:r>
          </a:p>
          <a:p>
            <a:r>
              <a:rPr lang="en-US" sz="2800" dirty="0" smtClean="0">
                <a:latin typeface="Times New Roman" pitchFamily="18" charset="0"/>
                <a:cs typeface="Times New Roman" pitchFamily="18" charset="0"/>
              </a:rPr>
              <a:t>Q.4A) Attempt </a:t>
            </a:r>
            <a:r>
              <a:rPr lang="en-US" sz="2800" b="1" i="1" u="sng" dirty="0" smtClean="0">
                <a:latin typeface="Times New Roman" pitchFamily="18" charset="0"/>
                <a:cs typeface="Times New Roman" pitchFamily="18" charset="0"/>
              </a:rPr>
              <a:t>any one</a:t>
            </a:r>
            <a:r>
              <a:rPr lang="en-US" sz="2800" dirty="0" smtClean="0">
                <a:latin typeface="Times New Roman" pitchFamily="18" charset="0"/>
                <a:cs typeface="Times New Roman" pitchFamily="18" charset="0"/>
              </a:rPr>
              <a:t> </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 								8</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b)       </a:t>
            </a:r>
            <a:r>
              <a:rPr lang="en-US" sz="2800" dirty="0">
                <a:latin typeface="Times New Roman" pitchFamily="18" charset="0"/>
                <a:cs typeface="Times New Roman" pitchFamily="18" charset="0"/>
              </a:rPr>
              <a:t>Module-II/III (</a:t>
            </a:r>
            <a:r>
              <a:rPr lang="en-US" sz="2800" dirty="0" err="1">
                <a:latin typeface="Times New Roman" pitchFamily="18" charset="0"/>
                <a:cs typeface="Times New Roman" pitchFamily="18" charset="0"/>
              </a:rPr>
              <a:t>Mysql</a:t>
            </a:r>
            <a:r>
              <a:rPr lang="en-US" sz="2800" dirty="0" smtClean="0">
                <a:latin typeface="Times New Roman" pitchFamily="18" charset="0"/>
                <a:cs typeface="Times New Roman" pitchFamily="18" charset="0"/>
              </a:rPr>
              <a:t>)			          8						</a:t>
            </a:r>
            <a:endParaRPr lang="en-US" sz="2800" b="1" i="1" u="sng" dirty="0" smtClean="0">
              <a:latin typeface="Times New Roman" pitchFamily="18" charset="0"/>
              <a:cs typeface="Times New Roman" pitchFamily="18" charset="0"/>
            </a:endParaRPr>
          </a:p>
          <a:p>
            <a:endParaRPr lang="en-US" dirty="0"/>
          </a:p>
        </p:txBody>
      </p:sp>
      <p:sp>
        <p:nvSpPr>
          <p:cNvPr id="4" name="Right Brace 3"/>
          <p:cNvSpPr/>
          <p:nvPr/>
        </p:nvSpPr>
        <p:spPr>
          <a:xfrm>
            <a:off x="1828800" y="1905000"/>
            <a:ext cx="3048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2155371" y="3712029"/>
            <a:ext cx="304800"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2111828" y="5181600"/>
            <a:ext cx="304800"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264766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4953000"/>
          </a:xfrm>
        </p:spPr>
        <p:txBody>
          <a:bodyPr>
            <a:normAutofit lnSpcReduction="10000"/>
          </a:bodyPr>
          <a:lstStyle/>
          <a:p>
            <a:pPr>
              <a:buNone/>
            </a:pPr>
            <a:r>
              <a:rPr lang="en-US" dirty="0" smtClean="0">
                <a:latin typeface="Times New Roman" pitchFamily="18" charset="0"/>
                <a:cs typeface="Times New Roman" pitchFamily="18" charset="0"/>
              </a:rPr>
              <a:t>Q.4 </a:t>
            </a: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 Attempt </a:t>
            </a:r>
            <a:r>
              <a:rPr lang="en-US" i="1" u="sng" dirty="0" smtClean="0">
                <a:latin typeface="Times New Roman" pitchFamily="18" charset="0"/>
                <a:cs typeface="Times New Roman" pitchFamily="18" charset="0"/>
              </a:rPr>
              <a:t>any one</a:t>
            </a:r>
            <a:r>
              <a:rPr lang="en-US" i="1"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          					7      </a:t>
            </a:r>
          </a:p>
          <a:p>
            <a:pPr>
              <a:buNone/>
            </a:pPr>
            <a:r>
              <a:rPr lang="en-US" dirty="0" smtClean="0">
                <a:latin typeface="Times New Roman" pitchFamily="18" charset="0"/>
                <a:cs typeface="Times New Roman" pitchFamily="18" charset="0"/>
              </a:rPr>
              <a:t>		b)        Module-III(</a:t>
            </a:r>
            <a:r>
              <a:rPr lang="en-US" dirty="0" err="1" smtClean="0">
                <a:latin typeface="Times New Roman" pitchFamily="18" charset="0"/>
                <a:cs typeface="Times New Roman" pitchFamily="18" charset="0"/>
              </a:rPr>
              <a:t>Mysql</a:t>
            </a:r>
            <a:r>
              <a:rPr lang="en-US" dirty="0" smtClean="0">
                <a:latin typeface="Times New Roman" pitchFamily="18" charset="0"/>
                <a:cs typeface="Times New Roman" pitchFamily="18" charset="0"/>
              </a:rPr>
              <a:t>)	 	7</a:t>
            </a:r>
          </a:p>
          <a:p>
            <a:pPr>
              <a:buNone/>
            </a:pPr>
            <a:r>
              <a:rPr lang="en-US" dirty="0" smtClean="0">
                <a:latin typeface="Times New Roman" pitchFamily="18" charset="0"/>
                <a:cs typeface="Times New Roman" pitchFamily="18" charset="0"/>
              </a:rPr>
              <a:t>	Q.5A) Attempt </a:t>
            </a:r>
            <a:r>
              <a:rPr lang="en-US" i="1" u="sng" dirty="0" smtClean="0">
                <a:latin typeface="Times New Roman" pitchFamily="18" charset="0"/>
                <a:cs typeface="Times New Roman" pitchFamily="18" charset="0"/>
              </a:rPr>
              <a:t>any One:</a:t>
            </a:r>
          </a:p>
          <a:p>
            <a:pPr>
              <a:buNone/>
            </a:pPr>
            <a:r>
              <a:rPr lang="en-US" dirty="0" smtClean="0">
                <a:latin typeface="Times New Roman" pitchFamily="18" charset="0"/>
                <a:cs typeface="Times New Roman" pitchFamily="18" charset="0"/>
              </a:rPr>
              <a:t>		a)						8</a:t>
            </a:r>
          </a:p>
          <a:p>
            <a:pPr>
              <a:buNone/>
            </a:pPr>
            <a:r>
              <a:rPr lang="en-US" dirty="0" smtClean="0">
                <a:latin typeface="Times New Roman" pitchFamily="18" charset="0"/>
                <a:cs typeface="Times New Roman" pitchFamily="18" charset="0"/>
              </a:rPr>
              <a:t>		b)      Module –IV (Excel) 		8</a:t>
            </a:r>
          </a:p>
          <a:p>
            <a:pPr>
              <a:buNone/>
            </a:pPr>
            <a:r>
              <a:rPr lang="en-US" dirty="0" smtClean="0">
                <a:latin typeface="Times New Roman" pitchFamily="18" charset="0"/>
                <a:cs typeface="Times New Roman" pitchFamily="18" charset="0"/>
              </a:rPr>
              <a:t> 		B) Attempt </a:t>
            </a:r>
            <a:r>
              <a:rPr lang="en-US" i="1" u="sng" dirty="0" smtClean="0">
                <a:latin typeface="Times New Roman" pitchFamily="18" charset="0"/>
                <a:cs typeface="Times New Roman" pitchFamily="18" charset="0"/>
              </a:rPr>
              <a:t>any One</a:t>
            </a:r>
            <a:r>
              <a:rPr lang="en-US" u="sng"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						7</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Module </a:t>
            </a:r>
            <a:r>
              <a:rPr lang="en-US" dirty="0">
                <a:latin typeface="Times New Roman" pitchFamily="18" charset="0"/>
                <a:cs typeface="Times New Roman" pitchFamily="18" charset="0"/>
              </a:rPr>
              <a:t>–IV (Excel) 		7</a:t>
            </a:r>
            <a:endParaRPr lang="en-US" dirty="0" smtClean="0">
              <a:latin typeface="Times New Roman" pitchFamily="18" charset="0"/>
              <a:cs typeface="Times New Roman" pitchFamily="18" charset="0"/>
            </a:endParaRPr>
          </a:p>
        </p:txBody>
      </p:sp>
      <p:sp>
        <p:nvSpPr>
          <p:cNvPr id="5" name="Right Brace 4"/>
          <p:cNvSpPr/>
          <p:nvPr/>
        </p:nvSpPr>
        <p:spPr>
          <a:xfrm>
            <a:off x="2938054" y="1219200"/>
            <a:ext cx="1524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2938054" y="2590800"/>
            <a:ext cx="1524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2991394" y="4114800"/>
            <a:ext cx="1524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r>
              <a:rPr lang="en-US" dirty="0" smtClean="0"/>
              <a:t>Module-I (Data Comm. &amp; Network)</a:t>
            </a:r>
            <a:endParaRPr lang="en-US" dirty="0"/>
          </a:p>
        </p:txBody>
      </p:sp>
      <p:sp>
        <p:nvSpPr>
          <p:cNvPr id="3" name="Content Placeholder 2"/>
          <p:cNvSpPr>
            <a:spLocks noGrp="1"/>
          </p:cNvSpPr>
          <p:nvPr>
            <p:ph idx="1"/>
          </p:nvPr>
        </p:nvSpPr>
        <p:spPr>
          <a:xfrm>
            <a:off x="1219200" y="1219200"/>
            <a:ext cx="7714488" cy="5486400"/>
          </a:xfrm>
        </p:spPr>
        <p:txBody>
          <a:bodyPr>
            <a:normAutofit lnSpcReduction="10000"/>
          </a:bodyPr>
          <a:lstStyle/>
          <a:p>
            <a:pPr marL="596646" indent="-514350" algn="just">
              <a:buAutoNum type="arabicPeriod"/>
            </a:pPr>
            <a:r>
              <a:rPr lang="en-US" dirty="0" smtClean="0">
                <a:latin typeface="Times New Roman" pitchFamily="18" charset="0"/>
                <a:cs typeface="Times New Roman" pitchFamily="18" charset="0"/>
              </a:rPr>
              <a:t> What is data communication? Explain its characteristics and components.</a:t>
            </a:r>
          </a:p>
          <a:p>
            <a:pPr marL="596646" indent="-514350" algn="just">
              <a:buAutoNum type="arabicPeriod"/>
            </a:pPr>
            <a:r>
              <a:rPr lang="en-US" dirty="0" smtClean="0">
                <a:latin typeface="Times New Roman" pitchFamily="18" charset="0"/>
                <a:cs typeface="Times New Roman" pitchFamily="18" charset="0"/>
              </a:rPr>
              <a:t>What is network? Explain any two types of network.</a:t>
            </a:r>
          </a:p>
          <a:p>
            <a:pPr marL="596646" indent="-514350" algn="just">
              <a:buAutoNum type="arabicPeriod"/>
            </a:pPr>
            <a:r>
              <a:rPr lang="en-US" dirty="0" smtClean="0">
                <a:latin typeface="Times New Roman" pitchFamily="18" charset="0"/>
                <a:cs typeface="Times New Roman" pitchFamily="18" charset="0"/>
              </a:rPr>
              <a:t>What is mean by network topology? Explain the types of topology.</a:t>
            </a:r>
          </a:p>
          <a:p>
            <a:pPr marL="596646" indent="-514350" algn="just">
              <a:buAutoNum type="arabicPeriod"/>
            </a:pPr>
            <a:r>
              <a:rPr lang="en-US" dirty="0" smtClean="0">
                <a:latin typeface="Times New Roman" pitchFamily="18" charset="0"/>
                <a:cs typeface="Times New Roman" pitchFamily="18" charset="0"/>
              </a:rPr>
              <a:t>Explain the network structure server based, Client-Server and P2P.</a:t>
            </a:r>
          </a:p>
          <a:p>
            <a:pPr marL="596646" indent="-514350" algn="just">
              <a:buAutoNum type="arabicPeriod"/>
            </a:pPr>
            <a:r>
              <a:rPr lang="en-US" dirty="0" smtClean="0">
                <a:latin typeface="Times New Roman" pitchFamily="18" charset="0"/>
                <a:cs typeface="Times New Roman" pitchFamily="18" charset="0"/>
              </a:rPr>
              <a:t>Write a note on transmission media.</a:t>
            </a:r>
          </a:p>
          <a:p>
            <a:pPr marL="596646" indent="-514350" algn="just">
              <a:buAutoNum type="arabicPeriod"/>
            </a:pPr>
            <a:r>
              <a:rPr lang="en-US" dirty="0" smtClean="0">
                <a:latin typeface="Times New Roman" pitchFamily="18" charset="0"/>
                <a:cs typeface="Times New Roman" pitchFamily="18" charset="0"/>
              </a:rPr>
              <a:t>Explain HUB, ROUTER, SWITCHES</a:t>
            </a:r>
          </a:p>
          <a:p>
            <a:pPr marL="596646" indent="-514350" algn="just">
              <a:buAutoNum type="arabicPeriod"/>
            </a:pPr>
            <a:r>
              <a:rPr lang="en-US" dirty="0" smtClean="0">
                <a:latin typeface="Times New Roman" pitchFamily="18" charset="0"/>
                <a:cs typeface="Times New Roman" pitchFamily="18" charset="0"/>
              </a:rPr>
              <a:t>Explain OSI Model</a:t>
            </a:r>
          </a:p>
        </p:txBody>
      </p:sp>
      <p:sp>
        <p:nvSpPr>
          <p:cNvPr id="4" name="TextBox 3"/>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304800"/>
            <a:ext cx="7239000" cy="5170646"/>
          </a:xfrm>
          <a:prstGeom prst="rect">
            <a:avLst/>
          </a:prstGeom>
        </p:spPr>
        <p:txBody>
          <a:bodyPr wrap="square">
            <a:spAutoFit/>
          </a:bodyPr>
          <a:lstStyle/>
          <a:p>
            <a:pPr marL="596646" indent="-514350" algn="just">
              <a:buNone/>
            </a:pPr>
            <a:endParaRPr lang="en-US" sz="2400"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smtClean="0">
              <a:latin typeface="Times New Roman" pitchFamily="18" charset="0"/>
              <a:cs typeface="Times New Roman" pitchFamily="18" charset="0"/>
            </a:endParaRPr>
          </a:p>
          <a:p>
            <a:pPr marL="596646" indent="-514350" algn="just">
              <a:buNone/>
            </a:pPr>
            <a:endParaRPr lang="en-US" dirty="0">
              <a:latin typeface="Times New Roman" pitchFamily="18" charset="0"/>
              <a:cs typeface="Times New Roman" pitchFamily="18" charset="0"/>
            </a:endParaRPr>
          </a:p>
        </p:txBody>
      </p:sp>
      <p:sp>
        <p:nvSpPr>
          <p:cNvPr id="5" name="Rectangle 4"/>
          <p:cNvSpPr/>
          <p:nvPr/>
        </p:nvSpPr>
        <p:spPr>
          <a:xfrm>
            <a:off x="1295400" y="762000"/>
            <a:ext cx="7772400" cy="556260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en-US" sz="2400" dirty="0" smtClean="0">
              <a:solidFill>
                <a:schemeClr val="tx1"/>
              </a:solidFill>
              <a:latin typeface="Times New Roman" pitchFamily="18" charset="0"/>
              <a:cs typeface="Times New Roman" pitchFamily="18" charset="0"/>
            </a:endParaRPr>
          </a:p>
          <a:p>
            <a:pPr marL="342900" indent="-342900">
              <a:buFont typeface="+mj-lt"/>
              <a:buAutoNum type="arabicPeriod"/>
            </a:pPr>
            <a:endParaRPr lang="en-US" sz="2400" dirty="0">
              <a:solidFill>
                <a:schemeClr val="tx1"/>
              </a:solidFill>
              <a:latin typeface="Times New Roman" pitchFamily="18" charset="0"/>
              <a:cs typeface="Times New Roman" pitchFamily="18" charset="0"/>
            </a:endParaRPr>
          </a:p>
          <a:p>
            <a:pPr marL="342900" indent="-342900">
              <a:buFont typeface="+mj-lt"/>
              <a:buAutoNum type="arabicPeriod"/>
            </a:pPr>
            <a:r>
              <a:rPr lang="en-US" sz="3600" dirty="0" smtClean="0">
                <a:solidFill>
                  <a:schemeClr val="tx1"/>
                </a:solidFill>
                <a:latin typeface="Times New Roman" pitchFamily="18" charset="0"/>
                <a:cs typeface="Times New Roman" pitchFamily="18" charset="0"/>
              </a:rPr>
              <a:t>What is internet? Explain the types of internet connections.</a:t>
            </a:r>
          </a:p>
          <a:p>
            <a:pPr marL="342900" indent="-342900">
              <a:buFont typeface="+mj-lt"/>
              <a:buAutoNum type="arabicPeriod"/>
            </a:pPr>
            <a:r>
              <a:rPr lang="en-US" sz="3600" dirty="0" smtClean="0">
                <a:solidFill>
                  <a:schemeClr val="tx1"/>
                </a:solidFill>
                <a:latin typeface="Times New Roman" pitchFamily="18" charset="0"/>
                <a:cs typeface="Times New Roman" pitchFamily="18" charset="0"/>
              </a:rPr>
              <a:t>Explain Domain name system.</a:t>
            </a:r>
          </a:p>
          <a:p>
            <a:pPr marL="342900" indent="-342900">
              <a:buFont typeface="+mj-lt"/>
              <a:buAutoNum type="arabicPeriod"/>
            </a:pPr>
            <a:r>
              <a:rPr lang="en-US" sz="3600" dirty="0" smtClean="0">
                <a:solidFill>
                  <a:schemeClr val="tx1"/>
                </a:solidFill>
                <a:latin typeface="Times New Roman" pitchFamily="18" charset="0"/>
                <a:cs typeface="Times New Roman" pitchFamily="18" charset="0"/>
              </a:rPr>
              <a:t>Explain network protocols.</a:t>
            </a:r>
          </a:p>
          <a:p>
            <a:pPr marL="342900" indent="-342900">
              <a:buFont typeface="+mj-lt"/>
              <a:buAutoNum type="arabicPeriod"/>
            </a:pPr>
            <a:r>
              <a:rPr lang="en-US" sz="3600" dirty="0" smtClean="0">
                <a:solidFill>
                  <a:schemeClr val="tx1"/>
                </a:solidFill>
                <a:latin typeface="Times New Roman" pitchFamily="18" charset="0"/>
                <a:cs typeface="Times New Roman" pitchFamily="18" charset="0"/>
              </a:rPr>
              <a:t>Explain E-mail, Search engines.</a:t>
            </a:r>
          </a:p>
          <a:p>
            <a:pPr marL="342900" indent="-342900">
              <a:buFont typeface="+mj-lt"/>
              <a:buAutoNum type="arabicPeriod"/>
            </a:pPr>
            <a:endParaRPr lang="en-US" sz="3600" dirty="0">
              <a:solidFill>
                <a:schemeClr val="tx1"/>
              </a:solidFill>
              <a:latin typeface="Times New Roman" pitchFamily="18" charset="0"/>
              <a:cs typeface="Times New Roman" pitchFamily="18" charset="0"/>
            </a:endParaRPr>
          </a:p>
          <a:p>
            <a:endParaRPr lang="en-US" sz="3600" dirty="0" smtClean="0">
              <a:solidFill>
                <a:schemeClr val="tx1"/>
              </a:solidFill>
              <a:latin typeface="Times New Roman" pitchFamily="18" charset="0"/>
              <a:cs typeface="Times New Roman" pitchFamily="18" charset="0"/>
            </a:endParaRPr>
          </a:p>
          <a:p>
            <a:endParaRPr lang="en-US" sz="3600" dirty="0" smtClean="0">
              <a:solidFill>
                <a:schemeClr val="tx1"/>
              </a:solidFill>
              <a:latin typeface="Times New Roman" pitchFamily="18" charset="0"/>
              <a:cs typeface="Times New Roman" pitchFamily="18" charset="0"/>
            </a:endParaRPr>
          </a:p>
          <a:p>
            <a:pPr marL="342900" indent="-342900">
              <a:buFont typeface="Arial" pitchFamily="34" charset="0"/>
              <a:buChar char="•"/>
            </a:pPr>
            <a:endParaRPr lang="en-US" sz="2400" dirty="0" smtClean="0">
              <a:solidFill>
                <a:schemeClr val="tx1"/>
              </a:solidFill>
              <a:latin typeface="Times New Roman" pitchFamily="18" charset="0"/>
              <a:cs typeface="Times New Roman" pitchFamily="18" charset="0"/>
            </a:endParaRPr>
          </a:p>
          <a:p>
            <a:pPr marL="342900" indent="-342900">
              <a:buFont typeface="+mj-lt"/>
              <a:buAutoNum type="arabicPeriod"/>
            </a:pPr>
            <a:endParaRPr lang="en-US" sz="2400" dirty="0" smtClean="0">
              <a:solidFill>
                <a:schemeClr val="tx1"/>
              </a:solidFill>
              <a:latin typeface="Times New Roman" pitchFamily="18" charset="0"/>
              <a:cs typeface="Times New Roman" pitchFamily="18" charset="0"/>
            </a:endParaRPr>
          </a:p>
          <a:p>
            <a:pPr marL="342900" indent="-342900" algn="ctr">
              <a:buFont typeface="+mj-lt"/>
              <a:buAutoNum type="arabicPeriod"/>
            </a:pPr>
            <a:endParaRPr lang="en-US" dirty="0">
              <a:latin typeface="Times New Roman" pitchFamily="18" charset="0"/>
              <a:cs typeface="Times New Roman" pitchFamily="18" charset="0"/>
            </a:endParaRPr>
          </a:p>
        </p:txBody>
      </p:sp>
      <p:sp>
        <p:nvSpPr>
          <p:cNvPr id="2" name="Rounded Rectangle 1"/>
          <p:cNvSpPr/>
          <p:nvPr/>
        </p:nvSpPr>
        <p:spPr>
          <a:xfrm>
            <a:off x="2590800" y="228600"/>
            <a:ext cx="49530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Module-I (Internet)</a:t>
            </a:r>
            <a:endParaRPr lang="en-US" sz="3200" dirty="0"/>
          </a:p>
        </p:txBody>
      </p:sp>
      <p:sp>
        <p:nvSpPr>
          <p:cNvPr id="6" name="TextBox 5"/>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5">
              <a:lumMod val="40000"/>
              <a:lumOff val="60000"/>
            </a:schemeClr>
          </a:solidFill>
        </p:spPr>
        <p:txBody>
          <a:bodyPr>
            <a:normAutofit fontScale="92500" lnSpcReduction="20000"/>
          </a:bodyPr>
          <a:lstStyle/>
          <a:p>
            <a:pPr marL="0" indent="0">
              <a:buNone/>
            </a:pPr>
            <a:r>
              <a:rPr lang="en-US" dirty="0" smtClean="0">
                <a:latin typeface="Times New Roman" pitchFamily="18" charset="0"/>
                <a:cs typeface="Times New Roman" pitchFamily="18" charset="0"/>
              </a:rPr>
              <a:t>5. What </a:t>
            </a:r>
            <a:r>
              <a:rPr lang="en-US" dirty="0">
                <a:latin typeface="Times New Roman" pitchFamily="18" charset="0"/>
                <a:cs typeface="Times New Roman" pitchFamily="18" charset="0"/>
              </a:rPr>
              <a:t>is spoofing? Explain types of spoofing.</a:t>
            </a:r>
          </a:p>
          <a:p>
            <a:pPr marL="457200" indent="-457200"/>
            <a:r>
              <a:rPr lang="en-US" dirty="0">
                <a:latin typeface="Times New Roman" pitchFamily="18" charset="0"/>
                <a:cs typeface="Times New Roman" pitchFamily="18" charset="0"/>
              </a:rPr>
              <a:t>TCP/IP , </a:t>
            </a:r>
            <a:r>
              <a:rPr lang="en-US" dirty="0" smtClean="0">
                <a:latin typeface="Times New Roman" pitchFamily="18" charset="0"/>
                <a:cs typeface="Times New Roman" pitchFamily="18" charset="0"/>
              </a:rPr>
              <a:t>Referrer</a:t>
            </a:r>
          </a:p>
          <a:p>
            <a:pPr marL="457200" indent="-457200"/>
            <a:r>
              <a:rPr lang="en-US" dirty="0" smtClean="0">
                <a:latin typeface="Times New Roman" pitchFamily="18" charset="0"/>
                <a:cs typeface="Times New Roman" pitchFamily="18" charset="0"/>
              </a:rPr>
              <a:t>Caller ID</a:t>
            </a:r>
          </a:p>
          <a:p>
            <a:pPr marL="457200" indent="-457200"/>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E-mail address  and GPS spoofing.</a:t>
            </a:r>
          </a:p>
          <a:p>
            <a:endParaRPr lang="en-US" dirty="0">
              <a:latin typeface="Times New Roman" pitchFamily="18" charset="0"/>
              <a:cs typeface="Times New Roman" pitchFamily="18" charset="0"/>
            </a:endParaRPr>
          </a:p>
          <a:p>
            <a:pPr marL="82296" indent="0">
              <a:buNone/>
            </a:pPr>
            <a:r>
              <a:rPr lang="en-US" dirty="0">
                <a:latin typeface="Times New Roman" pitchFamily="18" charset="0"/>
                <a:cs typeface="Times New Roman" pitchFamily="18" charset="0"/>
              </a:rPr>
              <a:t>6. What are the defensive mechanism to protect computer </a:t>
            </a:r>
            <a:r>
              <a:rPr lang="en-US" dirty="0" smtClean="0">
                <a:latin typeface="Times New Roman" pitchFamily="18" charset="0"/>
                <a:cs typeface="Times New Roman" pitchFamily="18" charset="0"/>
              </a:rPr>
              <a:t>and network </a:t>
            </a:r>
            <a:r>
              <a:rPr lang="en-US" dirty="0">
                <a:latin typeface="Times New Roman" pitchFamily="18" charset="0"/>
                <a:cs typeface="Times New Roman" pitchFamily="18" charset="0"/>
              </a:rPr>
              <a:t>resources?</a:t>
            </a:r>
          </a:p>
          <a:p>
            <a:pPr marL="342900" indent="-342900">
              <a:buFont typeface="Arial" pitchFamily="34" charset="0"/>
              <a:buChar char="•"/>
            </a:pPr>
            <a:r>
              <a:rPr lang="en-US" dirty="0">
                <a:latin typeface="Times New Roman" pitchFamily="18" charset="0"/>
                <a:cs typeface="Times New Roman" pitchFamily="18" charset="0"/>
              </a:rPr>
              <a:t>Anti-virus</a:t>
            </a:r>
          </a:p>
          <a:p>
            <a:pPr marL="342900" indent="-342900">
              <a:buFont typeface="Arial" pitchFamily="34" charset="0"/>
              <a:buChar char="•"/>
            </a:pPr>
            <a:r>
              <a:rPr lang="en-US" dirty="0">
                <a:latin typeface="Times New Roman" pitchFamily="18" charset="0"/>
                <a:cs typeface="Times New Roman" pitchFamily="18" charset="0"/>
              </a:rPr>
              <a:t>Firewall</a:t>
            </a:r>
          </a:p>
          <a:p>
            <a:pPr marL="342900" indent="-342900">
              <a:buFont typeface="Arial" pitchFamily="34" charset="0"/>
              <a:buChar char="•"/>
            </a:pPr>
            <a:r>
              <a:rPr lang="en-US" dirty="0">
                <a:latin typeface="Times New Roman" pitchFamily="18" charset="0"/>
                <a:cs typeface="Times New Roman" pitchFamily="18" charset="0"/>
              </a:rPr>
              <a:t>Anti-spyware</a:t>
            </a:r>
          </a:p>
          <a:p>
            <a:pPr marL="82296" indent="0">
              <a:buNone/>
            </a:pPr>
            <a:endParaRPr lang="en-US" dirty="0"/>
          </a:p>
        </p:txBody>
      </p:sp>
      <p:sp>
        <p:nvSpPr>
          <p:cNvPr id="4" name="Title 3"/>
          <p:cNvSpPr>
            <a:spLocks noGrp="1"/>
          </p:cNvSpPr>
          <p:nvPr>
            <p:ph type="title"/>
          </p:nvPr>
        </p:nvSpPr>
        <p:spPr>
          <a:xfrm>
            <a:off x="2514600" y="274638"/>
            <a:ext cx="5334000" cy="6397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3200" dirty="0" smtClean="0"/>
              <a:t>Module-I (Internet)</a:t>
            </a:r>
            <a:endParaRPr lang="en-US" sz="3200" dirty="0"/>
          </a:p>
        </p:txBody>
      </p:sp>
      <p:sp>
        <p:nvSpPr>
          <p:cNvPr id="5" name="TextBox 4"/>
          <p:cNvSpPr txBox="1"/>
          <p:nvPr/>
        </p:nvSpPr>
        <p:spPr>
          <a:xfrm>
            <a:off x="7162800" y="6248400"/>
            <a:ext cx="1828800" cy="400110"/>
          </a:xfrm>
          <a:prstGeom prst="rect">
            <a:avLst/>
          </a:prstGeom>
          <a:solidFill>
            <a:srgbClr val="FF0000"/>
          </a:solidFill>
        </p:spPr>
        <p:txBody>
          <a:bodyPr wrap="square" rtlCol="0">
            <a:spAutoFit/>
          </a:bodyPr>
          <a:lstStyle/>
          <a:p>
            <a:r>
              <a:rPr lang="en-US" sz="2000" i="1" dirty="0" smtClean="0"/>
              <a:t>Prof. Anil </a:t>
            </a:r>
            <a:r>
              <a:rPr lang="en-US" sz="2000" i="1" dirty="0" err="1" smtClean="0"/>
              <a:t>Khadse</a:t>
            </a:r>
            <a:endParaRPr lang="en-US" sz="2000" i="1" dirty="0"/>
          </a:p>
        </p:txBody>
      </p:sp>
    </p:spTree>
    <p:extLst>
      <p:ext uri="{BB962C8B-B14F-4D97-AF65-F5344CB8AC3E}">
        <p14:creationId xmlns:p14="http://schemas.microsoft.com/office/powerpoint/2010/main" xmlns="" val="41738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1036</TotalTime>
  <Words>1589</Words>
  <Application>Microsoft Office PowerPoint</Application>
  <PresentationFormat>On-screen Show (4:3)</PresentationFormat>
  <Paragraphs>549</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Solstice</vt:lpstr>
      <vt:lpstr>Slide 1</vt:lpstr>
      <vt:lpstr>Syllabus Sem-V </vt:lpstr>
      <vt:lpstr>Paper Pattern</vt:lpstr>
      <vt:lpstr>Slide 4</vt:lpstr>
      <vt:lpstr>Slide 5</vt:lpstr>
      <vt:lpstr>Slide 6</vt:lpstr>
      <vt:lpstr>Module-I (Data Comm. &amp; Network)</vt:lpstr>
      <vt:lpstr>Slide 8</vt:lpstr>
      <vt:lpstr>Module-I (Internet)</vt:lpstr>
      <vt:lpstr> In MySQL, Create a database called CHARITY, and Then create a Table called ‘DONATION’ containing columns Donor id (DON_ID,Integer, primary key), donor’s name (DNAME, Character , width 20), donated amount ( DAMT,Integer), date of donation(DDT) which should not be empty.                    .             Further add 2 rows to this table.            .         </vt:lpstr>
      <vt:lpstr>Module-II</vt:lpstr>
      <vt:lpstr>Module-II</vt:lpstr>
      <vt:lpstr>Slide 13</vt:lpstr>
      <vt:lpstr>    iv) Delete column INAME from this table.      Mysql&gt;ALTER TABLE STORE       -&gt; DROP INAME;      v) Rename table as ‘STREPORT’      Mysql&gt; RENAME TABLE STORE TO STREPORT;   </vt:lpstr>
      <vt:lpstr>Slide 15</vt:lpstr>
      <vt:lpstr>Slide 16</vt:lpstr>
      <vt:lpstr>There exist a  table called ‘WAGES’ contains columns E_ID (Employee Id, Primary Key), ENAME (Employee Name), BSAL (Basic salary, integer type) and SYR (No. of years of service, Integer). Write Mysql statement for the following:         .  i) To display employee Name  and Special allowance where special      allowance is 10% of Basic salary under the heading ‘Name” and “Allowance”.  Mysql&gt; SELECT ENAME  AS  ‘Name’,  BSAL*10%  AS             -&gt;‘Allowance’  FROM WAGES;   .  ii)To change the type of BSAL column to decimal type with width 10  and 2 digits after decimal.  Mysql&gt; ALTER  TABLE  WAGES         -&gt; MODIFY BSAL  DECIMAL(10, 2); </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N.K.T.T</dc:creator>
  <cp:lastModifiedBy>disha</cp:lastModifiedBy>
  <cp:revision>133</cp:revision>
  <dcterms:created xsi:type="dcterms:W3CDTF">2013-10-02T06:50:36Z</dcterms:created>
  <dcterms:modified xsi:type="dcterms:W3CDTF">2015-10-01T07:11:58Z</dcterms:modified>
</cp:coreProperties>
</file>