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4"/>
            <a:ext cx="64008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8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9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6069" y="1908097"/>
            <a:ext cx="33685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9081" y="1908097"/>
            <a:ext cx="3326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9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7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68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6069" y="1908097"/>
            <a:ext cx="336856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9075" y="1908097"/>
            <a:ext cx="33265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0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788" y="1697053"/>
            <a:ext cx="6972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92" y="2221659"/>
            <a:ext cx="697361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977" y="6502727"/>
            <a:ext cx="16947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4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5788" y="1697052"/>
            <a:ext cx="697242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5192" y="2221659"/>
            <a:ext cx="6973614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24972" y="6502727"/>
            <a:ext cx="169479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hyperlink" Target="http://www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74089" y="1044541"/>
            <a:ext cx="550917" cy="636465"/>
          </a:xfrm>
          <a:custGeom>
            <a:avLst/>
            <a:gdLst/>
            <a:ahLst/>
            <a:cxnLst/>
            <a:rect l="l" t="t" r="r" b="b"/>
            <a:pathLst>
              <a:path w="399414" h="827405">
                <a:moveTo>
                  <a:pt x="288036" y="136931"/>
                </a:moveTo>
                <a:lnTo>
                  <a:pt x="99441" y="136931"/>
                </a:lnTo>
                <a:lnTo>
                  <a:pt x="110906" y="138830"/>
                </a:lnTo>
                <a:lnTo>
                  <a:pt x="118300" y="145407"/>
                </a:lnTo>
                <a:lnTo>
                  <a:pt x="122265" y="157982"/>
                </a:lnTo>
                <a:lnTo>
                  <a:pt x="123444" y="177876"/>
                </a:lnTo>
                <a:lnTo>
                  <a:pt x="123444" y="725576"/>
                </a:lnTo>
                <a:lnTo>
                  <a:pt x="102441" y="772928"/>
                </a:lnTo>
                <a:lnTo>
                  <a:pt x="37719" y="785723"/>
                </a:lnTo>
                <a:lnTo>
                  <a:pt x="23199" y="786564"/>
                </a:lnTo>
                <a:lnTo>
                  <a:pt x="12430" y="789566"/>
                </a:lnTo>
                <a:lnTo>
                  <a:pt x="5732" y="795448"/>
                </a:lnTo>
                <a:lnTo>
                  <a:pt x="3429" y="804925"/>
                </a:lnTo>
                <a:lnTo>
                  <a:pt x="5572" y="814834"/>
                </a:lnTo>
                <a:lnTo>
                  <a:pt x="11144" y="821663"/>
                </a:lnTo>
                <a:lnTo>
                  <a:pt x="18859" y="825612"/>
                </a:lnTo>
                <a:lnTo>
                  <a:pt x="27432" y="826884"/>
                </a:lnTo>
                <a:lnTo>
                  <a:pt x="71830" y="826084"/>
                </a:lnTo>
                <a:lnTo>
                  <a:pt x="160198" y="822565"/>
                </a:lnTo>
                <a:lnTo>
                  <a:pt x="204597" y="821766"/>
                </a:lnTo>
                <a:lnTo>
                  <a:pt x="392533" y="821766"/>
                </a:lnTo>
                <a:lnTo>
                  <a:pt x="392763" y="821663"/>
                </a:lnTo>
                <a:lnTo>
                  <a:pt x="397496" y="814834"/>
                </a:lnTo>
                <a:lnTo>
                  <a:pt x="398907" y="804925"/>
                </a:lnTo>
                <a:lnTo>
                  <a:pt x="396603" y="795448"/>
                </a:lnTo>
                <a:lnTo>
                  <a:pt x="389905" y="789566"/>
                </a:lnTo>
                <a:lnTo>
                  <a:pt x="379136" y="786564"/>
                </a:lnTo>
                <a:lnTo>
                  <a:pt x="364617" y="785723"/>
                </a:lnTo>
                <a:lnTo>
                  <a:pt x="332880" y="780845"/>
                </a:lnTo>
                <a:lnTo>
                  <a:pt x="308752" y="765889"/>
                </a:lnTo>
                <a:lnTo>
                  <a:pt x="293411" y="740375"/>
                </a:lnTo>
                <a:lnTo>
                  <a:pt x="288036" y="703821"/>
                </a:lnTo>
                <a:lnTo>
                  <a:pt x="288036" y="136931"/>
                </a:lnTo>
                <a:close/>
              </a:path>
              <a:path w="399414" h="827405">
                <a:moveTo>
                  <a:pt x="392533" y="821766"/>
                </a:moveTo>
                <a:lnTo>
                  <a:pt x="204597" y="821766"/>
                </a:lnTo>
                <a:lnTo>
                  <a:pt x="245923" y="822565"/>
                </a:lnTo>
                <a:lnTo>
                  <a:pt x="329005" y="826084"/>
                </a:lnTo>
                <a:lnTo>
                  <a:pt x="370332" y="826884"/>
                </a:lnTo>
                <a:lnTo>
                  <a:pt x="383958" y="825612"/>
                </a:lnTo>
                <a:lnTo>
                  <a:pt x="392533" y="821766"/>
                </a:lnTo>
                <a:close/>
              </a:path>
              <a:path w="399414" h="827405">
                <a:moveTo>
                  <a:pt x="281178" y="0"/>
                </a:moveTo>
                <a:lnTo>
                  <a:pt x="269748" y="0"/>
                </a:lnTo>
                <a:lnTo>
                  <a:pt x="257371" y="1979"/>
                </a:lnTo>
                <a:lnTo>
                  <a:pt x="125730" y="69100"/>
                </a:lnTo>
                <a:lnTo>
                  <a:pt x="58828" y="105131"/>
                </a:lnTo>
                <a:lnTo>
                  <a:pt x="20859" y="127966"/>
                </a:lnTo>
                <a:lnTo>
                  <a:pt x="0" y="152285"/>
                </a:lnTo>
                <a:lnTo>
                  <a:pt x="0" y="167639"/>
                </a:lnTo>
                <a:lnTo>
                  <a:pt x="4572" y="172758"/>
                </a:lnTo>
                <a:lnTo>
                  <a:pt x="14859" y="172758"/>
                </a:lnTo>
                <a:lnTo>
                  <a:pt x="32254" y="167160"/>
                </a:lnTo>
                <a:lnTo>
                  <a:pt x="52863" y="154844"/>
                </a:lnTo>
                <a:lnTo>
                  <a:pt x="75616" y="142529"/>
                </a:lnTo>
                <a:lnTo>
                  <a:pt x="99441" y="136931"/>
                </a:lnTo>
                <a:lnTo>
                  <a:pt x="288036" y="136931"/>
                </a:lnTo>
                <a:lnTo>
                  <a:pt x="288036" y="5118"/>
                </a:lnTo>
                <a:lnTo>
                  <a:pt x="2811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788" y="1697052"/>
            <a:ext cx="697242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5464" marR="5080" indent="-988694">
              <a:lnSpc>
                <a:spcPct val="100000"/>
              </a:lnSpc>
            </a:pPr>
            <a:r>
              <a:rPr spc="-5" dirty="0"/>
              <a:t>An Introduction </a:t>
            </a:r>
            <a:r>
              <a:rPr dirty="0"/>
              <a:t>to </a:t>
            </a:r>
            <a:r>
              <a:rPr spc="-5" dirty="0"/>
              <a:t>Oracle  </a:t>
            </a:r>
            <a:r>
              <a:rPr spc="-15" dirty="0"/>
              <a:t>Warehouse</a:t>
            </a:r>
            <a:r>
              <a:rPr spc="-50" dirty="0"/>
              <a:t> </a:t>
            </a:r>
            <a:r>
              <a:rPr spc="-5" dirty="0"/>
              <a:t>Builder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6069" y="2573354"/>
            <a:ext cx="6959600" cy="1613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840"/>
              </a:spcBef>
            </a:pPr>
            <a:r>
              <a:rPr sz="2000" b="1" dirty="0" smtClean="0">
                <a:solidFill>
                  <a:prstClr val="black"/>
                </a:solidFill>
                <a:latin typeface="Arial"/>
                <a:cs typeface="Arial"/>
              </a:rPr>
              <a:t>Introduction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to data</a:t>
            </a:r>
            <a:r>
              <a:rPr sz="2000"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warehousing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90170">
              <a:spcBef>
                <a:spcPts val="95"/>
              </a:spcBef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Although you may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familiar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warehousing,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probably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least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heard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term.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warehouses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becoming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increasingly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businesses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realized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mine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information they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electronic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order 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provide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valuable insight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operation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their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business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best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improve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Organizations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need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monitor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these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processes, 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define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policies, and—at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more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strategic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level—define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visions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goals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will  move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company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forward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future. Operational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transactional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systems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have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greatly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benefited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daily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functioning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enterprise.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But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now,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organizations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are 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shifting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more decisional-based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requirement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from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their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computing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platforms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looking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build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warehouses. This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is where </a:t>
            </a:r>
            <a:r>
              <a:rPr sz="1050" b="1" spc="60" dirty="0">
                <a:solidFill>
                  <a:srgbClr val="FF0000"/>
                </a:solidFill>
                <a:latin typeface="Cambria"/>
                <a:cs typeface="Cambria"/>
              </a:rPr>
              <a:t>OWB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enters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picture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help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organizations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task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of building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</a:t>
            </a:r>
            <a:r>
              <a:rPr sz="1050" b="1" spc="11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warehouse.</a:t>
            </a:r>
          </a:p>
        </p:txBody>
      </p:sp>
      <p:sp>
        <p:nvSpPr>
          <p:cNvPr id="5" name="object 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2" y="484187"/>
            <a:ext cx="697273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3528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install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last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minute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46727" y="1172347"/>
            <a:ext cx="5450559" cy="2391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6720" y="1172346"/>
            <a:ext cx="5451366" cy="2391508"/>
          </a:xfrm>
          <a:custGeom>
            <a:avLst/>
            <a:gdLst/>
            <a:ahLst/>
            <a:cxnLst/>
            <a:rect l="l" t="t" r="r" b="b"/>
            <a:pathLst>
              <a:path w="3952240" h="3108960">
                <a:moveTo>
                  <a:pt x="0" y="3108705"/>
                </a:moveTo>
                <a:lnTo>
                  <a:pt x="3951655" y="3108705"/>
                </a:lnTo>
                <a:lnTo>
                  <a:pt x="3951655" y="0"/>
                </a:lnTo>
                <a:lnTo>
                  <a:pt x="0" y="0"/>
                </a:lnTo>
                <a:lnTo>
                  <a:pt x="0" y="3108705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069" y="3713231"/>
            <a:ext cx="695784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expand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Installations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products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installed. 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interested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b="1" spc="-55" dirty="0">
                <a:solidFill>
                  <a:prstClr val="black"/>
                </a:solidFill>
                <a:latin typeface="Cambria"/>
                <a:cs typeface="Cambria"/>
              </a:rPr>
              <a:t>11g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Builder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option,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in 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installations. 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image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illustrates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interested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1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circled: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1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2814" y="709355"/>
            <a:ext cx="5598370" cy="2455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797" y="709349"/>
            <a:ext cx="5598510" cy="2455985"/>
          </a:xfrm>
          <a:custGeom>
            <a:avLst/>
            <a:gdLst/>
            <a:ahLst/>
            <a:cxnLst/>
            <a:rect l="l" t="t" r="r" b="b"/>
            <a:pathLst>
              <a:path w="4058920" h="3192779">
                <a:moveTo>
                  <a:pt x="0" y="3192322"/>
                </a:moveTo>
                <a:lnTo>
                  <a:pt x="4058843" y="3192322"/>
                </a:lnTo>
                <a:lnTo>
                  <a:pt x="4058843" y="0"/>
                </a:lnTo>
                <a:lnTo>
                  <a:pt x="0" y="0"/>
                </a:lnTo>
                <a:lnTo>
                  <a:pt x="0" y="319232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2" y="484187"/>
            <a:ext cx="6972738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720725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completes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little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reminder 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bob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login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installation: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4330" y="1171030"/>
            <a:ext cx="4915338" cy="74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4330" y="1171033"/>
            <a:ext cx="4915338" cy="741485"/>
          </a:xfrm>
          <a:custGeom>
            <a:avLst/>
            <a:gdLst/>
            <a:ahLst/>
            <a:cxnLst/>
            <a:rect l="l" t="t" r="r" b="b"/>
            <a:pathLst>
              <a:path w="3563620" h="963930">
                <a:moveTo>
                  <a:pt x="0" y="963929"/>
                </a:moveTo>
                <a:lnTo>
                  <a:pt x="3563620" y="963929"/>
                </a:lnTo>
                <a:lnTo>
                  <a:pt x="3563620" y="0"/>
                </a:lnTo>
                <a:lnTo>
                  <a:pt x="0" y="0"/>
                </a:lnTo>
                <a:lnTo>
                  <a:pt x="0" y="96392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069" y="2060760"/>
            <a:ext cx="6903545" cy="2090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important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rendered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inoperable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deleted.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database.  But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first—we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listener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Configuring the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listener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53035">
              <a:spcBef>
                <a:spcPts val="13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listener 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utility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runs constantly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background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server,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listening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client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requests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handling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them.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either before 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creation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database, 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creation that requires the listener 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configured—so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now,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865"/>
              </a:spcBef>
            </a:pPr>
            <a:r>
              <a:rPr sz="1050" b="1" spc="40" dirty="0">
                <a:solidFill>
                  <a:srgbClr val="FF0000"/>
                </a:solidFill>
                <a:latin typeface="Cambria"/>
                <a:cs typeface="Cambria"/>
              </a:rPr>
              <a:t>Run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Net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Configuration Assistant to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configure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listener.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is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available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under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/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Oracle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menu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35" dirty="0">
                <a:solidFill>
                  <a:srgbClr val="FF0000"/>
                </a:solidFill>
                <a:latin typeface="Cambria"/>
                <a:cs typeface="Cambria"/>
              </a:rPr>
              <a:t>Windows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Start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menu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as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shown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following</a:t>
            </a:r>
            <a:r>
              <a:rPr sz="1050" b="1" spc="2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image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: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56401" y="3981529"/>
            <a:ext cx="2608666" cy="13701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6069" y="5413916"/>
            <a:ext cx="6798441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welcome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offer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four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tasks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perform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assistant.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listener,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24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07265" y="709473"/>
            <a:ext cx="5129468" cy="1906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07249" y="709480"/>
            <a:ext cx="5129924" cy="1906954"/>
          </a:xfrm>
          <a:custGeom>
            <a:avLst/>
            <a:gdLst/>
            <a:ahLst/>
            <a:cxnLst/>
            <a:rect l="l" t="t" r="r" b="b"/>
            <a:pathLst>
              <a:path w="3719195" h="2479040">
                <a:moveTo>
                  <a:pt x="0" y="2478760"/>
                </a:moveTo>
                <a:lnTo>
                  <a:pt x="3718902" y="2478760"/>
                </a:lnTo>
                <a:lnTo>
                  <a:pt x="3718902" y="0"/>
                </a:lnTo>
                <a:lnTo>
                  <a:pt x="0" y="0"/>
                </a:lnTo>
                <a:lnTo>
                  <a:pt x="0" y="2478760"/>
                </a:lnTo>
                <a:close/>
              </a:path>
            </a:pathLst>
          </a:custGeom>
          <a:ln w="66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5876" y="2765914"/>
            <a:ext cx="6962228" cy="383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5410"/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ask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you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do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listener.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four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options 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as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 follows: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86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50" dirty="0">
                <a:solidFill>
                  <a:srgbClr val="FF0000"/>
                </a:solidFill>
                <a:latin typeface="Cambria"/>
                <a:cs typeface="Cambria"/>
              </a:rPr>
              <a:t>Add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Reconfigure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9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Delete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Rename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865"/>
              </a:spcBef>
            </a:pPr>
            <a:r>
              <a:rPr sz="1050" spc="55" dirty="0">
                <a:solidFill>
                  <a:srgbClr val="FF0000"/>
                </a:solidFill>
                <a:latin typeface="Cambria"/>
                <a:cs typeface="Cambria"/>
              </a:rPr>
              <a:t>Only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0" dirty="0">
                <a:solidFill>
                  <a:srgbClr val="FF0000"/>
                </a:solidFill>
                <a:latin typeface="Cambria"/>
                <a:cs typeface="Cambria"/>
              </a:rPr>
              <a:t>Add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option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available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since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installing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time. 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remainder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options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grayed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out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unavailable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selection.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proceed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section—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Creating the</a:t>
            </a:r>
            <a:r>
              <a:rPr sz="10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database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those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machines,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us what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listener.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b="1" spc="65" dirty="0">
                <a:solidFill>
                  <a:srgbClr val="FF0000"/>
                </a:solidFill>
                <a:latin typeface="Cambria"/>
                <a:cs typeface="Cambria"/>
              </a:rPr>
              <a:t>LISTENER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entered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that's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fine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name, which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states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exactly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is,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let's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</a:t>
            </a:r>
            <a:r>
              <a:rPr sz="1050" spc="2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proceed.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266065">
              <a:spcBef>
                <a:spcPts val="865"/>
              </a:spcBef>
            </a:pP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protocol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selection screen. It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b="1" spc="60" dirty="0">
                <a:solidFill>
                  <a:srgbClr val="FF0000"/>
                </a:solidFill>
                <a:latin typeface="Cambria"/>
                <a:cs typeface="Cambria"/>
              </a:rPr>
              <a:t>TCP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already 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selected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us,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most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installations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require.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the </a:t>
            </a:r>
            <a:r>
              <a:rPr sz="1050" spc="1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standard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187960"/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communications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protocol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Internet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most local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networks.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Leave 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that selected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to select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port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number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use.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port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number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-40" dirty="0">
                <a:solidFill>
                  <a:srgbClr val="FF0000"/>
                </a:solidFill>
                <a:latin typeface="Cambria"/>
                <a:cs typeface="Cambria"/>
              </a:rPr>
              <a:t>1521,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standard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communicating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Oracle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databases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one most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familiar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anyone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who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has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ever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worked with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an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database.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So,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only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if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you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annoy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people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your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organization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who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memorized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Oracle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port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1050" spc="2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-40" dirty="0">
                <a:solidFill>
                  <a:srgbClr val="FF0000"/>
                </a:solidFill>
                <a:latin typeface="Cambria"/>
                <a:cs typeface="Cambria"/>
              </a:rPr>
              <a:t>1521.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spcBef>
                <a:spcPts val="3"/>
              </a:spcBef>
            </a:pPr>
            <a:endParaRPr sz="1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57632" y="8055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6472" y="818526"/>
            <a:ext cx="0" cy="1735015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068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7597" y="25651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31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7597" y="792195"/>
            <a:ext cx="129628" cy="1785327"/>
          </a:xfrm>
          <a:custGeom>
            <a:avLst/>
            <a:gdLst/>
            <a:ahLst/>
            <a:cxnLst/>
            <a:rect l="l" t="t" r="r" b="b"/>
            <a:pathLst>
              <a:path w="93980" h="2320925">
                <a:moveTo>
                  <a:pt x="0" y="364"/>
                </a:moveTo>
                <a:lnTo>
                  <a:pt x="25" y="0"/>
                </a:lnTo>
                <a:lnTo>
                  <a:pt x="93624" y="0"/>
                </a:lnTo>
                <a:lnTo>
                  <a:pt x="93624" y="34213"/>
                </a:lnTo>
                <a:lnTo>
                  <a:pt x="27368" y="34213"/>
                </a:lnTo>
                <a:lnTo>
                  <a:pt x="27368" y="2289082"/>
                </a:lnTo>
                <a:lnTo>
                  <a:pt x="93713" y="2289082"/>
                </a:lnTo>
                <a:lnTo>
                  <a:pt x="93713" y="2320303"/>
                </a:lnTo>
                <a:lnTo>
                  <a:pt x="45453" y="2320303"/>
                </a:lnTo>
                <a:lnTo>
                  <a:pt x="0" y="2320319"/>
                </a:lnTo>
                <a:lnTo>
                  <a:pt x="0" y="3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1776" y="1502835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4694" y="8055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84956" y="818526"/>
            <a:ext cx="0" cy="1735015"/>
          </a:xfrm>
          <a:custGeom>
            <a:avLst/>
            <a:gdLst/>
            <a:ahLst/>
            <a:cxnLst/>
            <a:rect l="l" t="t" r="r" b="b"/>
            <a:pathLst>
              <a:path h="2255520">
                <a:moveTo>
                  <a:pt x="0" y="0"/>
                </a:moveTo>
                <a:lnTo>
                  <a:pt x="0" y="2255068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4554" y="256511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310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4571" y="792195"/>
            <a:ext cx="129628" cy="1785327"/>
          </a:xfrm>
          <a:custGeom>
            <a:avLst/>
            <a:gdLst/>
            <a:ahLst/>
            <a:cxnLst/>
            <a:rect l="l" t="t" r="r" b="b"/>
            <a:pathLst>
              <a:path w="93979" h="2320925">
                <a:moveTo>
                  <a:pt x="93713" y="364"/>
                </a:moveTo>
                <a:lnTo>
                  <a:pt x="93687" y="0"/>
                </a:lnTo>
                <a:lnTo>
                  <a:pt x="88" y="0"/>
                </a:lnTo>
                <a:lnTo>
                  <a:pt x="88" y="34213"/>
                </a:lnTo>
                <a:lnTo>
                  <a:pt x="66344" y="34213"/>
                </a:lnTo>
                <a:lnTo>
                  <a:pt x="66344" y="2289082"/>
                </a:lnTo>
                <a:lnTo>
                  <a:pt x="0" y="2289082"/>
                </a:lnTo>
                <a:lnTo>
                  <a:pt x="0" y="2320303"/>
                </a:lnTo>
                <a:lnTo>
                  <a:pt x="48260" y="2320303"/>
                </a:lnTo>
                <a:lnTo>
                  <a:pt x="93713" y="2320319"/>
                </a:lnTo>
                <a:lnTo>
                  <a:pt x="93713" y="36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72" y="484183"/>
            <a:ext cx="6972738" cy="44191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1"/>
              </a:spcBef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95655"/>
            <a:r>
              <a:rPr sz="950" b="1" spc="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b="1" spc="-10" dirty="0" smtClean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950" b="1" spc="-45" dirty="0" smtClean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b="1" spc="-15" dirty="0" smtClean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b="1" spc="-10" dirty="0" smtClean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950" b="1" spc="-20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dirty="0" smtClean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950" b="1" spc="-20" dirty="0" smtClean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b="1" spc="145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25" dirty="0" smtClean="0">
                <a:solidFill>
                  <a:prstClr val="black"/>
                </a:solidFill>
                <a:latin typeface="Cambria"/>
                <a:cs typeface="Cambria"/>
              </a:rPr>
              <a:t>port</a:t>
            </a:r>
            <a:endParaRPr sz="950" dirty="0" smtClean="0">
              <a:solidFill>
                <a:prstClr val="black"/>
              </a:solidFill>
              <a:latin typeface="Cambria"/>
              <a:cs typeface="Cambria"/>
            </a:endParaRPr>
          </a:p>
          <a:p>
            <a:pPr marL="795655" marR="558800">
              <a:spcBef>
                <a:spcPts val="285"/>
              </a:spcBef>
            </a:pP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Putting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aside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annoyance,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people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suffer 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10" dirty="0" smtClean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30" dirty="0" smtClean="0">
                <a:solidFill>
                  <a:prstClr val="black"/>
                </a:solidFill>
                <a:latin typeface="Cambria"/>
                <a:cs typeface="Cambria"/>
              </a:rPr>
              <a:t>valid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security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reasons </a:t>
            </a:r>
            <a:r>
              <a:rPr sz="950" spc="45" dirty="0" smtClean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change</a:t>
            </a:r>
            <a:r>
              <a:rPr sz="950" spc="229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that</a:t>
            </a:r>
            <a:endParaRPr sz="950" dirty="0" smtClean="0">
              <a:solidFill>
                <a:prstClr val="black"/>
              </a:solidFill>
              <a:latin typeface="Cambria"/>
              <a:cs typeface="Cambria"/>
            </a:endParaRPr>
          </a:p>
          <a:p>
            <a:pPr marL="795655" marR="356235"/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number.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it is so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common,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people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accustomed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working 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-10" dirty="0" smtClean="0">
                <a:solidFill>
                  <a:prstClr val="black"/>
                </a:solidFill>
                <a:latin typeface="Cambria"/>
                <a:cs typeface="Cambria"/>
              </a:rPr>
              <a:t>aren't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people </a:t>
            </a:r>
            <a:r>
              <a:rPr sz="950" spc="30" dirty="0" smtClean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that port 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number. Hackers looking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break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an Oracle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spc="30" dirty="0" smtClean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straight for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that port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number,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something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obscure, 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harder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network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people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malicious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intent.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changed,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note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assigned</a:t>
            </a:r>
            <a:r>
              <a:rPr sz="950" spc="-55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number.</a:t>
            </a:r>
            <a:endParaRPr sz="950" dirty="0" smtClean="0">
              <a:solidFill>
                <a:prstClr val="black"/>
              </a:solidFill>
              <a:latin typeface="Cambria"/>
              <a:cs typeface="Cambria"/>
            </a:endParaRPr>
          </a:p>
          <a:p>
            <a:pPr marL="795655" marR="369570">
              <a:spcBef>
                <a:spcPts val="285"/>
              </a:spcBef>
            </a:pP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950" spc="35" dirty="0" smtClean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firewall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issues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allow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certain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numbers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firewall,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means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communication on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the  other port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numbers </a:t>
            </a:r>
            <a:r>
              <a:rPr sz="950" spc="35" dirty="0" smtClean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blocked. </a:t>
            </a:r>
            <a:r>
              <a:rPr sz="950" spc="-55" dirty="0" smtClean="0">
                <a:solidFill>
                  <a:prstClr val="black"/>
                </a:solidFill>
                <a:latin typeface="Cambria"/>
                <a:cs typeface="Cambria"/>
              </a:rPr>
              <a:t>1521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allowed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since it is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35" dirty="0" smtClean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30" dirty="0" smtClean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network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personnel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 recommendation.</a:t>
            </a:r>
            <a:endParaRPr sz="950" dirty="0" smtClean="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7"/>
              </a:spcBef>
            </a:pPr>
            <a:endParaRPr sz="13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0010"/>
            <a:r>
              <a:rPr sz="1050" spc="10" dirty="0" smtClean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the last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step.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us if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configure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another listener.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Since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 only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need one,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we'll answer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"no"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finish out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clicking on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Finish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button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back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main</a:t>
            </a:r>
            <a:r>
              <a:rPr sz="1050" spc="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screen</a:t>
            </a:r>
            <a:r>
              <a:rPr sz="1050" dirty="0" smtClean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Creating the</a:t>
            </a:r>
            <a:r>
              <a:rPr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27025">
              <a:spcBef>
                <a:spcPts val="135"/>
              </a:spcBef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chose not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 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defaults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oriented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toward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8430">
              <a:spcBef>
                <a:spcPts val="865"/>
              </a:spcBef>
            </a:pP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can install a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new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using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Configuration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Assistant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which 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provides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walk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step-by-step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database. 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It is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launched from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Windows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Start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menu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following</a:t>
            </a:r>
            <a:r>
              <a:rPr sz="1050" spc="2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image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: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32040" y="4767131"/>
            <a:ext cx="2455199" cy="1295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11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3"/>
            <a:ext cx="6983248" cy="5329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6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8419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require patience 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selected.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Depending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minute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display, during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indication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anything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happening.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tempting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again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didn't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time, but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instances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program.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soon.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creation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process:</a:t>
            </a:r>
          </a:p>
          <a:p>
            <a:pPr marL="469900" marR="69850" indent="-228600">
              <a:spcBef>
                <a:spcPts val="86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first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step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specify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what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action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take. Since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we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do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not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have</a:t>
            </a:r>
            <a:r>
              <a:rPr sz="1050" b="1" spc="20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  created,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we'll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select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-25" dirty="0">
                <a:solidFill>
                  <a:srgbClr val="0070C0"/>
                </a:solidFill>
                <a:latin typeface="Cambria"/>
                <a:cs typeface="Cambria"/>
              </a:rPr>
              <a:t>Create </a:t>
            </a:r>
            <a:r>
              <a:rPr sz="1050" b="1" spc="-4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option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Step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1.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If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there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was a 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already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created,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options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configuring a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or</a:t>
            </a:r>
            <a:r>
              <a:rPr sz="1050" b="1" spc="10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5" dirty="0" smtClean="0">
                <a:solidFill>
                  <a:srgbClr val="0070C0"/>
                </a:solidFill>
                <a:latin typeface="Cambria"/>
                <a:cs typeface="Cambria"/>
              </a:rPr>
              <a:t>deleting</a:t>
            </a:r>
            <a:r>
              <a:rPr lang="en-US" sz="1050" b="1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10" dirty="0" smtClean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would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be selectable.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Templates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containing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preset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options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various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configurations.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Pre-supplied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templates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application has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ability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custom-build</a:t>
            </a:r>
            <a:r>
              <a:rPr sz="1050" spc="2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templates.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 marR="17780">
              <a:spcBef>
                <a:spcPts val="430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Storage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Management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well.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feature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managing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layout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storage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 files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system.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both topics 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advance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existing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template.</a:t>
            </a:r>
          </a:p>
          <a:p>
            <a:pPr marL="469900" marR="441959" indent="-228600">
              <a:spcBef>
                <a:spcPts val="430"/>
              </a:spcBef>
              <a:buFontTx/>
              <a:buAutoNum type="arabicPeriod" startAt="2"/>
              <a:tabLst>
                <a:tab pos="469900" algn="l"/>
              </a:tabLst>
            </a:pP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offer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following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three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database template 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</a:t>
            </a:r>
            <a:r>
              <a:rPr sz="1050" spc="-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select: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69786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General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Purpose </a:t>
            </a:r>
            <a:r>
              <a:rPr sz="1050" b="1" spc="-50" dirty="0">
                <a:solidFill>
                  <a:srgbClr val="0070C0"/>
                </a:solidFill>
                <a:latin typeface="Cambria"/>
                <a:cs typeface="Cambria"/>
              </a:rPr>
              <a:t>or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Transaction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Processing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69786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Custom</a:t>
            </a:r>
            <a:r>
              <a:rPr sz="1050" b="1" spc="-5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Database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69786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</a:t>
            </a:r>
            <a:r>
              <a:rPr sz="1050" b="1" spc="-2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Warehouse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460375" marR="19685">
              <a:spcBef>
                <a:spcPts val="865"/>
              </a:spcBef>
            </a:pP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are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Warehouse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option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purposes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learning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problem.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hosted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(database user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tables),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book. This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learning purposes, 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production-ready 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warehouses a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specifically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used.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07950" indent="-228600">
              <a:spcBef>
                <a:spcPts val="430"/>
              </a:spcBef>
              <a:buFontTx/>
              <a:buAutoNum type="arabicPeriod" startAt="3"/>
              <a:tabLst>
                <a:tab pos="469900" algn="l"/>
              </a:tabLst>
            </a:pP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step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creation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ask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name.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name of 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must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be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one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eight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characters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length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generate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error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trying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limitation.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also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network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domain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domain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on,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further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uniquely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identify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Follow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period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domain,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itself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include additional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periods.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8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4"/>
            <a:ext cx="6972738" cy="3652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09" indent="-448945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286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database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business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use, 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scheme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would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reflect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Since </a:t>
            </a:r>
            <a:r>
              <a:rPr sz="1050" spc="-15" dirty="0">
                <a:solidFill>
                  <a:srgbClr val="0070C0"/>
                </a:solidFill>
                <a:latin typeface="Cambria"/>
                <a:cs typeface="Cambria"/>
              </a:rPr>
              <a:t>we're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creating this database for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warehouse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spc="110" dirty="0">
                <a:solidFill>
                  <a:srgbClr val="0070C0"/>
                </a:solidFill>
                <a:latin typeface="Cambria"/>
                <a:cs typeface="Cambria"/>
              </a:rPr>
              <a:t>ACME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Toys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Gizmos Company,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choose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name 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that </a:t>
            </a:r>
            <a:r>
              <a:rPr sz="1050" spc="-15" dirty="0">
                <a:solidFill>
                  <a:srgbClr val="0070C0"/>
                </a:solidFill>
                <a:latin typeface="Cambria"/>
                <a:cs typeface="Cambria"/>
              </a:rPr>
              <a:t>reflects </a:t>
            </a:r>
            <a:r>
              <a:rPr sz="1050" spc="40" dirty="0">
                <a:solidFill>
                  <a:srgbClr val="0070C0"/>
                </a:solidFill>
                <a:latin typeface="Cambria"/>
                <a:cs typeface="Cambria"/>
              </a:rPr>
              <a:t>this—ACME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company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name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spc="90" dirty="0">
                <a:solidFill>
                  <a:srgbClr val="0070C0"/>
                </a:solidFill>
                <a:latin typeface="Cambria"/>
                <a:cs typeface="Cambria"/>
              </a:rPr>
              <a:t>DW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warehouse,  resulting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in a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950" spc="-125" dirty="0">
                <a:solidFill>
                  <a:srgbClr val="0070C0"/>
                </a:solidFill>
                <a:latin typeface="Times New Roman"/>
                <a:cs typeface="Times New Roman"/>
              </a:rPr>
              <a:t>ACMEDW</a:t>
            </a:r>
            <a:r>
              <a:rPr sz="1050" spc="-125" dirty="0">
                <a:solidFill>
                  <a:srgbClr val="0070C0"/>
                </a:solidFill>
                <a:latin typeface="Cambria"/>
                <a:cs typeface="Cambria"/>
              </a:rPr>
              <a:t>.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important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to remember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name 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part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future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connections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to the</a:t>
            </a:r>
            <a:r>
              <a:rPr sz="1050" spc="8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database.</a:t>
            </a:r>
          </a:p>
          <a:p>
            <a:pPr marL="461009" marR="20320">
              <a:spcBef>
                <a:spcPts val="430"/>
              </a:spcBef>
            </a:pPr>
            <a:r>
              <a:rPr sz="1050" spc="70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name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typed in,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80" dirty="0">
                <a:solidFill>
                  <a:srgbClr val="0070C0"/>
                </a:solidFill>
                <a:latin typeface="Cambria"/>
                <a:cs typeface="Cambria"/>
              </a:rPr>
              <a:t>SID </a:t>
            </a:r>
            <a:r>
              <a:rPr sz="1050" spc="-30" dirty="0">
                <a:solidFill>
                  <a:srgbClr val="0070C0"/>
                </a:solidFill>
                <a:latin typeface="Cambria"/>
                <a:cs typeface="Cambria"/>
              </a:rPr>
              <a:t>(or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Oracle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System </a:t>
            </a:r>
            <a:r>
              <a:rPr sz="1050" b="1" spc="-30" dirty="0">
                <a:solidFill>
                  <a:srgbClr val="0070C0"/>
                </a:solidFill>
                <a:latin typeface="Cambria"/>
                <a:cs typeface="Cambria"/>
              </a:rPr>
              <a:t>Identifier</a:t>
            </a:r>
            <a:r>
              <a:rPr sz="1050" spc="-30" dirty="0">
                <a:solidFill>
                  <a:srgbClr val="0070C0"/>
                </a:solidFill>
                <a:latin typeface="Cambria"/>
                <a:cs typeface="Cambria"/>
              </a:rPr>
              <a:t>)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automatically filled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match it.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domain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added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to the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name, 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40" dirty="0">
                <a:solidFill>
                  <a:srgbClr val="0070C0"/>
                </a:solidFill>
                <a:latin typeface="Cambria"/>
                <a:cs typeface="Cambria"/>
              </a:rPr>
              <a:t>SID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stop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pre-populating </a:t>
            </a:r>
            <a:r>
              <a:rPr sz="1050" spc="-15" dirty="0">
                <a:solidFill>
                  <a:srgbClr val="0070C0"/>
                </a:solidFill>
                <a:latin typeface="Cambria"/>
                <a:cs typeface="Cambria"/>
              </a:rPr>
              <a:t>after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srgbClr val="0070C0"/>
                </a:solidFill>
                <a:latin typeface="Cambria"/>
                <a:cs typeface="Cambria"/>
              </a:rPr>
              <a:t>first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period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entered.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end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result 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that the </a:t>
            </a:r>
            <a:r>
              <a:rPr sz="1050" spc="40" dirty="0">
                <a:solidFill>
                  <a:srgbClr val="0070C0"/>
                </a:solidFill>
                <a:latin typeface="Cambria"/>
                <a:cs typeface="Cambria"/>
              </a:rPr>
              <a:t>SID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becomes the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same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srgbClr val="0070C0"/>
                </a:solidFill>
                <a:latin typeface="Cambria"/>
                <a:cs typeface="Cambria"/>
              </a:rPr>
              <a:t>first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part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name.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241300">
              <a:spcBef>
                <a:spcPts val="430"/>
              </a:spcBef>
              <a:tabLst>
                <a:tab pos="469265" algn="l"/>
              </a:tabLst>
            </a:pP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4.	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step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creation process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asks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whether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10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configure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469265" marR="122555"/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Enterprise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Manager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box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checked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default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it as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is.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This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web-based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utility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controlling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database,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useful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have, we 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enable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two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controlling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database: registering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Grid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management.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21590"/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Grid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centralized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 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controlling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grid,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network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loosely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coupled modular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hardware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joined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rejoined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together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demand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meet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business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"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"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stands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for.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network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grid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architecture,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standalone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machine,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management option.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detect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Grid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agent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locally,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doesn't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Grid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grayed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anyway.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case,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only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select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local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management.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>
              <a:spcBef>
                <a:spcPts val="430"/>
              </a:spcBef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clicked,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appear: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4275" y="3986061"/>
            <a:ext cx="5835448" cy="1986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4277" y="3986062"/>
            <a:ext cx="5835869" cy="1986573"/>
          </a:xfrm>
          <a:custGeom>
            <a:avLst/>
            <a:gdLst/>
            <a:ahLst/>
            <a:cxnLst/>
            <a:rect l="l" t="t" r="r" b="b"/>
            <a:pathLst>
              <a:path w="4231005" h="2582545">
                <a:moveTo>
                  <a:pt x="0" y="2582544"/>
                </a:moveTo>
                <a:lnTo>
                  <a:pt x="4230700" y="2582544"/>
                </a:lnTo>
                <a:lnTo>
                  <a:pt x="4230700" y="0"/>
                </a:lnTo>
                <a:lnTo>
                  <a:pt x="0" y="0"/>
                </a:lnTo>
                <a:lnTo>
                  <a:pt x="0" y="2582544"/>
                </a:lnTo>
                <a:close/>
              </a:path>
            </a:pathLst>
          </a:custGeom>
          <a:ln w="6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8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53639" y="3908416"/>
            <a:ext cx="762437" cy="80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79687" y="4698560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90062" y="3930211"/>
            <a:ext cx="0" cy="759069"/>
          </a:xfrm>
          <a:custGeom>
            <a:avLst/>
            <a:gdLst/>
            <a:ahLst/>
            <a:cxnLst/>
            <a:rect l="l" t="t" r="r" b="b"/>
            <a:pathLst>
              <a:path h="986789">
                <a:moveTo>
                  <a:pt x="0" y="0"/>
                </a:moveTo>
                <a:lnTo>
                  <a:pt x="0" y="98679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79808" y="391995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9687" y="3909471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6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6946" y="484184"/>
            <a:ext cx="6971862" cy="5414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2755" marR="5651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means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happens,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pause 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installing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listener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come right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spot.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while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doing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this; 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4.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completed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listener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allow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warning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popping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again.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 marR="24765" indent="-228600">
              <a:spcBef>
                <a:spcPts val="430"/>
              </a:spcBef>
              <a:buFontTx/>
              <a:buAutoNum type="arabicPeriod" startAt="5"/>
              <a:tabLst>
                <a:tab pos="462280" algn="l"/>
              </a:tabLst>
            </a:pPr>
            <a:r>
              <a:rPr sz="1050" spc="75" dirty="0">
                <a:solidFill>
                  <a:srgbClr val="0070C0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screen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(step </a:t>
            </a:r>
            <a:r>
              <a:rPr sz="1050" spc="-55" dirty="0">
                <a:solidFill>
                  <a:srgbClr val="0070C0"/>
                </a:solidFill>
                <a:latin typeface="Cambria"/>
                <a:cs typeface="Cambria"/>
              </a:rPr>
              <a:t>5)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set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passwords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system  accounts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different one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each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account,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choosing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password 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all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four.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We're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set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single password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all </a:t>
            </a:r>
            <a:r>
              <a:rPr sz="1050" spc="25" dirty="0">
                <a:solidFill>
                  <a:srgbClr val="0070C0"/>
                </a:solidFill>
                <a:latin typeface="Cambria"/>
                <a:cs typeface="Cambria"/>
              </a:rPr>
              <a:t>four,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added 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security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production environment,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srgbClr val="0070C0"/>
                </a:solidFill>
                <a:latin typeface="Cambria"/>
                <a:cs typeface="Cambria"/>
              </a:rPr>
              <a:t>good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idea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make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different 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password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each. </a:t>
            </a:r>
            <a:r>
              <a:rPr sz="1050" spc="45" dirty="0">
                <a:solidFill>
                  <a:srgbClr val="0070C0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option </a:t>
            </a:r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Use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Same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Administrative 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Password for </a:t>
            </a:r>
            <a:r>
              <a:rPr sz="1050" b="1" spc="60" dirty="0">
                <a:solidFill>
                  <a:srgbClr val="0070C0"/>
                </a:solidFill>
                <a:latin typeface="Cambria"/>
                <a:cs typeface="Cambria"/>
              </a:rPr>
              <a:t>All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Accounts </a:t>
            </a:r>
            <a:r>
              <a:rPr sz="1050" spc="3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enter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srgbClr val="0070C0"/>
                </a:solidFill>
                <a:latin typeface="Cambria"/>
                <a:cs typeface="Cambria"/>
              </a:rPr>
              <a:t>password. This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very </a:t>
            </a:r>
            <a:r>
              <a:rPr sz="1050" spc="6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important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461645" marR="805815"/>
            <a:r>
              <a:rPr sz="1050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remember </a:t>
            </a:r>
            <a:r>
              <a:rPr sz="1050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srgbClr val="0070C0"/>
                </a:solidFill>
                <a:latin typeface="Cambria"/>
                <a:cs typeface="Cambria"/>
              </a:rPr>
              <a:t>these are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key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system accounts </a:t>
            </a:r>
            <a:r>
              <a:rPr sz="1050" spc="20" dirty="0">
                <a:solidFill>
                  <a:srgbClr val="0070C0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srgbClr val="0070C0"/>
                </a:solidFill>
                <a:latin typeface="Cambria"/>
                <a:cs typeface="Cambria"/>
              </a:rPr>
              <a:t>for database  </a:t>
            </a:r>
            <a:r>
              <a:rPr sz="1050" spc="10" dirty="0">
                <a:solidFill>
                  <a:srgbClr val="0070C0"/>
                </a:solidFill>
                <a:latin typeface="Cambria"/>
                <a:cs typeface="Cambria"/>
              </a:rPr>
              <a:t>administrative control.</a:t>
            </a:r>
            <a:endParaRPr sz="1050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461645" marR="412750" indent="-228600">
              <a:spcBef>
                <a:spcPts val="430"/>
              </a:spcBef>
              <a:buFontTx/>
              <a:buAutoNum type="arabicPeriod" startAt="6"/>
              <a:tabLst>
                <a:tab pos="462280" algn="l"/>
              </a:tabLst>
            </a:pP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step is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about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storage.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We'll leave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of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File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System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storage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management.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other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two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options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more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advanced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installations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greater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storage</a:t>
            </a:r>
            <a:r>
              <a:rPr sz="1050" spc="1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needs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1645" marR="52069" indent="-228600">
              <a:spcBef>
                <a:spcPts val="430"/>
              </a:spcBef>
              <a:buFontTx/>
              <a:buAutoNum type="arabicPeriod" startAt="6"/>
              <a:tabLst>
                <a:tab pos="462280" algn="l"/>
              </a:tabLst>
            </a:pP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step is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specifying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locations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where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database files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created.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left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simplicity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(which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locations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template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follows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OFA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folders  described above).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storage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locations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want,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Oracle-Managed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Files</a:t>
            </a:r>
            <a:r>
              <a:rPr sz="1050" b="1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option.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"/>
              </a:spcBef>
              <a:buFont typeface="Cambria"/>
              <a:buAutoNum type="arabicPeriod" startAt="6"/>
            </a:pPr>
            <a:endParaRPr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91210" marR="445770"/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Oracle-Managed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let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automatically name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locate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files. </a:t>
            </a:r>
            <a:r>
              <a:rPr sz="950" spc="145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folder  location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step </a:t>
            </a:r>
            <a:r>
              <a:rPr sz="950" spc="-55" dirty="0">
                <a:solidFill>
                  <a:prstClr val="black"/>
                </a:solidFill>
                <a:latin typeface="Cambria"/>
                <a:cs typeface="Cambria"/>
              </a:rPr>
              <a:t>7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become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option.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won't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 locations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chosen.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explicit names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locations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950" spc="1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running.</a:t>
            </a:r>
            <a:endParaRPr sz="950" dirty="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39"/>
              </a:spcBef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133350" indent="-228600">
              <a:buFontTx/>
              <a:buAutoNum type="arabicPeriod" startAt="8"/>
              <a:tabLst>
                <a:tab pos="462280" algn="l"/>
              </a:tabLst>
            </a:pP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configuring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recovery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options.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We're </a:t>
            </a:r>
            <a:r>
              <a:rPr sz="1050" spc="50" dirty="0">
                <a:solidFill>
                  <a:srgbClr val="FF0000"/>
                </a:solidFill>
                <a:latin typeface="Cambria"/>
                <a:cs typeface="Cambria"/>
              </a:rPr>
              <a:t>up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to step </a:t>
            </a:r>
            <a:r>
              <a:rPr sz="1050" spc="-60" dirty="0">
                <a:solidFill>
                  <a:srgbClr val="FF0000"/>
                </a:solidFill>
                <a:latin typeface="Cambria"/>
                <a:cs typeface="Cambria"/>
              </a:rPr>
              <a:t>8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now.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were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installing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production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srgbClr val="FF0000"/>
                </a:solidFill>
                <a:latin typeface="Cambria"/>
                <a:cs typeface="Cambria"/>
              </a:rPr>
              <a:t>would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sure 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Flash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Recovery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option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Enable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Archiving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Flash </a:t>
            </a:r>
            <a:r>
              <a:rPr sz="1050" spc="1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Recovery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1645"/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feature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has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implemented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its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provide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location </a:t>
            </a:r>
            <a:r>
              <a:rPr sz="1050" spc="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that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1645"/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managed by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stores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backups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files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needed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spc="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recover</a:t>
            </a:r>
          </a:p>
          <a:p>
            <a:pPr marL="461645"/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event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disk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failure.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Flash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Recovery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Area </a:t>
            </a:r>
            <a:r>
              <a:rPr sz="1050"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specified,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1645"/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recover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spc="40" dirty="0">
                <a:solidFill>
                  <a:srgbClr val="FF0000"/>
                </a:solidFill>
                <a:latin typeface="Cambria"/>
                <a:cs typeface="Cambria"/>
              </a:rPr>
              <a:t>would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otherwise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lost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system </a:t>
            </a:r>
            <a:r>
              <a:rPr sz="1050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failure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71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3"/>
            <a:ext cx="6972738" cy="5421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35585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Enabling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archiving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turns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archive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causes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archive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redo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logs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(files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containing 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recover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transactions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event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failure.)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Having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redo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archived means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recover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time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failure,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last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backup.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170815">
              <a:spcBef>
                <a:spcPts val="430"/>
              </a:spcBef>
            </a:pP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recovery options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consume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space,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recovery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event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failure.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individual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particular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situation whether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5080">
              <a:spcBef>
                <a:spcPts val="430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specify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Flash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Recovery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simplicity,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size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location.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enable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archiving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point.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 can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always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modified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 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last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06045" indent="-228600" algn="just">
              <a:spcBef>
                <a:spcPts val="430"/>
              </a:spcBef>
              <a:buFontTx/>
              <a:buAutoNum type="arabicPeriod" startAt="9"/>
              <a:tabLst>
                <a:tab pos="469900" algn="l"/>
              </a:tabLst>
            </a:pP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step is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installation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program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some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sample 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schemas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database for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reference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custom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scripts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text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decide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they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73660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either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doesn't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matter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choose.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indent="-227965">
              <a:spcBef>
                <a:spcPts val="430"/>
              </a:spcBef>
              <a:buFontTx/>
              <a:buAutoNum type="arabicPeriod" startAt="10"/>
              <a:tabLst>
                <a:tab pos="469900" algn="l"/>
              </a:tabLst>
            </a:pP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20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is for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Initialization </a:t>
            </a:r>
            <a:r>
              <a:rPr sz="1050" b="1" spc="-45" dirty="0">
                <a:solidFill>
                  <a:srgbClr val="FF0000"/>
                </a:solidFill>
                <a:latin typeface="Cambria"/>
                <a:cs typeface="Cambria"/>
              </a:rPr>
              <a:t>Parameters</a:t>
            </a:r>
            <a:r>
              <a:rPr sz="1050" spc="-4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settings 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76200" indent="-635"/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put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place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define various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Memory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options.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spc="-70" dirty="0">
                <a:solidFill>
                  <a:prstClr val="black"/>
                </a:solidFill>
                <a:latin typeface="Cambria"/>
                <a:cs typeface="Cambria"/>
              </a:rPr>
              <a:t>200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different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parameters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them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point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there 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28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parameters 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says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basic parameters 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installation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set. We're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going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basic parameters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based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amount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memory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disk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space detected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machine.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again,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adjusted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later after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make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changes.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9055" indent="-228600">
              <a:spcBef>
                <a:spcPts val="430"/>
              </a:spcBef>
              <a:buFontTx/>
              <a:buAutoNum type="arabicPeriod" startAt="11"/>
              <a:tabLst>
                <a:tab pos="469900" algn="l"/>
              </a:tabLst>
            </a:pP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security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settings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examples,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we'll check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box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Revert </a:t>
            </a:r>
            <a:r>
              <a:rPr sz="1050" b="1" spc="-2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-40" dirty="0">
                <a:solidFill>
                  <a:srgbClr val="FF0000"/>
                </a:solidFill>
                <a:latin typeface="Cambria"/>
                <a:cs typeface="Cambria"/>
              </a:rPr>
              <a:t>pre-11g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security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settings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 environment,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advanced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security features.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41605" indent="-228600">
              <a:spcBef>
                <a:spcPts val="430"/>
              </a:spcBef>
              <a:buFontTx/>
              <a:buAutoNum type="arabicPeriod" startAt="11"/>
              <a:tabLst>
                <a:tab pos="469900" algn="l"/>
              </a:tabLst>
            </a:pP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step is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automatic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maintenance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we'll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deselect that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option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 move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on,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functionality.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Automatic  Maintenance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Tasks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tasks 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in predefined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windows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various preconfigured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operations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Since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learning 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purposes,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critical 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tasks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automatically.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86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5999" y="484184"/>
            <a:ext cx="6983248" cy="472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1009" indent="-44069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79400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Automatic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preset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usually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middle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night.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shut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day,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wouldn't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window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tasks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regularly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anyway.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 environment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servers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24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hours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day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day,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consider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setting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occur.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provides</a:t>
            </a:r>
            <a:r>
              <a:rPr sz="10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three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 marR="3302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pre-configured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maintenance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tasks 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from—collecting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statistics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query optimizer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(for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improving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performance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queries),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Automatic 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Segment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Advisor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analyzing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storage space 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areas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possibly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reclaimed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Automatic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Tuning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Advisor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analyzing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statements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performance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improvements.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69240" indent="-229235">
              <a:spcBef>
                <a:spcPts val="430"/>
              </a:spcBef>
            </a:pP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13.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step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(step </a:t>
            </a:r>
            <a:r>
              <a:rPr sz="1050" spc="-60" dirty="0">
                <a:solidFill>
                  <a:srgbClr val="FF0000"/>
                </a:solidFill>
                <a:latin typeface="Cambria"/>
                <a:cs typeface="Cambria"/>
              </a:rPr>
              <a:t>13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spc="-55" dirty="0">
                <a:solidFill>
                  <a:srgbClr val="FF0000"/>
                </a:solidFill>
                <a:latin typeface="Cambria"/>
                <a:cs typeface="Cambria"/>
              </a:rPr>
              <a:t>14)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Storage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referred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earlier.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Here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locations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pre-built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data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control files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changed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if needed. They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should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left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set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default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simplicity 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since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won't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production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database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 environment,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consider storing datafiles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separate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partitions for  performance reasons,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minimize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impact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failures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something goes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wrong.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datafiles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drive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goes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bad,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whole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430"/>
              </a:spcBef>
              <a:buFontTx/>
              <a:buAutoNum type="arabicPeriod" startAt="14"/>
              <a:tabLst>
                <a:tab pos="470534" algn="l"/>
              </a:tabLst>
            </a:pP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final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step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has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following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three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options,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any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or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all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b="1" spc="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selected</a:t>
            </a:r>
          </a:p>
          <a:p>
            <a:pPr marL="469900"/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for creating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050" b="1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database: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698500" lvl="1" indent="-228600">
              <a:spcBef>
                <a:spcPts val="430"/>
              </a:spcBef>
              <a:buFont typeface="Symbol"/>
              <a:buChar char=""/>
              <a:tabLst>
                <a:tab pos="699135" algn="l"/>
              </a:tabLst>
            </a:pP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Create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</a:t>
            </a:r>
            <a:r>
              <a:rPr sz="1050" b="1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directly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698500" lvl="1" indent="-228600">
              <a:spcBef>
                <a:spcPts val="430"/>
              </a:spcBef>
              <a:buFont typeface="Symbol"/>
              <a:buChar char=""/>
              <a:tabLst>
                <a:tab pos="699135" algn="l"/>
              </a:tabLst>
            </a:pP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Save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creation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options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as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template for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later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use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698500" marR="778510" lvl="1" indent="-228600">
              <a:spcBef>
                <a:spcPts val="430"/>
              </a:spcBef>
              <a:buFont typeface="Symbol"/>
              <a:buChar char=""/>
              <a:tabLst>
                <a:tab pos="699135" algn="l"/>
              </a:tabLst>
            </a:pP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Save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creation scripts that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used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later to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create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05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461009">
              <a:spcBef>
                <a:spcPts val="865"/>
              </a:spcBef>
            </a:pP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We'll leave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first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checkbox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checked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40" dirty="0">
                <a:solidFill>
                  <a:srgbClr val="FF0000"/>
                </a:solidFill>
                <a:latin typeface="Cambria"/>
                <a:cs typeface="Cambria"/>
              </a:rPr>
              <a:t>go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ahead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create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database.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128905">
              <a:spcBef>
                <a:spcPts val="430"/>
              </a:spcBef>
            </a:pP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Next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button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grayed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out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since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this is the last screen.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So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click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Finish 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button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begin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creating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using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selections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we've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just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chosen.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will  display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summary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showing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what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options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using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install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with. </a:t>
            </a:r>
            <a:r>
              <a:rPr sz="1050" b="1" spc="35" dirty="0">
                <a:solidFill>
                  <a:srgbClr val="FF0000"/>
                </a:solidFill>
                <a:latin typeface="Cambria"/>
                <a:cs typeface="Cambria"/>
              </a:rPr>
              <a:t>We 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save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as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an </a:t>
            </a:r>
            <a:r>
              <a:rPr sz="1050" b="1" spc="95" dirty="0">
                <a:solidFill>
                  <a:srgbClr val="FF0000"/>
                </a:solidFill>
                <a:latin typeface="Cambria"/>
                <a:cs typeface="Cambria"/>
              </a:rPr>
              <a:t>HTML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file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if we'd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like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keep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record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future </a:t>
            </a:r>
            <a:r>
              <a:rPr sz="1050" b="1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reference.</a:t>
            </a: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43608" y="484189"/>
            <a:ext cx="7015202" cy="574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1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Introduction to our fictional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organization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80340">
              <a:spcBef>
                <a:spcPts val="135"/>
              </a:spcBef>
            </a:pP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manuals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supplies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great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information.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relate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real-world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implementing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applications.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Anyone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has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ever tried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read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technical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guide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reference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means.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great benefit 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able to learn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about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software tool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seeing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tool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context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actual organization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conducting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business. 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precisely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focus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fictional</a:t>
            </a:r>
            <a:r>
              <a:rPr sz="1050" spc="2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organization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example.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07314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talk 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is,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get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introduced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fictional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organization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demonstrate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.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Throughout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book,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we will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be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using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examples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the 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concepts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involved by making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reference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fictional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organization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named </a:t>
            </a:r>
            <a:r>
              <a:rPr sz="1050" b="1" i="1" spc="50" dirty="0">
                <a:solidFill>
                  <a:srgbClr val="0070C0"/>
                </a:solidFill>
                <a:latin typeface="Times New Roman"/>
                <a:cs typeface="Times New Roman"/>
              </a:rPr>
              <a:t>ACME  </a:t>
            </a:r>
            <a:r>
              <a:rPr sz="1050" b="1" i="1" spc="10" dirty="0">
                <a:solidFill>
                  <a:srgbClr val="0070C0"/>
                </a:solidFill>
                <a:latin typeface="Times New Roman"/>
                <a:cs typeface="Times New Roman"/>
              </a:rPr>
              <a:t>Toys </a:t>
            </a:r>
            <a:r>
              <a:rPr sz="1050" b="1" i="1" dirty="0">
                <a:solidFill>
                  <a:srgbClr val="0070C0"/>
                </a:solidFill>
                <a:latin typeface="Times New Roman"/>
                <a:cs typeface="Times New Roman"/>
              </a:rPr>
              <a:t>and </a:t>
            </a:r>
            <a:r>
              <a:rPr sz="1050" b="1" i="1" spc="15" dirty="0">
                <a:solidFill>
                  <a:srgbClr val="0070C0"/>
                </a:solidFill>
                <a:latin typeface="Times New Roman"/>
                <a:cs typeface="Times New Roman"/>
              </a:rPr>
              <a:t>Gizmos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,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which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is sales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oriented.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It is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an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entirely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made-up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organization,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and  any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similarity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real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company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completely coincidental. This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book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provide 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explanations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throughout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on </a:t>
            </a:r>
            <a:r>
              <a:rPr sz="1050" b="1" spc="35" dirty="0">
                <a:solidFill>
                  <a:srgbClr val="0070C0"/>
                </a:solidFill>
                <a:latin typeface="Cambria"/>
                <a:cs typeface="Cambria"/>
              </a:rPr>
              <a:t>how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use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70" dirty="0">
                <a:solidFill>
                  <a:srgbClr val="0070C0"/>
                </a:solidFill>
                <a:latin typeface="Cambria"/>
                <a:cs typeface="Cambria"/>
              </a:rPr>
              <a:t>OWB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tool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build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warehouse 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within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context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this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invented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company,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which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is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involved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storefront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and 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online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Internet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sales.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Thus,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it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demonstrate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practical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ways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of implementing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warehouse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that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can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be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directly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applied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real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spc="30" dirty="0">
                <a:solidFill>
                  <a:srgbClr val="0070C0"/>
                </a:solidFill>
                <a:latin typeface="Cambria"/>
                <a:cs typeface="Cambria"/>
              </a:rPr>
              <a:t>world.</a:t>
            </a:r>
            <a:endParaRPr sz="1050" b="1" dirty="0">
              <a:solidFill>
                <a:srgbClr val="0070C0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865"/>
              </a:spcBef>
            </a:pPr>
            <a:r>
              <a:rPr sz="1050" b="1" spc="110" dirty="0">
                <a:solidFill>
                  <a:srgbClr val="0070C0"/>
                </a:solidFill>
                <a:latin typeface="Cambria"/>
                <a:cs typeface="Cambria"/>
              </a:rPr>
              <a:t>ACME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Toys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b="1" spc="35" dirty="0">
                <a:solidFill>
                  <a:srgbClr val="0070C0"/>
                </a:solidFill>
                <a:latin typeface="Cambria"/>
                <a:cs typeface="Cambria"/>
              </a:rPr>
              <a:t>Gizmos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have </a:t>
            </a:r>
            <a:r>
              <a:rPr sz="1050" b="1" spc="-20" dirty="0">
                <a:solidFill>
                  <a:srgbClr val="0070C0"/>
                </a:solidFill>
                <a:latin typeface="Cambria"/>
                <a:cs typeface="Cambria"/>
              </a:rPr>
              <a:t>stores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all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over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United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States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well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as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number 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other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countries,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will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also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have an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online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storefront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for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Internet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sales.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online  </a:t>
            </a:r>
            <a:r>
              <a:rPr sz="1050" b="1" spc="-35" dirty="0">
                <a:solidFill>
                  <a:srgbClr val="0070C0"/>
                </a:solidFill>
                <a:latin typeface="Cambria"/>
                <a:cs typeface="Cambria"/>
              </a:rPr>
              <a:t>transactional </a:t>
            </a:r>
            <a:r>
              <a:rPr sz="1050" b="1" spc="-25" dirty="0">
                <a:solidFill>
                  <a:srgbClr val="0070C0"/>
                </a:solidFill>
                <a:latin typeface="Cambria"/>
                <a:cs typeface="Cambria"/>
              </a:rPr>
              <a:t>processing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systems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(OLTP)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play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huge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role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functioning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any 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business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today,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especially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in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operation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sales-oriented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business.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So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this</a:t>
            </a:r>
            <a:r>
              <a:rPr sz="1050" b="1" spc="140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makes</a:t>
            </a:r>
          </a:p>
          <a:p>
            <a:pPr marL="12700" marR="188595"/>
            <a:r>
              <a:rPr sz="1050" b="1" spc="10" dirty="0">
                <a:solidFill>
                  <a:srgbClr val="0070C0"/>
                </a:solidFill>
                <a:latin typeface="Cambria"/>
                <a:cs typeface="Cambria"/>
              </a:rPr>
              <a:t>a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good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example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to illustrate the </a:t>
            </a:r>
            <a:r>
              <a:rPr sz="1050" b="1" spc="-15" dirty="0">
                <a:solidFill>
                  <a:srgbClr val="0070C0"/>
                </a:solidFill>
                <a:latin typeface="Cambria"/>
                <a:cs typeface="Cambria"/>
              </a:rPr>
              <a:t>subject matter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of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data warehousing </a:t>
            </a:r>
            <a:r>
              <a:rPr sz="1050" b="1" spc="20" dirty="0">
                <a:solidFill>
                  <a:srgbClr val="0070C0"/>
                </a:solidFill>
                <a:latin typeface="Cambria"/>
                <a:cs typeface="Cambria"/>
              </a:rPr>
              <a:t>and </a:t>
            </a:r>
            <a:r>
              <a:rPr sz="1050" b="1" spc="25" dirty="0">
                <a:solidFill>
                  <a:srgbClr val="0070C0"/>
                </a:solidFill>
                <a:latin typeface="Cambria"/>
                <a:cs typeface="Cambria"/>
              </a:rPr>
              <a:t>how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to take 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information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from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those </a:t>
            </a:r>
            <a:r>
              <a:rPr sz="1050" b="1" spc="55" dirty="0">
                <a:solidFill>
                  <a:srgbClr val="0070C0"/>
                </a:solidFill>
                <a:latin typeface="Cambria"/>
                <a:cs typeface="Cambria"/>
              </a:rPr>
              <a:t>OLTP </a:t>
            </a:r>
            <a:r>
              <a:rPr sz="1050" b="1" spc="-5" dirty="0">
                <a:solidFill>
                  <a:srgbClr val="0070C0"/>
                </a:solidFill>
                <a:latin typeface="Cambria"/>
                <a:cs typeface="Cambria"/>
              </a:rPr>
              <a:t>systems </a:t>
            </a:r>
            <a:r>
              <a:rPr sz="1050" b="1" spc="-10" dirty="0">
                <a:solidFill>
                  <a:srgbClr val="0070C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70C0"/>
                </a:solidFill>
                <a:latin typeface="Cambria"/>
                <a:cs typeface="Cambria"/>
              </a:rPr>
              <a:t>load </a:t>
            </a:r>
            <a:r>
              <a:rPr sz="1050" b="1" spc="5" dirty="0">
                <a:solidFill>
                  <a:srgbClr val="0070C0"/>
                </a:solidFill>
                <a:latin typeface="Cambria"/>
                <a:cs typeface="Cambria"/>
              </a:rPr>
              <a:t>our</a:t>
            </a:r>
            <a:r>
              <a:rPr sz="1050" b="1" spc="65" dirty="0">
                <a:solidFill>
                  <a:srgbClr val="0070C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0070C0"/>
                </a:solidFill>
                <a:latin typeface="Cambria"/>
                <a:cs typeface="Cambria"/>
              </a:rPr>
              <a:t>warehouse.</a:t>
            </a:r>
          </a:p>
          <a:p>
            <a:pPr marL="12700" marR="278765">
              <a:spcBef>
                <a:spcPts val="865"/>
              </a:spcBef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Although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sales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organization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concepts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apply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business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generic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assist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doing</a:t>
            </a:r>
            <a:r>
              <a:rPr sz="1050" spc="-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that.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What is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b="1" spc="-9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warehouse?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63195">
              <a:spcBef>
                <a:spcPts val="13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discussed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business case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implementing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showing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companies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days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information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strategic-level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decision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making.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introduced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fictional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organization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examples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concepts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presenting. But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yet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explained 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is.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2"/>
            <a:ext cx="6972738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1115"/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querying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later,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summarized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various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including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Warehouse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Builder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true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Selected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22861" y="1295438"/>
            <a:ext cx="4898276" cy="2731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22862" y="1295439"/>
            <a:ext cx="4898695" cy="2731965"/>
          </a:xfrm>
          <a:custGeom>
            <a:avLst/>
            <a:gdLst/>
            <a:ahLst/>
            <a:cxnLst/>
            <a:rect l="l" t="t" r="r" b="b"/>
            <a:pathLst>
              <a:path w="3551554" h="3551554">
                <a:moveTo>
                  <a:pt x="0" y="3551250"/>
                </a:moveTo>
                <a:lnTo>
                  <a:pt x="3551250" y="3551250"/>
                </a:lnTo>
                <a:lnTo>
                  <a:pt x="3551250" y="0"/>
                </a:lnTo>
                <a:lnTo>
                  <a:pt x="0" y="0"/>
                </a:lnTo>
                <a:lnTo>
                  <a:pt x="0" y="35512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7115" y="4610768"/>
            <a:ext cx="772277" cy="1048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6071" y="4176738"/>
            <a:ext cx="6674945" cy="1323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progress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show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progress  as it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6775" marR="259715">
              <a:lnSpc>
                <a:spcPct val="100200"/>
              </a:lnSpc>
              <a:spcBef>
                <a:spcPts val="850"/>
              </a:spcBef>
            </a:pP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progress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-50" dirty="0">
                <a:solidFill>
                  <a:prstClr val="black"/>
                </a:solidFill>
                <a:latin typeface="Cambria"/>
                <a:cs typeface="Cambria"/>
              </a:rPr>
              <a:t>100%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items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checked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off,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summarizing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details. Take a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capture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screen or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write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details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how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configured.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Especially,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we'll need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 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installation steps.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progress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screen at </a:t>
            </a:r>
            <a:r>
              <a:rPr sz="950" spc="-50" dirty="0">
                <a:solidFill>
                  <a:prstClr val="black"/>
                </a:solidFill>
                <a:latin typeface="Cambria"/>
                <a:cs typeface="Cambria"/>
              </a:rPr>
              <a:t>100%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doing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nothing with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apparently no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display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visible.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look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around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desktop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underneath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Screen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important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next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step.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79470" y="462375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07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89732" y="4635596"/>
            <a:ext cx="0" cy="1000858"/>
          </a:xfrm>
          <a:custGeom>
            <a:avLst/>
            <a:gdLst/>
            <a:ahLst/>
            <a:cxnLst/>
            <a:rect l="l" t="t" r="r" b="b"/>
            <a:pathLst>
              <a:path h="1301115">
                <a:moveTo>
                  <a:pt x="0" y="0"/>
                </a:moveTo>
                <a:lnTo>
                  <a:pt x="0" y="1300677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79347" y="564692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81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79347" y="4611824"/>
            <a:ext cx="129628" cy="1046285"/>
          </a:xfrm>
          <a:custGeom>
            <a:avLst/>
            <a:gdLst/>
            <a:ahLst/>
            <a:cxnLst/>
            <a:rect l="l" t="t" r="r" b="b"/>
            <a:pathLst>
              <a:path w="93979" h="1360170">
                <a:moveTo>
                  <a:pt x="93713" y="325"/>
                </a:moveTo>
                <a:lnTo>
                  <a:pt x="93687" y="0"/>
                </a:lnTo>
                <a:lnTo>
                  <a:pt x="88" y="0"/>
                </a:lnTo>
                <a:lnTo>
                  <a:pt x="88" y="30556"/>
                </a:lnTo>
                <a:lnTo>
                  <a:pt x="66344" y="30556"/>
                </a:lnTo>
                <a:lnTo>
                  <a:pt x="66344" y="1331778"/>
                </a:lnTo>
                <a:lnTo>
                  <a:pt x="0" y="1331778"/>
                </a:lnTo>
                <a:lnTo>
                  <a:pt x="0" y="1359663"/>
                </a:lnTo>
                <a:lnTo>
                  <a:pt x="48260" y="1359663"/>
                </a:lnTo>
                <a:lnTo>
                  <a:pt x="93713" y="1359677"/>
                </a:lnTo>
                <a:lnTo>
                  <a:pt x="93713" y="3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8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2"/>
            <a:ext cx="6983248" cy="188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80340"/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button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lower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corner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labeled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Management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unlock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use. 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pre-installed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locked,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users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cannot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access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necessary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unlock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 specifically,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 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them.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b="1" spc="7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schema. 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524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program automatically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support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making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Management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resulting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Management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until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7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uncheck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(indicating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unlocked)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confirm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-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6434" y="2280100"/>
            <a:ext cx="5491112" cy="2041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6436" y="2280089"/>
            <a:ext cx="5491655" cy="2041769"/>
          </a:xfrm>
          <a:custGeom>
            <a:avLst/>
            <a:gdLst/>
            <a:ahLst/>
            <a:cxnLst/>
            <a:rect l="l" t="t" r="r" b="b"/>
            <a:pathLst>
              <a:path w="3981450" h="2654300">
                <a:moveTo>
                  <a:pt x="0" y="2654173"/>
                </a:moveTo>
                <a:lnTo>
                  <a:pt x="3981069" y="2654173"/>
                </a:lnTo>
                <a:lnTo>
                  <a:pt x="3981069" y="0"/>
                </a:lnTo>
                <a:lnTo>
                  <a:pt x="0" y="0"/>
                </a:lnTo>
                <a:lnTo>
                  <a:pt x="0" y="2654173"/>
                </a:lnTo>
                <a:close/>
              </a:path>
            </a:pathLst>
          </a:custGeom>
          <a:ln w="61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6069" y="4471240"/>
            <a:ext cx="6758152" cy="95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355"/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20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apply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close the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window.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Screen,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Exit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Configuration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Assistant.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ready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use.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Next,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installing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computer,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10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g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R2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31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28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9823" y="789726"/>
            <a:ext cx="772177" cy="1433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3987" y="2212916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3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4364" y="811520"/>
            <a:ext cx="0" cy="1392115"/>
          </a:xfrm>
          <a:custGeom>
            <a:avLst/>
            <a:gdLst/>
            <a:ahLst/>
            <a:cxnLst/>
            <a:rect l="l" t="t" r="r" b="b"/>
            <a:pathLst>
              <a:path h="1809750">
                <a:moveTo>
                  <a:pt x="0" y="0"/>
                </a:moveTo>
                <a:lnTo>
                  <a:pt x="0" y="18097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74110" y="80126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3987" y="790781"/>
            <a:ext cx="129628" cy="1432169"/>
          </a:xfrm>
          <a:custGeom>
            <a:avLst/>
            <a:gdLst/>
            <a:ahLst/>
            <a:cxnLst/>
            <a:rect l="l" t="t" r="r" b="b"/>
            <a:pathLst>
              <a:path w="93979" h="186182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836216"/>
                </a:lnTo>
                <a:lnTo>
                  <a:pt x="0" y="1836216"/>
                </a:lnTo>
                <a:lnTo>
                  <a:pt x="0" y="1861261"/>
                </a:lnTo>
                <a:lnTo>
                  <a:pt x="48260" y="1861261"/>
                </a:lnTo>
                <a:lnTo>
                  <a:pt x="93713" y="18612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71" y="484183"/>
            <a:ext cx="6972738" cy="291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8680" marR="492125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There 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known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occur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Database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11.1.0.6.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book.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occurs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Vista </a:t>
            </a:r>
            <a:r>
              <a:rPr sz="950" spc="-20" dirty="0">
                <a:solidFill>
                  <a:prstClr val="black"/>
                </a:solidFill>
                <a:latin typeface="Cambria"/>
                <a:cs typeface="Cambria"/>
              </a:rPr>
              <a:t>32-bit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affects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application,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itself.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 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running,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occasionally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popup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message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nmefwmi.exe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950" b="1" spc="-10" dirty="0">
                <a:solidFill>
                  <a:prstClr val="black"/>
                </a:solidFill>
                <a:latin typeface="Cambria"/>
                <a:cs typeface="Cambria"/>
              </a:rPr>
              <a:t>stopped </a:t>
            </a:r>
            <a:r>
              <a:rPr sz="950" b="1" spc="5" dirty="0">
                <a:solidFill>
                  <a:prstClr val="black"/>
                </a:solidFill>
                <a:latin typeface="Cambria"/>
                <a:cs typeface="Cambria"/>
              </a:rPr>
              <a:t>working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868680" marR="439420"/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apparently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rather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harmless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error.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keep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occurring,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 stop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Enterprise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service.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is accessible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Administrative Tools </a:t>
            </a:r>
            <a:r>
              <a:rPr sz="950" b="1" spc="27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Services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entry,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named </a:t>
            </a:r>
            <a:r>
              <a:rPr sz="950" b="1" spc="40" dirty="0">
                <a:solidFill>
                  <a:prstClr val="black"/>
                </a:solidFill>
                <a:latin typeface="Cambria"/>
                <a:cs typeface="Cambria"/>
              </a:rPr>
              <a:t>OracleDBConsoleACMEDW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95" dirty="0">
                <a:solidFill>
                  <a:prstClr val="black"/>
                </a:solidFill>
                <a:latin typeface="Cambria"/>
                <a:cs typeface="Cambria"/>
              </a:rPr>
              <a:t>ACMEDW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868680" marR="426720"/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SID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application,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up,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do,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stop  it.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reported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bug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fixed 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version</a:t>
            </a:r>
            <a:r>
              <a:rPr sz="9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11.1.0.7.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Installing the OWB standalone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software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2545">
              <a:spcBef>
                <a:spcPts val="13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same computer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on, 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installations.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configuration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used 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software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main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installation.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checking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entry 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Oracle.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submenu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entry for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Builder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shown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6717" y="3384943"/>
            <a:ext cx="2630563" cy="75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56700" y="3384940"/>
            <a:ext cx="2631088" cy="756138"/>
          </a:xfrm>
          <a:custGeom>
            <a:avLst/>
            <a:gdLst/>
            <a:ahLst/>
            <a:cxnLst/>
            <a:rect l="l" t="t" r="r" b="b"/>
            <a:pathLst>
              <a:path w="1907539" h="982979">
                <a:moveTo>
                  <a:pt x="0" y="982802"/>
                </a:moveTo>
                <a:lnTo>
                  <a:pt x="1907171" y="982802"/>
                </a:lnTo>
                <a:lnTo>
                  <a:pt x="1907171" y="0"/>
                </a:lnTo>
                <a:lnTo>
                  <a:pt x="0" y="0"/>
                </a:lnTo>
                <a:lnTo>
                  <a:pt x="0" y="982802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5981" y="4290509"/>
            <a:ext cx="6919310" cy="1715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network,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older 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-45" dirty="0">
                <a:solidFill>
                  <a:prstClr val="black"/>
                </a:solidFill>
                <a:latin typeface="Cambria"/>
                <a:cs typeface="Cambria"/>
              </a:rPr>
              <a:t>(10</a:t>
            </a:r>
            <a:r>
              <a:rPr sz="1050" i="1" spc="-45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Rel </a:t>
            </a:r>
            <a:r>
              <a:rPr sz="1050" spc="-55" dirty="0">
                <a:solidFill>
                  <a:prstClr val="black"/>
                </a:solidFill>
                <a:latin typeface="Cambria"/>
                <a:cs typeface="Cambria"/>
              </a:rPr>
              <a:t>2)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continue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software.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others,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OWB—</a:t>
            </a:r>
            <a:r>
              <a:rPr sz="1050" i="1" spc="50" dirty="0">
                <a:solidFill>
                  <a:prstClr val="black"/>
                </a:solidFill>
                <a:latin typeface="Times New Roman"/>
                <a:cs typeface="Times New Roman"/>
              </a:rPr>
              <a:t>OWB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components and 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architecture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445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task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standalone client, we'll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OWB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Internet.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page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URL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writing: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  <a:hlinkClick r:id="rId4"/>
              </a:rPr>
              <a:t>www.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 r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 e . c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03505" indent="19050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hno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ogy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 twa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odu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hou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 s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/i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x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tml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working,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search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Business Intelligence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Warehousing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page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link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</a:t>
            </a:r>
            <a:r>
              <a:rPr sz="1050" spc="3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77282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29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999" y="484183"/>
            <a:ext cx="6983248" cy="2436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6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572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Once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again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accept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license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agreement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links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become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active.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accept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download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software. The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ZIP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1.1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GB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size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room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hard drive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file. We'll 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least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double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amount 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space 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take 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space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unzipped.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>
              <a:spcBef>
                <a:spcPts val="865"/>
              </a:spcBef>
            </a:pP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ZIP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unzipped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hard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drive,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5400" indent="12700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e t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up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e x 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top-level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Universal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Installer.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 familiar. 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definitely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"Universal".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become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familiar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universal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3271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platform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supports,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interface 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no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matter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installation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388620" indent="-228600">
              <a:spcBef>
                <a:spcPts val="86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1.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goes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asking 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home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beginning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39497" y="2941673"/>
            <a:ext cx="5665022" cy="2484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9497" y="2941662"/>
            <a:ext cx="5665074" cy="2485292"/>
          </a:xfrm>
          <a:custGeom>
            <a:avLst/>
            <a:gdLst/>
            <a:ahLst/>
            <a:cxnLst/>
            <a:rect l="l" t="t" r="r" b="b"/>
            <a:pathLst>
              <a:path w="4107179" h="3230879">
                <a:moveTo>
                  <a:pt x="0" y="3230499"/>
                </a:moveTo>
                <a:lnTo>
                  <a:pt x="4107141" y="3230499"/>
                </a:lnTo>
                <a:lnTo>
                  <a:pt x="4107141" y="0"/>
                </a:lnTo>
                <a:lnTo>
                  <a:pt x="0" y="0"/>
                </a:lnTo>
                <a:lnTo>
                  <a:pt x="0" y="3230499"/>
                </a:lnTo>
                <a:close/>
              </a:path>
            </a:pathLst>
          </a:custGeom>
          <a:ln w="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792506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47576" y="1209385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86" y="0"/>
                </a:lnTo>
              </a:path>
            </a:pathLst>
          </a:custGeom>
          <a:ln w="28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66412" y="1220474"/>
            <a:ext cx="0" cy="734158"/>
          </a:xfrm>
          <a:custGeom>
            <a:avLst/>
            <a:gdLst/>
            <a:ahLst/>
            <a:cxnLst/>
            <a:rect l="l" t="t" r="r" b="b"/>
            <a:pathLst>
              <a:path h="954405">
                <a:moveTo>
                  <a:pt x="0" y="0"/>
                </a:moveTo>
                <a:lnTo>
                  <a:pt x="0" y="954009"/>
                </a:lnTo>
              </a:path>
            </a:pathLst>
          </a:custGeom>
          <a:ln w="27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7525" y="196440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26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7525" y="1198201"/>
            <a:ext cx="129628" cy="776654"/>
          </a:xfrm>
          <a:custGeom>
            <a:avLst/>
            <a:gdLst/>
            <a:ahLst/>
            <a:cxnLst/>
            <a:rect l="l" t="t" r="r" b="b"/>
            <a:pathLst>
              <a:path w="93980" h="1009650">
                <a:moveTo>
                  <a:pt x="0" y="311"/>
                </a:moveTo>
                <a:lnTo>
                  <a:pt x="25" y="0"/>
                </a:lnTo>
                <a:lnTo>
                  <a:pt x="93624" y="0"/>
                </a:lnTo>
                <a:lnTo>
                  <a:pt x="93624" y="29250"/>
                </a:lnTo>
                <a:lnTo>
                  <a:pt x="27368" y="29250"/>
                </a:lnTo>
                <a:lnTo>
                  <a:pt x="27368" y="982472"/>
                </a:lnTo>
                <a:lnTo>
                  <a:pt x="93713" y="982472"/>
                </a:lnTo>
                <a:lnTo>
                  <a:pt x="93713" y="1009164"/>
                </a:lnTo>
                <a:lnTo>
                  <a:pt x="45453" y="1009164"/>
                </a:lnTo>
                <a:lnTo>
                  <a:pt x="0" y="1009178"/>
                </a:lnTo>
                <a:lnTo>
                  <a:pt x="0" y="3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24429" y="1446779"/>
            <a:ext cx="403545" cy="281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97256" y="120938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88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07519" y="1220474"/>
            <a:ext cx="0" cy="734158"/>
          </a:xfrm>
          <a:custGeom>
            <a:avLst/>
            <a:gdLst/>
            <a:ahLst/>
            <a:cxnLst/>
            <a:rect l="l" t="t" r="r" b="b"/>
            <a:pathLst>
              <a:path h="954405">
                <a:moveTo>
                  <a:pt x="0" y="0"/>
                </a:moveTo>
                <a:lnTo>
                  <a:pt x="0" y="954009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97134" y="196440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6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97134" y="1198201"/>
            <a:ext cx="129628" cy="776654"/>
          </a:xfrm>
          <a:custGeom>
            <a:avLst/>
            <a:gdLst/>
            <a:ahLst/>
            <a:cxnLst/>
            <a:rect l="l" t="t" r="r" b="b"/>
            <a:pathLst>
              <a:path w="93979" h="1009650">
                <a:moveTo>
                  <a:pt x="93713" y="311"/>
                </a:moveTo>
                <a:lnTo>
                  <a:pt x="93687" y="0"/>
                </a:lnTo>
                <a:lnTo>
                  <a:pt x="88" y="0"/>
                </a:lnTo>
                <a:lnTo>
                  <a:pt x="88" y="29250"/>
                </a:lnTo>
                <a:lnTo>
                  <a:pt x="66344" y="29250"/>
                </a:lnTo>
                <a:lnTo>
                  <a:pt x="66344" y="982472"/>
                </a:lnTo>
                <a:lnTo>
                  <a:pt x="0" y="982472"/>
                </a:lnTo>
                <a:lnTo>
                  <a:pt x="0" y="1009164"/>
                </a:lnTo>
                <a:lnTo>
                  <a:pt x="48260" y="1009164"/>
                </a:lnTo>
                <a:lnTo>
                  <a:pt x="93713" y="1009178"/>
                </a:lnTo>
                <a:lnTo>
                  <a:pt x="93713" y="31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6071" y="484184"/>
            <a:ext cx="6972738" cy="2929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1143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again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suggest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OraDb11g_home1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something similar,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 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OraOWB11g_home1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20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01394" marR="565785"/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standalone </a:t>
            </a:r>
            <a:r>
              <a:rPr sz="950" spc="6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software,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remember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it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cannot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reside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own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folder.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So if we have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that's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machine,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sure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95" dirty="0">
                <a:solidFill>
                  <a:prstClr val="black"/>
                </a:solidFill>
                <a:latin typeface="Cambria"/>
                <a:cs typeface="Cambria"/>
              </a:rPr>
              <a:t>ORACLE_HOME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different. 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installer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warn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if we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try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won't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let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continue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until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is</a:t>
            </a:r>
            <a:r>
              <a:rPr sz="9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different.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4"/>
              </a:spcBef>
            </a:pPr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3937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verify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installation location 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also.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suggested name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provides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conforms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OFA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installation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did,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drive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letter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needed.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bottommost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changed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needed without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violating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OFA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standard.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db_1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to  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OWB_1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clear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</a:t>
            </a:r>
            <a:r>
              <a:rPr sz="1050" spc="1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client.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187960" indent="-228600">
              <a:spcBef>
                <a:spcPts val="43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2.	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</a:t>
            </a:r>
            <a:r>
              <a:rPr sz="1050" spc="3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complex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all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asked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installation. 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59358" y="3491006"/>
            <a:ext cx="5225287" cy="229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59356" y="3491006"/>
            <a:ext cx="5225393" cy="2292350"/>
          </a:xfrm>
          <a:custGeom>
            <a:avLst/>
            <a:gdLst/>
            <a:ahLst/>
            <a:cxnLst/>
            <a:rect l="l" t="t" r="r" b="b"/>
            <a:pathLst>
              <a:path w="3788410" h="2980054">
                <a:moveTo>
                  <a:pt x="0" y="2979839"/>
                </a:moveTo>
                <a:lnTo>
                  <a:pt x="3788333" y="2979839"/>
                </a:lnTo>
                <a:lnTo>
                  <a:pt x="3788333" y="0"/>
                </a:lnTo>
                <a:lnTo>
                  <a:pt x="0" y="0"/>
                </a:lnTo>
                <a:lnTo>
                  <a:pt x="0" y="2979839"/>
                </a:lnTo>
                <a:close/>
              </a:path>
            </a:pathLst>
          </a:custGeom>
          <a:ln w="69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1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6946" y="484183"/>
            <a:ext cx="6971862" cy="177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52755" marR="74930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gives 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idea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need,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products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down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list, 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utilities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items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server 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workstation. </a:t>
            </a:r>
            <a:r>
              <a:rPr sz="1050" b="1" spc="40" dirty="0">
                <a:solidFill>
                  <a:prstClr val="black"/>
                </a:solidFill>
                <a:latin typeface="Cambria"/>
                <a:cs typeface="Cambria"/>
              </a:rPr>
              <a:t>SQL*Plus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appears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command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utility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accessing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directly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b="1" spc="100" dirty="0">
                <a:solidFill>
                  <a:prstClr val="black"/>
                </a:solidFill>
                <a:latin typeface="Cambria"/>
                <a:cs typeface="Cambria"/>
              </a:rPr>
              <a:t>SQL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Structured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Query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Language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accessing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stored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databases)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among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52755" marR="160655">
              <a:spcBef>
                <a:spcPts val="430"/>
              </a:spcBef>
            </a:pP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proceeding,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 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progress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sliding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moving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indicate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progressed.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similar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did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installation.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for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reference: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7540" y="2322546"/>
            <a:ext cx="6088939" cy="2671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7538" y="2322547"/>
            <a:ext cx="6088993" cy="2671396"/>
          </a:xfrm>
          <a:custGeom>
            <a:avLst/>
            <a:gdLst/>
            <a:ahLst/>
            <a:cxnLst/>
            <a:rect l="l" t="t" r="r" b="b"/>
            <a:pathLst>
              <a:path w="4414520" h="3472815">
                <a:moveTo>
                  <a:pt x="0" y="3472345"/>
                </a:moveTo>
                <a:lnTo>
                  <a:pt x="4414481" y="3472345"/>
                </a:lnTo>
                <a:lnTo>
                  <a:pt x="4414481" y="0"/>
                </a:lnTo>
                <a:lnTo>
                  <a:pt x="0" y="0"/>
                </a:lnTo>
                <a:lnTo>
                  <a:pt x="0" y="3472345"/>
                </a:lnTo>
                <a:close/>
              </a:path>
            </a:pathLst>
          </a:custGeom>
          <a:ln w="67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86314" y="5744532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5197" y="5187198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7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86349" y="5176939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6314" y="5166457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80" h="764540">
                <a:moveTo>
                  <a:pt x="0" y="292"/>
                </a:moveTo>
                <a:lnTo>
                  <a:pt x="25" y="0"/>
                </a:lnTo>
                <a:lnTo>
                  <a:pt x="93624" y="0"/>
                </a:lnTo>
                <a:lnTo>
                  <a:pt x="93624" y="27444"/>
                </a:lnTo>
                <a:lnTo>
                  <a:pt x="27368" y="27444"/>
                </a:lnTo>
                <a:lnTo>
                  <a:pt x="27368" y="738936"/>
                </a:lnTo>
                <a:lnTo>
                  <a:pt x="93713" y="738936"/>
                </a:lnTo>
                <a:lnTo>
                  <a:pt x="93713" y="763981"/>
                </a:lnTo>
                <a:lnTo>
                  <a:pt x="45453" y="763981"/>
                </a:lnTo>
                <a:lnTo>
                  <a:pt x="0" y="763993"/>
                </a:lnTo>
                <a:lnTo>
                  <a:pt x="0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1976" y="5317622"/>
            <a:ext cx="403527" cy="281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7944" y="5220003"/>
            <a:ext cx="4507186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Install</a:t>
            </a:r>
            <a:r>
              <a:rPr sz="950" b="1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25" dirty="0">
                <a:solidFill>
                  <a:prstClr val="black"/>
                </a:solidFill>
                <a:latin typeface="Cambria"/>
                <a:cs typeface="Cambria"/>
              </a:rPr>
              <a:t>results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28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log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results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stored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location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full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install. The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universal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installer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folder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its</a:t>
            </a:r>
            <a:r>
              <a:rPr sz="950" spc="1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installs.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60849" y="574453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471225" y="5187198"/>
            <a:ext cx="0" cy="548054"/>
          </a:xfrm>
          <a:custGeom>
            <a:avLst/>
            <a:gdLst/>
            <a:ahLst/>
            <a:cxnLst/>
            <a:rect l="l" t="t" r="r" b="b"/>
            <a:pathLst>
              <a:path h="712470">
                <a:moveTo>
                  <a:pt x="0" y="0"/>
                </a:moveTo>
                <a:lnTo>
                  <a:pt x="0" y="71247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60972" y="517693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60849" y="5166457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79" h="76454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738936"/>
                </a:lnTo>
                <a:lnTo>
                  <a:pt x="0" y="738936"/>
                </a:lnTo>
                <a:lnTo>
                  <a:pt x="0" y="763981"/>
                </a:lnTo>
                <a:lnTo>
                  <a:pt x="48260" y="763981"/>
                </a:lnTo>
                <a:lnTo>
                  <a:pt x="93713" y="76399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3"/>
            <a:ext cx="6972738" cy="2357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complete,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success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Exit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remind 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universal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nature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installer,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pop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confirmation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box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asking 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exit,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though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nothing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else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said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OWB components and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architecture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03200">
              <a:spcBef>
                <a:spcPts val="135"/>
              </a:spcBef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talk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various  components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architecture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perform 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task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required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</a:t>
            </a:r>
            <a:r>
              <a:rPr sz="1050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159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composed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client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(including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Manager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Browser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Service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, 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(including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Workspaces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),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Target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Schema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diagram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illustrating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various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interactions</a:t>
            </a:r>
            <a:r>
              <a:rPr sz="1050" spc="-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3135" y="2893714"/>
            <a:ext cx="5397937" cy="1773604"/>
          </a:xfrm>
          <a:custGeom>
            <a:avLst/>
            <a:gdLst/>
            <a:ahLst/>
            <a:cxnLst/>
            <a:rect l="l" t="t" r="r" b="b"/>
            <a:pathLst>
              <a:path w="3913504" h="2305685">
                <a:moveTo>
                  <a:pt x="0" y="0"/>
                </a:moveTo>
                <a:lnTo>
                  <a:pt x="3913339" y="0"/>
                </a:lnTo>
                <a:lnTo>
                  <a:pt x="3913339" y="2305227"/>
                </a:lnTo>
                <a:lnTo>
                  <a:pt x="0" y="2305227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6264" y="3522062"/>
            <a:ext cx="2332421" cy="1015023"/>
          </a:xfrm>
          <a:custGeom>
            <a:avLst/>
            <a:gdLst/>
            <a:ahLst/>
            <a:cxnLst/>
            <a:rect l="l" t="t" r="r" b="b"/>
            <a:pathLst>
              <a:path w="1691004" h="1319529">
                <a:moveTo>
                  <a:pt x="1690903" y="0"/>
                </a:moveTo>
                <a:lnTo>
                  <a:pt x="0" y="0"/>
                </a:lnTo>
                <a:lnTo>
                  <a:pt x="0" y="1107782"/>
                </a:lnTo>
                <a:lnTo>
                  <a:pt x="27173" y="1161150"/>
                </a:lnTo>
                <a:lnTo>
                  <a:pt x="73365" y="1194048"/>
                </a:lnTo>
                <a:lnTo>
                  <a:pt x="139647" y="1224208"/>
                </a:lnTo>
                <a:lnTo>
                  <a:pt x="179687" y="1238103"/>
                </a:lnTo>
                <a:lnTo>
                  <a:pt x="223987" y="1251123"/>
                </a:lnTo>
                <a:lnTo>
                  <a:pt x="272294" y="1263205"/>
                </a:lnTo>
                <a:lnTo>
                  <a:pt x="324354" y="1274284"/>
                </a:lnTo>
                <a:lnTo>
                  <a:pt x="379913" y="1284298"/>
                </a:lnTo>
                <a:lnTo>
                  <a:pt x="438716" y="1293183"/>
                </a:lnTo>
                <a:lnTo>
                  <a:pt x="500510" y="1300876"/>
                </a:lnTo>
                <a:lnTo>
                  <a:pt x="565041" y="1307312"/>
                </a:lnTo>
                <a:lnTo>
                  <a:pt x="632054" y="1312428"/>
                </a:lnTo>
                <a:lnTo>
                  <a:pt x="701296" y="1316162"/>
                </a:lnTo>
                <a:lnTo>
                  <a:pt x="772513" y="1318448"/>
                </a:lnTo>
                <a:lnTo>
                  <a:pt x="845451" y="1319225"/>
                </a:lnTo>
                <a:lnTo>
                  <a:pt x="918389" y="1318448"/>
                </a:lnTo>
                <a:lnTo>
                  <a:pt x="989606" y="1316162"/>
                </a:lnTo>
                <a:lnTo>
                  <a:pt x="1058848" y="1312428"/>
                </a:lnTo>
                <a:lnTo>
                  <a:pt x="1125862" y="1307312"/>
                </a:lnTo>
                <a:lnTo>
                  <a:pt x="1190392" y="1300876"/>
                </a:lnTo>
                <a:lnTo>
                  <a:pt x="1252186" y="1293183"/>
                </a:lnTo>
                <a:lnTo>
                  <a:pt x="1310989" y="1284298"/>
                </a:lnTo>
                <a:lnTo>
                  <a:pt x="1366548" y="1274284"/>
                </a:lnTo>
                <a:lnTo>
                  <a:pt x="1418608" y="1263205"/>
                </a:lnTo>
                <a:lnTo>
                  <a:pt x="1466915" y="1251123"/>
                </a:lnTo>
                <a:lnTo>
                  <a:pt x="1511216" y="1238103"/>
                </a:lnTo>
                <a:lnTo>
                  <a:pt x="1551256" y="1224208"/>
                </a:lnTo>
                <a:lnTo>
                  <a:pt x="1586781" y="1209502"/>
                </a:lnTo>
                <a:lnTo>
                  <a:pt x="1643272" y="1177909"/>
                </a:lnTo>
                <a:lnTo>
                  <a:pt x="1678657" y="1143833"/>
                </a:lnTo>
                <a:lnTo>
                  <a:pt x="1690903" y="1107782"/>
                </a:lnTo>
                <a:lnTo>
                  <a:pt x="169090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6264" y="3522062"/>
            <a:ext cx="2332421" cy="1015023"/>
          </a:xfrm>
          <a:custGeom>
            <a:avLst/>
            <a:gdLst/>
            <a:ahLst/>
            <a:cxnLst/>
            <a:rect l="l" t="t" r="r" b="b"/>
            <a:pathLst>
              <a:path w="1691004" h="1319529">
                <a:moveTo>
                  <a:pt x="0" y="0"/>
                </a:moveTo>
                <a:lnTo>
                  <a:pt x="1690903" y="0"/>
                </a:lnTo>
                <a:lnTo>
                  <a:pt x="1690903" y="1107782"/>
                </a:lnTo>
                <a:lnTo>
                  <a:pt x="1663730" y="1161150"/>
                </a:lnTo>
                <a:lnTo>
                  <a:pt x="1617538" y="1194048"/>
                </a:lnTo>
                <a:lnTo>
                  <a:pt x="1551256" y="1224208"/>
                </a:lnTo>
                <a:lnTo>
                  <a:pt x="1511216" y="1238103"/>
                </a:lnTo>
                <a:lnTo>
                  <a:pt x="1466915" y="1251123"/>
                </a:lnTo>
                <a:lnTo>
                  <a:pt x="1418608" y="1263205"/>
                </a:lnTo>
                <a:lnTo>
                  <a:pt x="1366548" y="1274284"/>
                </a:lnTo>
                <a:lnTo>
                  <a:pt x="1310989" y="1284298"/>
                </a:lnTo>
                <a:lnTo>
                  <a:pt x="1252186" y="1293183"/>
                </a:lnTo>
                <a:lnTo>
                  <a:pt x="1190392" y="1300876"/>
                </a:lnTo>
                <a:lnTo>
                  <a:pt x="1125862" y="1307312"/>
                </a:lnTo>
                <a:lnTo>
                  <a:pt x="1058848" y="1312428"/>
                </a:lnTo>
                <a:lnTo>
                  <a:pt x="989606" y="1316162"/>
                </a:lnTo>
                <a:lnTo>
                  <a:pt x="918389" y="1318448"/>
                </a:lnTo>
                <a:lnTo>
                  <a:pt x="845451" y="1319225"/>
                </a:lnTo>
                <a:lnTo>
                  <a:pt x="772513" y="1318448"/>
                </a:lnTo>
                <a:lnTo>
                  <a:pt x="701296" y="1316162"/>
                </a:lnTo>
                <a:lnTo>
                  <a:pt x="632054" y="1312428"/>
                </a:lnTo>
                <a:lnTo>
                  <a:pt x="565041" y="1307312"/>
                </a:lnTo>
                <a:lnTo>
                  <a:pt x="500510" y="1300876"/>
                </a:lnTo>
                <a:lnTo>
                  <a:pt x="438716" y="1293183"/>
                </a:lnTo>
                <a:lnTo>
                  <a:pt x="379913" y="1284298"/>
                </a:lnTo>
                <a:lnTo>
                  <a:pt x="324354" y="1274284"/>
                </a:lnTo>
                <a:lnTo>
                  <a:pt x="272294" y="1263205"/>
                </a:lnTo>
                <a:lnTo>
                  <a:pt x="223987" y="1251123"/>
                </a:lnTo>
                <a:lnTo>
                  <a:pt x="179687" y="1238103"/>
                </a:lnTo>
                <a:lnTo>
                  <a:pt x="139647" y="1224208"/>
                </a:lnTo>
                <a:lnTo>
                  <a:pt x="104121" y="1209502"/>
                </a:lnTo>
                <a:lnTo>
                  <a:pt x="47630" y="1177909"/>
                </a:lnTo>
                <a:lnTo>
                  <a:pt x="12246" y="1143833"/>
                </a:lnTo>
                <a:lnTo>
                  <a:pt x="0" y="110778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6264" y="3359415"/>
            <a:ext cx="2332421" cy="325315"/>
          </a:xfrm>
          <a:custGeom>
            <a:avLst/>
            <a:gdLst/>
            <a:ahLst/>
            <a:cxnLst/>
            <a:rect l="l" t="t" r="r" b="b"/>
            <a:pathLst>
              <a:path w="1691004" h="422910">
                <a:moveTo>
                  <a:pt x="845451" y="0"/>
                </a:moveTo>
                <a:lnTo>
                  <a:pt x="772515" y="776"/>
                </a:lnTo>
                <a:lnTo>
                  <a:pt x="701300" y="3062"/>
                </a:lnTo>
                <a:lnTo>
                  <a:pt x="632059" y="6796"/>
                </a:lnTo>
                <a:lnTo>
                  <a:pt x="565046" y="11912"/>
                </a:lnTo>
                <a:lnTo>
                  <a:pt x="500516" y="18348"/>
                </a:lnTo>
                <a:lnTo>
                  <a:pt x="438722" y="26041"/>
                </a:lnTo>
                <a:lnTo>
                  <a:pt x="379919" y="34925"/>
                </a:lnTo>
                <a:lnTo>
                  <a:pt x="324360" y="44939"/>
                </a:lnTo>
                <a:lnTo>
                  <a:pt x="272299" y="56018"/>
                </a:lnTo>
                <a:lnTo>
                  <a:pt x="223992" y="68099"/>
                </a:lnTo>
                <a:lnTo>
                  <a:pt x="179691" y="81119"/>
                </a:lnTo>
                <a:lnTo>
                  <a:pt x="139650" y="95013"/>
                </a:lnTo>
                <a:lnTo>
                  <a:pt x="104124" y="109718"/>
                </a:lnTo>
                <a:lnTo>
                  <a:pt x="47632" y="141309"/>
                </a:lnTo>
                <a:lnTo>
                  <a:pt x="12246" y="175382"/>
                </a:lnTo>
                <a:lnTo>
                  <a:pt x="0" y="211429"/>
                </a:lnTo>
                <a:lnTo>
                  <a:pt x="3104" y="229671"/>
                </a:lnTo>
                <a:lnTo>
                  <a:pt x="27174" y="264801"/>
                </a:lnTo>
                <a:lnTo>
                  <a:pt x="73367" y="297700"/>
                </a:lnTo>
                <a:lnTo>
                  <a:pt x="139650" y="327860"/>
                </a:lnTo>
                <a:lnTo>
                  <a:pt x="179691" y="341755"/>
                </a:lnTo>
                <a:lnTo>
                  <a:pt x="223992" y="354775"/>
                </a:lnTo>
                <a:lnTo>
                  <a:pt x="272299" y="366856"/>
                </a:lnTo>
                <a:lnTo>
                  <a:pt x="324360" y="377935"/>
                </a:lnTo>
                <a:lnTo>
                  <a:pt x="379919" y="387948"/>
                </a:lnTo>
                <a:lnTo>
                  <a:pt x="438722" y="396833"/>
                </a:lnTo>
                <a:lnTo>
                  <a:pt x="500516" y="404524"/>
                </a:lnTo>
                <a:lnTo>
                  <a:pt x="565046" y="410960"/>
                </a:lnTo>
                <a:lnTo>
                  <a:pt x="632059" y="416076"/>
                </a:lnTo>
                <a:lnTo>
                  <a:pt x="701300" y="419809"/>
                </a:lnTo>
                <a:lnTo>
                  <a:pt x="772515" y="422095"/>
                </a:lnTo>
                <a:lnTo>
                  <a:pt x="845451" y="422871"/>
                </a:lnTo>
                <a:lnTo>
                  <a:pt x="918387" y="422095"/>
                </a:lnTo>
                <a:lnTo>
                  <a:pt x="989603" y="419809"/>
                </a:lnTo>
                <a:lnTo>
                  <a:pt x="1058844" y="416076"/>
                </a:lnTo>
                <a:lnTo>
                  <a:pt x="1125857" y="410960"/>
                </a:lnTo>
                <a:lnTo>
                  <a:pt x="1190387" y="404524"/>
                </a:lnTo>
                <a:lnTo>
                  <a:pt x="1252181" y="396833"/>
                </a:lnTo>
                <a:lnTo>
                  <a:pt x="1310984" y="387948"/>
                </a:lnTo>
                <a:lnTo>
                  <a:pt x="1366543" y="377935"/>
                </a:lnTo>
                <a:lnTo>
                  <a:pt x="1418603" y="366856"/>
                </a:lnTo>
                <a:lnTo>
                  <a:pt x="1466911" y="354775"/>
                </a:lnTo>
                <a:lnTo>
                  <a:pt x="1511212" y="341755"/>
                </a:lnTo>
                <a:lnTo>
                  <a:pt x="1551252" y="327860"/>
                </a:lnTo>
                <a:lnTo>
                  <a:pt x="1586778" y="313154"/>
                </a:lnTo>
                <a:lnTo>
                  <a:pt x="1643271" y="281561"/>
                </a:lnTo>
                <a:lnTo>
                  <a:pt x="1678656" y="247483"/>
                </a:lnTo>
                <a:lnTo>
                  <a:pt x="1690903" y="211429"/>
                </a:lnTo>
                <a:lnTo>
                  <a:pt x="1687799" y="193191"/>
                </a:lnTo>
                <a:lnTo>
                  <a:pt x="1663729" y="158067"/>
                </a:lnTo>
                <a:lnTo>
                  <a:pt x="1617536" y="125172"/>
                </a:lnTo>
                <a:lnTo>
                  <a:pt x="1551252" y="95013"/>
                </a:lnTo>
                <a:lnTo>
                  <a:pt x="1511212" y="81119"/>
                </a:lnTo>
                <a:lnTo>
                  <a:pt x="1466911" y="68099"/>
                </a:lnTo>
                <a:lnTo>
                  <a:pt x="1418603" y="56018"/>
                </a:lnTo>
                <a:lnTo>
                  <a:pt x="1366543" y="44939"/>
                </a:lnTo>
                <a:lnTo>
                  <a:pt x="1310984" y="34925"/>
                </a:lnTo>
                <a:lnTo>
                  <a:pt x="1252181" y="26041"/>
                </a:lnTo>
                <a:lnTo>
                  <a:pt x="1190387" y="18348"/>
                </a:lnTo>
                <a:lnTo>
                  <a:pt x="1125857" y="11912"/>
                </a:lnTo>
                <a:lnTo>
                  <a:pt x="1058844" y="6796"/>
                </a:lnTo>
                <a:lnTo>
                  <a:pt x="989603" y="3062"/>
                </a:lnTo>
                <a:lnTo>
                  <a:pt x="918387" y="776"/>
                </a:lnTo>
                <a:lnTo>
                  <a:pt x="845451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6264" y="3359415"/>
            <a:ext cx="2332421" cy="325315"/>
          </a:xfrm>
          <a:custGeom>
            <a:avLst/>
            <a:gdLst/>
            <a:ahLst/>
            <a:cxnLst/>
            <a:rect l="l" t="t" r="r" b="b"/>
            <a:pathLst>
              <a:path w="1691004" h="422910">
                <a:moveTo>
                  <a:pt x="845451" y="0"/>
                </a:moveTo>
                <a:lnTo>
                  <a:pt x="918387" y="776"/>
                </a:lnTo>
                <a:lnTo>
                  <a:pt x="989603" y="3062"/>
                </a:lnTo>
                <a:lnTo>
                  <a:pt x="1058844" y="6796"/>
                </a:lnTo>
                <a:lnTo>
                  <a:pt x="1125857" y="11912"/>
                </a:lnTo>
                <a:lnTo>
                  <a:pt x="1190387" y="18348"/>
                </a:lnTo>
                <a:lnTo>
                  <a:pt x="1252181" y="26041"/>
                </a:lnTo>
                <a:lnTo>
                  <a:pt x="1310984" y="34925"/>
                </a:lnTo>
                <a:lnTo>
                  <a:pt x="1366543" y="44939"/>
                </a:lnTo>
                <a:lnTo>
                  <a:pt x="1418603" y="56018"/>
                </a:lnTo>
                <a:lnTo>
                  <a:pt x="1466911" y="68099"/>
                </a:lnTo>
                <a:lnTo>
                  <a:pt x="1511212" y="81119"/>
                </a:lnTo>
                <a:lnTo>
                  <a:pt x="1551252" y="95013"/>
                </a:lnTo>
                <a:lnTo>
                  <a:pt x="1586778" y="109718"/>
                </a:lnTo>
                <a:lnTo>
                  <a:pt x="1643271" y="141309"/>
                </a:lnTo>
                <a:lnTo>
                  <a:pt x="1678656" y="175382"/>
                </a:lnTo>
                <a:lnTo>
                  <a:pt x="1690903" y="211429"/>
                </a:lnTo>
                <a:lnTo>
                  <a:pt x="1687799" y="229671"/>
                </a:lnTo>
                <a:lnTo>
                  <a:pt x="1663729" y="264801"/>
                </a:lnTo>
                <a:lnTo>
                  <a:pt x="1617536" y="297700"/>
                </a:lnTo>
                <a:lnTo>
                  <a:pt x="1551252" y="327860"/>
                </a:lnTo>
                <a:lnTo>
                  <a:pt x="1511212" y="341755"/>
                </a:lnTo>
                <a:lnTo>
                  <a:pt x="1466911" y="354775"/>
                </a:lnTo>
                <a:lnTo>
                  <a:pt x="1418603" y="366856"/>
                </a:lnTo>
                <a:lnTo>
                  <a:pt x="1366543" y="377935"/>
                </a:lnTo>
                <a:lnTo>
                  <a:pt x="1310984" y="387948"/>
                </a:lnTo>
                <a:lnTo>
                  <a:pt x="1252181" y="396833"/>
                </a:lnTo>
                <a:lnTo>
                  <a:pt x="1190387" y="404524"/>
                </a:lnTo>
                <a:lnTo>
                  <a:pt x="1125857" y="410960"/>
                </a:lnTo>
                <a:lnTo>
                  <a:pt x="1058844" y="416076"/>
                </a:lnTo>
                <a:lnTo>
                  <a:pt x="989603" y="419809"/>
                </a:lnTo>
                <a:lnTo>
                  <a:pt x="918387" y="422095"/>
                </a:lnTo>
                <a:lnTo>
                  <a:pt x="845451" y="422871"/>
                </a:lnTo>
                <a:lnTo>
                  <a:pt x="772515" y="422095"/>
                </a:lnTo>
                <a:lnTo>
                  <a:pt x="701300" y="419809"/>
                </a:lnTo>
                <a:lnTo>
                  <a:pt x="632059" y="416076"/>
                </a:lnTo>
                <a:lnTo>
                  <a:pt x="565046" y="410960"/>
                </a:lnTo>
                <a:lnTo>
                  <a:pt x="500516" y="404524"/>
                </a:lnTo>
                <a:lnTo>
                  <a:pt x="438722" y="396833"/>
                </a:lnTo>
                <a:lnTo>
                  <a:pt x="379919" y="387948"/>
                </a:lnTo>
                <a:lnTo>
                  <a:pt x="324360" y="377935"/>
                </a:lnTo>
                <a:lnTo>
                  <a:pt x="272299" y="366856"/>
                </a:lnTo>
                <a:lnTo>
                  <a:pt x="223992" y="354775"/>
                </a:lnTo>
                <a:lnTo>
                  <a:pt x="179691" y="341755"/>
                </a:lnTo>
                <a:lnTo>
                  <a:pt x="139650" y="327860"/>
                </a:lnTo>
                <a:lnTo>
                  <a:pt x="104124" y="313154"/>
                </a:lnTo>
                <a:lnTo>
                  <a:pt x="47632" y="281561"/>
                </a:lnTo>
                <a:lnTo>
                  <a:pt x="12246" y="247483"/>
                </a:lnTo>
                <a:lnTo>
                  <a:pt x="0" y="211429"/>
                </a:lnTo>
                <a:lnTo>
                  <a:pt x="3104" y="193191"/>
                </a:lnTo>
                <a:lnTo>
                  <a:pt x="27174" y="158067"/>
                </a:lnTo>
                <a:lnTo>
                  <a:pt x="73367" y="125172"/>
                </a:lnTo>
                <a:lnTo>
                  <a:pt x="139650" y="95013"/>
                </a:lnTo>
                <a:lnTo>
                  <a:pt x="179691" y="81119"/>
                </a:lnTo>
                <a:lnTo>
                  <a:pt x="223992" y="68099"/>
                </a:lnTo>
                <a:lnTo>
                  <a:pt x="272299" y="56018"/>
                </a:lnTo>
                <a:lnTo>
                  <a:pt x="324360" y="44939"/>
                </a:lnTo>
                <a:lnTo>
                  <a:pt x="379919" y="34925"/>
                </a:lnTo>
                <a:lnTo>
                  <a:pt x="438722" y="26041"/>
                </a:lnTo>
                <a:lnTo>
                  <a:pt x="500516" y="18348"/>
                </a:lnTo>
                <a:lnTo>
                  <a:pt x="565046" y="11912"/>
                </a:lnTo>
                <a:lnTo>
                  <a:pt x="632059" y="6796"/>
                </a:lnTo>
                <a:lnTo>
                  <a:pt x="701300" y="3062"/>
                </a:lnTo>
                <a:lnTo>
                  <a:pt x="772515" y="776"/>
                </a:lnTo>
                <a:lnTo>
                  <a:pt x="845451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2440" y="2993683"/>
            <a:ext cx="1371600" cy="1543538"/>
          </a:xfrm>
          <a:custGeom>
            <a:avLst/>
            <a:gdLst/>
            <a:ahLst/>
            <a:cxnLst/>
            <a:rect l="l" t="t" r="r" b="b"/>
            <a:pathLst>
              <a:path w="994410" h="2006600">
                <a:moveTo>
                  <a:pt x="0" y="0"/>
                </a:moveTo>
                <a:lnTo>
                  <a:pt x="994143" y="0"/>
                </a:lnTo>
                <a:lnTo>
                  <a:pt x="994143" y="2006104"/>
                </a:lnTo>
                <a:lnTo>
                  <a:pt x="0" y="2006104"/>
                </a:lnTo>
                <a:lnTo>
                  <a:pt x="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2440" y="2993683"/>
            <a:ext cx="1371600" cy="1543538"/>
          </a:xfrm>
          <a:custGeom>
            <a:avLst/>
            <a:gdLst/>
            <a:ahLst/>
            <a:cxnLst/>
            <a:rect l="l" t="t" r="r" b="b"/>
            <a:pathLst>
              <a:path w="994410" h="2006600">
                <a:moveTo>
                  <a:pt x="0" y="0"/>
                </a:moveTo>
                <a:lnTo>
                  <a:pt x="994143" y="0"/>
                </a:lnTo>
                <a:lnTo>
                  <a:pt x="994143" y="2006104"/>
                </a:lnTo>
                <a:lnTo>
                  <a:pt x="0" y="200610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71765" y="3198652"/>
            <a:ext cx="1172779" cy="479181"/>
          </a:xfrm>
          <a:custGeom>
            <a:avLst/>
            <a:gdLst/>
            <a:ahLst/>
            <a:cxnLst/>
            <a:rect l="l" t="t" r="r" b="b"/>
            <a:pathLst>
              <a:path w="850264" h="622935">
                <a:moveTo>
                  <a:pt x="0" y="0"/>
                </a:moveTo>
                <a:lnTo>
                  <a:pt x="850138" y="0"/>
                </a:lnTo>
                <a:lnTo>
                  <a:pt x="850138" y="622452"/>
                </a:lnTo>
                <a:lnTo>
                  <a:pt x="0" y="622452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71765" y="3198652"/>
            <a:ext cx="1172779" cy="479181"/>
          </a:xfrm>
          <a:custGeom>
            <a:avLst/>
            <a:gdLst/>
            <a:ahLst/>
            <a:cxnLst/>
            <a:rect l="l" t="t" r="r" b="b"/>
            <a:pathLst>
              <a:path w="850264" h="622935">
                <a:moveTo>
                  <a:pt x="0" y="0"/>
                </a:moveTo>
                <a:lnTo>
                  <a:pt x="850138" y="0"/>
                </a:lnTo>
                <a:lnTo>
                  <a:pt x="850138" y="622452"/>
                </a:lnTo>
                <a:lnTo>
                  <a:pt x="0" y="62245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99455" y="2949096"/>
            <a:ext cx="3372069" cy="1662723"/>
          </a:xfrm>
          <a:custGeom>
            <a:avLst/>
            <a:gdLst/>
            <a:ahLst/>
            <a:cxnLst/>
            <a:rect l="l" t="t" r="r" b="b"/>
            <a:pathLst>
              <a:path w="2444750" h="2161540">
                <a:moveTo>
                  <a:pt x="0" y="0"/>
                </a:moveTo>
                <a:lnTo>
                  <a:pt x="2444762" y="0"/>
                </a:lnTo>
                <a:lnTo>
                  <a:pt x="2444762" y="2161235"/>
                </a:lnTo>
                <a:lnTo>
                  <a:pt x="0" y="216123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4247" y="3033913"/>
            <a:ext cx="4116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b="1" spc="-35" dirty="0">
                <a:solidFill>
                  <a:prstClr val="black"/>
                </a:solidFill>
                <a:latin typeface="Tahoma"/>
                <a:cs typeface="Tahoma"/>
              </a:rPr>
              <a:t>Client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1331" y="2969280"/>
            <a:ext cx="46245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b="1" spc="-25" dirty="0">
                <a:solidFill>
                  <a:prstClr val="black"/>
                </a:solidFill>
                <a:latin typeface="Tahoma"/>
                <a:cs typeface="Tahoma"/>
              </a:rPr>
              <a:t>Se</a:t>
            </a:r>
            <a:r>
              <a:rPr sz="800" b="1" spc="5" dirty="0">
                <a:solidFill>
                  <a:prstClr val="black"/>
                </a:solidFill>
                <a:latin typeface="Tahoma"/>
                <a:cs typeface="Tahoma"/>
              </a:rPr>
              <a:t>r</a:t>
            </a:r>
            <a:r>
              <a:rPr sz="800" b="1" spc="-50" dirty="0">
                <a:solidFill>
                  <a:prstClr val="black"/>
                </a:solidFill>
                <a:latin typeface="Tahoma"/>
                <a:cs typeface="Tahoma"/>
              </a:rPr>
              <a:t>ver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71071" y="3254033"/>
            <a:ext cx="974834" cy="259686"/>
          </a:xfrm>
          <a:prstGeom prst="rect">
            <a:avLst/>
          </a:prstGeom>
          <a:solidFill>
            <a:srgbClr val="A7A9AC"/>
          </a:solidFill>
          <a:ln w="6350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59385" marR="31115" indent="-122555">
              <a:spcBef>
                <a:spcPts val="105"/>
              </a:spcBef>
            </a:pPr>
            <a:r>
              <a:rPr sz="800" spc="-35" dirty="0">
                <a:solidFill>
                  <a:prstClr val="black"/>
                </a:solidFill>
                <a:latin typeface="Trebuchet MS"/>
                <a:cs typeface="Trebuchet MS"/>
              </a:rPr>
              <a:t>Control </a:t>
            </a:r>
            <a:r>
              <a:rPr sz="800" spc="-30" dirty="0">
                <a:solidFill>
                  <a:prstClr val="black"/>
                </a:solidFill>
                <a:latin typeface="Trebuchet MS"/>
                <a:cs typeface="Trebuchet MS"/>
              </a:rPr>
              <a:t>Center  </a:t>
            </a:r>
            <a:r>
              <a:rPr sz="800" spc="-5" dirty="0">
                <a:solidFill>
                  <a:prstClr val="black"/>
                </a:solidFill>
                <a:latin typeface="Trebuchet MS"/>
                <a:cs typeface="Trebuchet MS"/>
              </a:rPr>
              <a:t>Manager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20573" y="3530415"/>
            <a:ext cx="873234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" dirty="0">
                <a:solidFill>
                  <a:prstClr val="black"/>
                </a:solidFill>
                <a:latin typeface="Trebuchet MS"/>
                <a:cs typeface="Trebuchet MS"/>
              </a:rPr>
              <a:t>Design</a:t>
            </a:r>
            <a:r>
              <a:rPr sz="800" spc="-85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800" spc="-30" dirty="0">
                <a:solidFill>
                  <a:prstClr val="black"/>
                </a:solidFill>
                <a:latin typeface="Trebuchet MS"/>
                <a:cs typeface="Trebuchet MS"/>
              </a:rPr>
              <a:t>Center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71765" y="3732853"/>
            <a:ext cx="1172779" cy="433452"/>
          </a:xfrm>
          <a:prstGeom prst="rect">
            <a:avLst/>
          </a:prstGeom>
          <a:solidFill>
            <a:srgbClr val="D1D3D4"/>
          </a:solidFill>
          <a:ln w="635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endParaRPr sz="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285" marR="189865" indent="-52705">
              <a:spcBef>
                <a:spcPts val="495"/>
              </a:spcBef>
            </a:pPr>
            <a:r>
              <a:rPr sz="800" spc="-25" dirty="0">
                <a:solidFill>
                  <a:prstClr val="black"/>
                </a:solidFill>
                <a:latin typeface="Trebuchet MS"/>
                <a:cs typeface="Trebuchet MS"/>
              </a:rPr>
              <a:t>Repository  Browser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78867" y="3117490"/>
            <a:ext cx="974834" cy="268663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92405" marR="31115" indent="-155575">
              <a:spcBef>
                <a:spcPts val="175"/>
              </a:spcBef>
            </a:pPr>
            <a:r>
              <a:rPr sz="800" spc="-35" dirty="0">
                <a:solidFill>
                  <a:prstClr val="black"/>
                </a:solidFill>
                <a:latin typeface="Trebuchet MS"/>
                <a:cs typeface="Trebuchet MS"/>
              </a:rPr>
              <a:t>Control </a:t>
            </a:r>
            <a:r>
              <a:rPr sz="800" spc="-30" dirty="0">
                <a:solidFill>
                  <a:prstClr val="black"/>
                </a:solidFill>
                <a:latin typeface="Trebuchet MS"/>
                <a:cs typeface="Trebuchet MS"/>
              </a:rPr>
              <a:t>Center  </a:t>
            </a:r>
            <a:r>
              <a:rPr sz="800" spc="-20" dirty="0">
                <a:solidFill>
                  <a:prstClr val="black"/>
                </a:solidFill>
                <a:latin typeface="Trebuchet MS"/>
                <a:cs typeface="Trebuchet MS"/>
              </a:rPr>
              <a:t>Service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16745" y="3423501"/>
            <a:ext cx="455448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b="1" spc="-35" dirty="0">
                <a:solidFill>
                  <a:prstClr val="black"/>
                </a:solidFill>
                <a:latin typeface="Tahoma"/>
                <a:cs typeface="Tahoma"/>
              </a:rPr>
              <a:t>Oracle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15847" y="3518536"/>
            <a:ext cx="65777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b="1" spc="-30" dirty="0">
                <a:solidFill>
                  <a:prstClr val="black"/>
                </a:solidFill>
                <a:latin typeface="Tahoma"/>
                <a:cs typeface="Tahoma"/>
              </a:rPr>
              <a:t>Database</a:t>
            </a:r>
            <a:endParaRPr sz="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7875" y="3789739"/>
            <a:ext cx="801414" cy="365369"/>
          </a:xfrm>
          <a:custGeom>
            <a:avLst/>
            <a:gdLst/>
            <a:ahLst/>
            <a:cxnLst/>
            <a:rect l="l" t="t" r="r" b="b"/>
            <a:pathLst>
              <a:path w="581025" h="474979">
                <a:moveTo>
                  <a:pt x="0" y="0"/>
                </a:moveTo>
                <a:lnTo>
                  <a:pt x="581025" y="0"/>
                </a:lnTo>
                <a:lnTo>
                  <a:pt x="581025" y="474535"/>
                </a:lnTo>
                <a:lnTo>
                  <a:pt x="0" y="4745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97875" y="3789739"/>
            <a:ext cx="801414" cy="365369"/>
          </a:xfrm>
          <a:custGeom>
            <a:avLst/>
            <a:gdLst/>
            <a:ahLst/>
            <a:cxnLst/>
            <a:rect l="l" t="t" r="r" b="b"/>
            <a:pathLst>
              <a:path w="581025" h="474979">
                <a:moveTo>
                  <a:pt x="0" y="0"/>
                </a:moveTo>
                <a:lnTo>
                  <a:pt x="581025" y="0"/>
                </a:lnTo>
                <a:lnTo>
                  <a:pt x="581025" y="474535"/>
                </a:lnTo>
                <a:lnTo>
                  <a:pt x="0" y="47453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85518" y="3729922"/>
            <a:ext cx="1064172" cy="485042"/>
          </a:xfrm>
          <a:custGeom>
            <a:avLst/>
            <a:gdLst/>
            <a:ahLst/>
            <a:cxnLst/>
            <a:rect l="l" t="t" r="r" b="b"/>
            <a:pathLst>
              <a:path w="771525" h="630554">
                <a:moveTo>
                  <a:pt x="0" y="0"/>
                </a:moveTo>
                <a:lnTo>
                  <a:pt x="771461" y="0"/>
                </a:lnTo>
                <a:lnTo>
                  <a:pt x="771461" y="630072"/>
                </a:lnTo>
                <a:lnTo>
                  <a:pt x="0" y="630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85518" y="3729922"/>
            <a:ext cx="1064172" cy="485042"/>
          </a:xfrm>
          <a:custGeom>
            <a:avLst/>
            <a:gdLst/>
            <a:ahLst/>
            <a:cxnLst/>
            <a:rect l="l" t="t" r="r" b="b"/>
            <a:pathLst>
              <a:path w="771525" h="630554">
                <a:moveTo>
                  <a:pt x="0" y="0"/>
                </a:moveTo>
                <a:lnTo>
                  <a:pt x="771461" y="0"/>
                </a:lnTo>
                <a:lnTo>
                  <a:pt x="771461" y="630072"/>
                </a:lnTo>
                <a:lnTo>
                  <a:pt x="0" y="630072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895491" y="3983970"/>
            <a:ext cx="844331" cy="125046"/>
          </a:xfrm>
          <a:custGeom>
            <a:avLst/>
            <a:gdLst/>
            <a:ahLst/>
            <a:cxnLst/>
            <a:rect l="l" t="t" r="r" b="b"/>
            <a:pathLst>
              <a:path w="612139" h="162560">
                <a:moveTo>
                  <a:pt x="0" y="0"/>
                </a:moveTo>
                <a:lnTo>
                  <a:pt x="612000" y="0"/>
                </a:lnTo>
                <a:lnTo>
                  <a:pt x="612000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95491" y="3983970"/>
            <a:ext cx="844331" cy="125046"/>
          </a:xfrm>
          <a:custGeom>
            <a:avLst/>
            <a:gdLst/>
            <a:ahLst/>
            <a:cxnLst/>
            <a:rect l="l" t="t" r="r" b="b"/>
            <a:pathLst>
              <a:path w="612139" h="162560">
                <a:moveTo>
                  <a:pt x="0" y="0"/>
                </a:moveTo>
                <a:lnTo>
                  <a:pt x="612000" y="0"/>
                </a:lnTo>
                <a:lnTo>
                  <a:pt x="612000" y="162001"/>
                </a:lnTo>
                <a:lnTo>
                  <a:pt x="0" y="16200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89227" y="3790746"/>
            <a:ext cx="65602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25" dirty="0">
                <a:solidFill>
                  <a:prstClr val="black"/>
                </a:solidFill>
                <a:latin typeface="Trebuchet MS"/>
                <a:cs typeface="Trebuchet MS"/>
              </a:rPr>
              <a:t>Repository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46625" y="3988318"/>
            <a:ext cx="745359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800" spc="-50" dirty="0">
                <a:solidFill>
                  <a:prstClr val="black"/>
                </a:solidFill>
                <a:latin typeface="Trebuchet MS"/>
                <a:cs typeface="Trebuchet MS"/>
              </a:rPr>
              <a:t>W</a:t>
            </a:r>
            <a:r>
              <a:rPr sz="800" spc="-10" dirty="0">
                <a:solidFill>
                  <a:prstClr val="black"/>
                </a:solidFill>
                <a:latin typeface="Trebuchet MS"/>
                <a:cs typeface="Trebuchet MS"/>
              </a:rPr>
              <a:t>orkspaces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39924" y="3873823"/>
            <a:ext cx="52464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8260"/>
            <a:r>
              <a:rPr sz="800" spc="-55" dirty="0">
                <a:solidFill>
                  <a:prstClr val="black"/>
                </a:solidFill>
                <a:latin typeface="Trebuchet MS"/>
                <a:cs typeface="Trebuchet MS"/>
              </a:rPr>
              <a:t>Target  </a:t>
            </a:r>
            <a:r>
              <a:rPr sz="800" spc="5" dirty="0">
                <a:solidFill>
                  <a:prstClr val="black"/>
                </a:solidFill>
                <a:latin typeface="Trebuchet MS"/>
                <a:cs typeface="Trebuchet MS"/>
              </a:rPr>
              <a:t>Schema</a:t>
            </a:r>
            <a:endParaRPr sz="8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21685" y="3235179"/>
            <a:ext cx="680545" cy="136769"/>
          </a:xfrm>
          <a:custGeom>
            <a:avLst/>
            <a:gdLst/>
            <a:ahLst/>
            <a:cxnLst/>
            <a:rect l="l" t="t" r="r" b="b"/>
            <a:pathLst>
              <a:path w="493394" h="177800">
                <a:moveTo>
                  <a:pt x="0" y="177520"/>
                </a:moveTo>
                <a:lnTo>
                  <a:pt x="311912" y="177520"/>
                </a:lnTo>
                <a:lnTo>
                  <a:pt x="311912" y="0"/>
                </a:lnTo>
                <a:lnTo>
                  <a:pt x="49338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45062" y="3345991"/>
            <a:ext cx="84083" cy="51777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4"/>
                </a:lnTo>
                <a:lnTo>
                  <a:pt x="60832" y="66929"/>
                </a:lnTo>
                <a:lnTo>
                  <a:pt x="60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94960" y="3209437"/>
            <a:ext cx="84083" cy="51777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9"/>
                </a:lnTo>
                <a:lnTo>
                  <a:pt x="60833" y="33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21008" y="3438055"/>
            <a:ext cx="1388241" cy="534377"/>
          </a:xfrm>
          <a:custGeom>
            <a:avLst/>
            <a:gdLst/>
            <a:ahLst/>
            <a:cxnLst/>
            <a:rect l="l" t="t" r="r" b="b"/>
            <a:pathLst>
              <a:path w="1006475" h="694689">
                <a:moveTo>
                  <a:pt x="0" y="0"/>
                </a:moveTo>
                <a:lnTo>
                  <a:pt x="614845" y="0"/>
                </a:lnTo>
                <a:lnTo>
                  <a:pt x="614845" y="694461"/>
                </a:lnTo>
                <a:lnTo>
                  <a:pt x="1006221" y="69446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44368" y="3412315"/>
            <a:ext cx="84083" cy="51777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4"/>
                </a:lnTo>
                <a:lnTo>
                  <a:pt x="60832" y="66929"/>
                </a:lnTo>
                <a:lnTo>
                  <a:pt x="60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01611" y="3946515"/>
            <a:ext cx="84083" cy="51777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9"/>
                </a:lnTo>
                <a:lnTo>
                  <a:pt x="60833" y="33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658068" y="4254403"/>
            <a:ext cx="2659993" cy="32238"/>
          </a:xfrm>
          <a:custGeom>
            <a:avLst/>
            <a:gdLst/>
            <a:ahLst/>
            <a:cxnLst/>
            <a:rect l="l" t="t" r="r" b="b"/>
            <a:pathLst>
              <a:path w="1928495" h="41910">
                <a:moveTo>
                  <a:pt x="0" y="0"/>
                </a:moveTo>
                <a:lnTo>
                  <a:pt x="0" y="41795"/>
                </a:lnTo>
                <a:lnTo>
                  <a:pt x="1928139" y="41795"/>
                </a:lnTo>
                <a:lnTo>
                  <a:pt x="1928139" y="38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11890" y="4211662"/>
            <a:ext cx="92841" cy="46892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33464" y="0"/>
                </a:moveTo>
                <a:lnTo>
                  <a:pt x="0" y="60833"/>
                </a:lnTo>
                <a:lnTo>
                  <a:pt x="66929" y="60833"/>
                </a:lnTo>
                <a:lnTo>
                  <a:pt x="33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71410" y="4214592"/>
            <a:ext cx="92841" cy="46892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33464" y="0"/>
                </a:moveTo>
                <a:lnTo>
                  <a:pt x="0" y="60833"/>
                </a:lnTo>
                <a:lnTo>
                  <a:pt x="66929" y="60833"/>
                </a:lnTo>
                <a:lnTo>
                  <a:pt x="334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317570" y="3972258"/>
            <a:ext cx="780393" cy="190988"/>
          </a:xfrm>
          <a:custGeom>
            <a:avLst/>
            <a:gdLst/>
            <a:ahLst/>
            <a:cxnLst/>
            <a:rect l="l" t="t" r="r" b="b"/>
            <a:pathLst>
              <a:path w="565785" h="248285">
                <a:moveTo>
                  <a:pt x="0" y="177228"/>
                </a:moveTo>
                <a:lnTo>
                  <a:pt x="0" y="248043"/>
                </a:lnTo>
                <a:lnTo>
                  <a:pt x="466839" y="248043"/>
                </a:lnTo>
                <a:lnTo>
                  <a:pt x="466839" y="0"/>
                </a:lnTo>
                <a:lnTo>
                  <a:pt x="565734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029496" y="3235178"/>
            <a:ext cx="1469697" cy="511908"/>
          </a:xfrm>
          <a:custGeom>
            <a:avLst/>
            <a:gdLst/>
            <a:ahLst/>
            <a:cxnLst/>
            <a:rect l="l" t="t" r="r" b="b"/>
            <a:pathLst>
              <a:path w="1065529" h="665479">
                <a:moveTo>
                  <a:pt x="0" y="0"/>
                </a:moveTo>
                <a:lnTo>
                  <a:pt x="1065098" y="0"/>
                </a:lnTo>
                <a:lnTo>
                  <a:pt x="1065098" y="665378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52859" y="3209437"/>
            <a:ext cx="84083" cy="51777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3" y="0"/>
                </a:moveTo>
                <a:lnTo>
                  <a:pt x="0" y="33464"/>
                </a:lnTo>
                <a:lnTo>
                  <a:pt x="60833" y="66929"/>
                </a:lnTo>
                <a:lnTo>
                  <a:pt x="608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452422" y="3742944"/>
            <a:ext cx="92841" cy="46892"/>
          </a:xfrm>
          <a:custGeom>
            <a:avLst/>
            <a:gdLst/>
            <a:ahLst/>
            <a:cxnLst/>
            <a:rect l="l" t="t" r="r" b="b"/>
            <a:pathLst>
              <a:path w="67310" h="60960">
                <a:moveTo>
                  <a:pt x="66928" y="0"/>
                </a:moveTo>
                <a:lnTo>
                  <a:pt x="0" y="0"/>
                </a:lnTo>
                <a:lnTo>
                  <a:pt x="33464" y="60833"/>
                </a:lnTo>
                <a:lnTo>
                  <a:pt x="669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56829" y="2881572"/>
            <a:ext cx="5430345" cy="1797538"/>
          </a:xfrm>
          <a:custGeom>
            <a:avLst/>
            <a:gdLst/>
            <a:ahLst/>
            <a:cxnLst/>
            <a:rect l="l" t="t" r="r" b="b"/>
            <a:pathLst>
              <a:path w="3937000" h="2336800">
                <a:moveTo>
                  <a:pt x="0" y="2336800"/>
                </a:moveTo>
                <a:lnTo>
                  <a:pt x="3937000" y="2336800"/>
                </a:lnTo>
                <a:lnTo>
                  <a:pt x="3937000" y="0"/>
                </a:lnTo>
                <a:lnTo>
                  <a:pt x="0" y="0"/>
                </a:lnTo>
                <a:lnTo>
                  <a:pt x="0" y="23368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75512" y="4977365"/>
            <a:ext cx="753636" cy="800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93240" y="4972373"/>
            <a:ext cx="4899572" cy="91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50" b="1" spc="1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950" b="1" spc="-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35" dirty="0">
                <a:solidFill>
                  <a:prstClr val="black"/>
                </a:solidFill>
                <a:latin typeface="Cambria"/>
                <a:cs typeface="Cambria"/>
              </a:rPr>
              <a:t>server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>
              <a:spcBef>
                <a:spcPts val="28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previous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diagram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depicts 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server,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these are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really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logical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notions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indicate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individual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necessarily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physically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separate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machines.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components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we've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previously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and,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therefore,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run 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machine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 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This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assumed throughout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book.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557814" y="576750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68189" y="4999159"/>
            <a:ext cx="0" cy="759069"/>
          </a:xfrm>
          <a:custGeom>
            <a:avLst/>
            <a:gdLst/>
            <a:ahLst/>
            <a:cxnLst/>
            <a:rect l="l" t="t" r="r" b="b"/>
            <a:pathLst>
              <a:path h="986790">
                <a:moveTo>
                  <a:pt x="0" y="0"/>
                </a:moveTo>
                <a:lnTo>
                  <a:pt x="0" y="986789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557935" y="498890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557814" y="4978419"/>
            <a:ext cx="129628" cy="799123"/>
          </a:xfrm>
          <a:custGeom>
            <a:avLst/>
            <a:gdLst/>
            <a:ahLst/>
            <a:cxnLst/>
            <a:rect l="l" t="t" r="r" b="b"/>
            <a:pathLst>
              <a:path w="93979" h="103885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1013256"/>
                </a:lnTo>
                <a:lnTo>
                  <a:pt x="0" y="1013256"/>
                </a:lnTo>
                <a:lnTo>
                  <a:pt x="0" y="1038301"/>
                </a:lnTo>
                <a:lnTo>
                  <a:pt x="48260" y="1038301"/>
                </a:lnTo>
                <a:lnTo>
                  <a:pt x="93713" y="103831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598994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33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3"/>
            <a:ext cx="6983248" cy="432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8796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graphical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interface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designing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 warehouse. 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spend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deal 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sources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targets,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describe the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extract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transform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and load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ETL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)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target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procedures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carry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extraction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transformations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subsequent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loading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What 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logical design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only,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implementation. 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logical  design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stored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behind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scenes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interacts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Center, 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</a:t>
            </a:r>
            <a:r>
              <a:rPr sz="1050" spc="-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64160">
              <a:spcBef>
                <a:spcPts val="86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managing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creation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physical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implementation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deploying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designs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Target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143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deployment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OWB's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method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creating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logical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Center.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execute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associated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we've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designed.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interacts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behind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scenes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Service,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runs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shown 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image.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user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directly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interacts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Center</a:t>
            </a:r>
            <a:r>
              <a:rPr sz="1050" spc="10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only.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270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deploy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execution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place.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built.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18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designed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11125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Center,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load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objects.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Target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actual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component,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Database.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components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synonyms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allow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mappings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access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159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hosts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definitions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targets,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processes.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Metadata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basically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defining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sources, targets,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defined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(the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metadata)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stored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516478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34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5894" y="484184"/>
            <a:ext cx="6972738" cy="5560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381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Repository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component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separate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installed—OWBSYS.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talked about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unlocking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discussion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previously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final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automatically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g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separately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scripts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Repository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8034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Oracle 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10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The explanations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book 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assume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Repository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hosted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an Oracle 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1050" i="1" spc="-30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Warehouse </a:t>
            </a:r>
            <a:r>
              <a:rPr sz="10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Builder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Installation and  </a:t>
            </a:r>
            <a:r>
              <a:rPr sz="10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Administration</a:t>
            </a:r>
            <a:r>
              <a:rPr sz="10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i="1" spc="-15" dirty="0">
                <a:solidFill>
                  <a:prstClr val="black"/>
                </a:solidFill>
                <a:latin typeface="Times New Roman"/>
                <a:cs typeface="Times New Roman"/>
              </a:rPr>
              <a:t>Guide</a:t>
            </a:r>
            <a:r>
              <a:rPr sz="1050" i="1" spc="2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found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at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URL: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: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0" dirty="0">
                <a:solidFill>
                  <a:prstClr val="black"/>
                </a:solidFill>
                <a:latin typeface="Times New Roman"/>
                <a:cs typeface="Times New Roman"/>
              </a:rPr>
              <a:t>oad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com/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7620" indent="5715"/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doc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cd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B28359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_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>
                <a:solidFill>
                  <a:prstClr val="black"/>
                </a:solidFill>
                <a:latin typeface="Times New Roman"/>
                <a:cs typeface="Times New Roman"/>
              </a:rPr>
              <a:t>01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owb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111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b</a:t>
            </a:r>
            <a:r>
              <a:rPr sz="950" spc="-1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65" dirty="0">
                <a:solidFill>
                  <a:prstClr val="black"/>
                </a:solidFill>
                <a:latin typeface="Times New Roman"/>
                <a:cs typeface="Times New Roman"/>
              </a:rPr>
              <a:t>31280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oc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prstClr val="black"/>
                </a:solidFill>
                <a:latin typeface="Times New Roman"/>
                <a:cs typeface="Times New Roman"/>
              </a:rPr>
              <a:t>tm</a:t>
            </a:r>
            <a:r>
              <a:rPr sz="950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discusses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procedure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installing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Repository schema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 an Oracle 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10</a:t>
            </a:r>
            <a:r>
              <a:rPr sz="1050" i="1" spc="-5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</a:t>
            </a:r>
            <a:r>
              <a:rPr sz="1050" spc="1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needed.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3180">
              <a:spcBef>
                <a:spcPts val="86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 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diagram.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defined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common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 of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multiple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workspaces 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employed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different  workspaces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corresponding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related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projects.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development,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testing,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development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team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development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environment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separately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team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test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environment.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purposes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Toys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Gizmos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Company,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93345">
              <a:spcBef>
                <a:spcPts val="86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concept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latest release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setting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information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workspaces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longer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requires </a:t>
            </a:r>
            <a:r>
              <a:rPr sz="1050" b="1" spc="90" dirty="0">
                <a:solidFill>
                  <a:prstClr val="black"/>
                </a:solidFill>
                <a:latin typeface="Cambria"/>
                <a:cs typeface="Cambria"/>
              </a:rPr>
              <a:t>SYSDBA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privileges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SYSDBA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administrative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privilege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699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allows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tasks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affecting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ordinary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accounts cannot 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matter,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administrative accounts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SYSDBA).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security  reasons,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restrict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accounts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SYSDBA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privilege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minimum.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privilege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76200">
              <a:spcBef>
                <a:spcPts val="865"/>
              </a:spcBef>
            </a:pP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component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consider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Browser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browser interface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retrieving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allow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view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metadata,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reports,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audit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runtime operations.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component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besides 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user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interacts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directly.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71755">
              <a:spcBef>
                <a:spcPts val="86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chance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visit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these areas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detail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progress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build 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more installation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take before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Repository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defined.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417829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35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3"/>
            <a:ext cx="6983248" cy="164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1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Configuring the repository and</a:t>
            </a:r>
            <a:r>
              <a:rPr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workspaces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6034">
              <a:spcBef>
                <a:spcPts val="13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talked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created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looked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unlocking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assigning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now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yet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exist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step.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repository,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application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Builder </a:t>
            </a:r>
            <a:r>
              <a:rPr sz="1050" b="1" spc="30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Administration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submenu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program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group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9730" y="2094299"/>
            <a:ext cx="2624538" cy="1610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9732" y="2094299"/>
            <a:ext cx="2624959" cy="1632927"/>
          </a:xfrm>
          <a:custGeom>
            <a:avLst/>
            <a:gdLst/>
            <a:ahLst/>
            <a:cxnLst/>
            <a:rect l="l" t="t" r="r" b="b"/>
            <a:pathLst>
              <a:path w="1903095" h="2122804">
                <a:moveTo>
                  <a:pt x="0" y="2122385"/>
                </a:moveTo>
                <a:lnTo>
                  <a:pt x="1902790" y="2122385"/>
                </a:lnTo>
                <a:lnTo>
                  <a:pt x="1902790" y="0"/>
                </a:lnTo>
                <a:lnTo>
                  <a:pt x="0" y="0"/>
                </a:lnTo>
                <a:lnTo>
                  <a:pt x="0" y="2122385"/>
                </a:lnTo>
                <a:close/>
              </a:path>
            </a:pathLst>
          </a:custGeom>
          <a:ln w="59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0546" y="3855193"/>
            <a:ext cx="6949090" cy="2039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 marR="43815"/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menu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appear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locally 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standalone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both? The most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run, 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machine.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less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relation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documented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1050" i="1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Builder Installation and </a:t>
            </a:r>
            <a:r>
              <a:rPr sz="1050" i="1" spc="20" dirty="0">
                <a:solidFill>
                  <a:prstClr val="black"/>
                </a:solidFill>
                <a:latin typeface="Times New Roman"/>
                <a:cs typeface="Times New Roman"/>
              </a:rPr>
              <a:t>Administration </a:t>
            </a:r>
            <a:r>
              <a:rPr sz="1050" i="1" spc="5" dirty="0">
                <a:solidFill>
                  <a:prstClr val="black"/>
                </a:solidFill>
                <a:latin typeface="Times New Roman"/>
                <a:cs typeface="Times New Roman"/>
              </a:rPr>
              <a:t>Guide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URL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chapter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guide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following: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</a:t>
            </a:r>
            <a:r>
              <a:rPr sz="950" spc="-10" dirty="0">
                <a:solidFill>
                  <a:prstClr val="black"/>
                </a:solidFill>
                <a:latin typeface="Times New Roman"/>
                <a:cs typeface="Times New Roman"/>
              </a:rPr>
              <a:t>owb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b31280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/i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n s t a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_ r e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p02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h 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tm#BABJDHCJ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-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651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also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found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Chapter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2,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subsection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implementing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remote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runtime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sz="9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510" marR="219710">
              <a:spcBef>
                <a:spcPts val="865"/>
              </a:spcBef>
            </a:pP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runtime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implemented 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common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simplest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Repository Assistant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pops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extra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remotely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next.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remote</a:t>
            </a:r>
            <a:r>
              <a:rPr sz="1050" spc="1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593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3"/>
            <a:ext cx="6983248" cy="5737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7366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dealing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detail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concept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topic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encompass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entire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contents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itself.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good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books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already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written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topic.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Therefore,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touch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high-level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concepts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introduction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provide 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context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build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warehouse.</a:t>
            </a:r>
          </a:p>
          <a:p>
            <a:pPr marL="12700" marR="57150">
              <a:spcBef>
                <a:spcPts val="865"/>
              </a:spcBef>
            </a:pP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Fundamentally,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decisional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database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system.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It is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designed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support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decision makers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organization in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ways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processing 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system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ill-equipped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handle,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such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as the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strategic-level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goals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visions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 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organization.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think strategically, a large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amount of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over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long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periods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time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needed.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 systems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are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concerned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with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day-to-day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operations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such 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as: </a:t>
            </a:r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How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many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dolls </a:t>
            </a: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did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sell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today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will we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need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restock the</a:t>
            </a:r>
            <a:r>
              <a:rPr sz="1050" b="1" spc="1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inventory?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 marR="83820"/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How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many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orders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were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processed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today? </a:t>
            </a:r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How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many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balls were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shipped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out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today? 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strategic thinkers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are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more concerned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with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questions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such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as: </a:t>
            </a:r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How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many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dolls  </a:t>
            </a: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did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sell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today compared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same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time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period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last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year? </a:t>
            </a:r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How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has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our  inventory level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been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last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few</a:t>
            </a:r>
            <a:r>
              <a:rPr sz="1050" b="1" spc="19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months?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>
              <a:spcBef>
                <a:spcPts val="865"/>
              </a:spcBef>
            </a:pP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support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level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information,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need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more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than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what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provided</a:t>
            </a:r>
            <a:r>
              <a:rPr sz="1050" b="1" spc="24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by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 marR="13335"/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day-to-day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transactions.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We'll need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much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more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information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compiled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over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greater 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time periods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this is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where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comes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in. </a:t>
            </a:r>
            <a:r>
              <a:rPr sz="1050" b="1" spc="7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As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data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different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from a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database, </a:t>
            </a:r>
            <a:r>
              <a:rPr sz="1050" b="1" spc="-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there are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some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unique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terms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used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describe  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it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contains.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There </a:t>
            </a:r>
            <a:r>
              <a:rPr sz="1050" b="1" spc="-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are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also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other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techniques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should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employed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 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designing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database for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data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warehouse,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which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would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not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good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idea</a:t>
            </a:r>
            <a:r>
              <a:rPr sz="1050" b="1" spc="2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</a:t>
            </a:r>
          </a:p>
          <a:p>
            <a:pPr marL="12700"/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</a:t>
            </a:r>
            <a:r>
              <a:rPr sz="1050" b="1" spc="-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database.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 marR="128270">
              <a:spcBef>
                <a:spcPts val="865"/>
              </a:spcBef>
            </a:pP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in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composed of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facts (actual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numerical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measures)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dimensions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(descriptive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about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those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measures) that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place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facts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context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is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understandable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end-user decision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maker.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instance, 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customer 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makes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purchase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toy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with </a:t>
            </a:r>
            <a:r>
              <a:rPr sz="1050" b="1" spc="1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ACME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Toys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Gizmos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on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particular </a:t>
            </a: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day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over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Internet,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which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results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dollar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amount of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transaction.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dollar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amount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becomes the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fact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toy purchased,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customer,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location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purchase </a:t>
            </a:r>
            <a:r>
              <a:rPr sz="1050" b="1" spc="-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(the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Internet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in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this </a:t>
            </a:r>
            <a:r>
              <a:rPr sz="1050" b="1" spc="-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case)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become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dimensions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provide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scope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/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fact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measurement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give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it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</a:t>
            </a:r>
            <a:r>
              <a:rPr sz="1050" b="1" spc="14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meaning.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  <a:p>
            <a:pPr marL="12700" marR="98425">
              <a:spcBef>
                <a:spcPts val="865"/>
              </a:spcBef>
            </a:pP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design of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should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different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from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 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database. The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must handle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large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amounts of data,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must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be 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simple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query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understand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by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end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users.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While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relational techniques </a:t>
            </a:r>
            <a:r>
              <a:rPr sz="1050" b="1" spc="3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and 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normalization </a:t>
            </a:r>
            <a:r>
              <a:rPr sz="1050" b="1" spc="-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are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excellent database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design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methods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transactional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systems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ensure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integrity, they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can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make understanding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difficult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for 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end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users.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They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can also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bog </a:t>
            </a:r>
            <a:r>
              <a:rPr sz="1050" b="1" spc="4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down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warehouse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with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long-running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queries  that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have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make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use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of </a:t>
            </a:r>
            <a:r>
              <a:rPr sz="1050" b="1" spc="3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many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joins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(including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more than one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table </a:t>
            </a:r>
            <a:r>
              <a:rPr sz="1050" b="1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that share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  </a:t>
            </a:r>
            <a:r>
              <a:rPr sz="1050" b="1" spc="2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common </a:t>
            </a:r>
            <a:r>
              <a:rPr sz="1050" b="1" spc="1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 </a:t>
            </a:r>
            <a:r>
              <a:rPr sz="1050" b="1" spc="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element </a:t>
            </a:r>
            <a:r>
              <a:rPr sz="1050" b="1" spc="-5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to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look </a:t>
            </a:r>
            <a:r>
              <a:rPr sz="1050" b="1" spc="5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up </a:t>
            </a:r>
            <a:r>
              <a:rPr sz="1050" b="1" spc="2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additional</a:t>
            </a:r>
            <a:r>
              <a:rPr sz="1050" b="1" spc="9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data</a:t>
            </a:r>
            <a:r>
              <a:rPr sz="1050" b="1" spc="10" dirty="0" smtClean="0">
                <a:solidFill>
                  <a:schemeClr val="accent6">
                    <a:lumMod val="50000"/>
                  </a:schemeClr>
                </a:solidFill>
                <a:latin typeface="Cambria"/>
                <a:cs typeface="Cambria"/>
              </a:rPr>
              <a:t>).</a:t>
            </a:r>
            <a:endParaRPr sz="1050" b="1" dirty="0">
              <a:solidFill>
                <a:schemeClr val="accent6">
                  <a:lumMod val="50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36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4967" y="3481508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86" y="0"/>
                </a:lnTo>
              </a:path>
            </a:pathLst>
          </a:custGeom>
          <a:ln w="43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3803" y="3498396"/>
            <a:ext cx="0" cy="2244969"/>
          </a:xfrm>
          <a:custGeom>
            <a:avLst/>
            <a:gdLst/>
            <a:ahLst/>
            <a:cxnLst/>
            <a:rect l="l" t="t" r="r" b="b"/>
            <a:pathLst>
              <a:path h="2918459">
                <a:moveTo>
                  <a:pt x="0" y="0"/>
                </a:moveTo>
                <a:lnTo>
                  <a:pt x="0" y="2918346"/>
                </a:lnTo>
              </a:path>
            </a:pathLst>
          </a:custGeom>
          <a:ln w="27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4914" y="5758959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407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4932" y="3464363"/>
            <a:ext cx="129628" cy="2310423"/>
          </a:xfrm>
          <a:custGeom>
            <a:avLst/>
            <a:gdLst/>
            <a:ahLst/>
            <a:cxnLst/>
            <a:rect l="l" t="t" r="r" b="b"/>
            <a:pathLst>
              <a:path w="93980" h="3003550">
                <a:moveTo>
                  <a:pt x="0" y="471"/>
                </a:moveTo>
                <a:lnTo>
                  <a:pt x="25" y="0"/>
                </a:lnTo>
                <a:lnTo>
                  <a:pt x="93624" y="0"/>
                </a:lnTo>
                <a:lnTo>
                  <a:pt x="93624" y="44284"/>
                </a:lnTo>
                <a:lnTo>
                  <a:pt x="27368" y="44284"/>
                </a:lnTo>
                <a:lnTo>
                  <a:pt x="27368" y="2962919"/>
                </a:lnTo>
                <a:lnTo>
                  <a:pt x="93713" y="2962919"/>
                </a:lnTo>
                <a:lnTo>
                  <a:pt x="93713" y="3003331"/>
                </a:lnTo>
                <a:lnTo>
                  <a:pt x="45453" y="3003331"/>
                </a:lnTo>
                <a:lnTo>
                  <a:pt x="0" y="3003351"/>
                </a:lnTo>
                <a:lnTo>
                  <a:pt x="0" y="471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9111" y="4436671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71" y="484182"/>
            <a:ext cx="6972738" cy="5727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62865" indent="-229235">
              <a:spcBef>
                <a:spcPts val="865"/>
              </a:spcBef>
              <a:buFontTx/>
              <a:buAutoNum type="arabicPeriod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server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(the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on)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it is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information—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Number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—or a </a:t>
            </a:r>
            <a:r>
              <a:rPr sz="1050" b="1" spc="30" dirty="0">
                <a:solidFill>
                  <a:prstClr val="black"/>
                </a:solidFill>
                <a:latin typeface="Cambria"/>
                <a:cs typeface="Cambria"/>
              </a:rPr>
              <a:t>Net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SQL*Net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connection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SQL*Net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networking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capability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communicating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distributed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networked environment.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method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7018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Net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SQL*Net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configured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naming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method,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don't really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just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connect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locally,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use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b="1" spc="-3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Number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follows: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667385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1050" b="1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 </a:t>
            </a:r>
            <a:r>
              <a:rPr sz="1050" b="1" spc="105" dirty="0">
                <a:solidFill>
                  <a:prstClr val="black"/>
                </a:solidFill>
                <a:latin typeface="Cambria"/>
                <a:cs typeface="Cambria"/>
              </a:rPr>
              <a:t>LOCALHOST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7865" marR="519430" lvl="1" indent="-227965">
              <a:spcBef>
                <a:spcPts val="430"/>
              </a:spcBef>
              <a:buFont typeface="Symbol"/>
              <a:buChar char=""/>
              <a:tabLst>
                <a:tab pos="6985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4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when  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-50" dirty="0">
                <a:solidFill>
                  <a:prstClr val="black"/>
                </a:solidFill>
                <a:latin typeface="Cambria"/>
                <a:cs typeface="Cambria"/>
              </a:rPr>
              <a:t>1521.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example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issue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changing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mentioned.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changed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can't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remember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changed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tip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help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out.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3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/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Determining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what </a:t>
            </a:r>
            <a:r>
              <a:rPr sz="950" b="1" spc="-25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is listening </a:t>
            </a:r>
            <a:r>
              <a:rPr sz="950" b="1" spc="5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10" dirty="0">
                <a:solidFill>
                  <a:prstClr val="black"/>
                </a:solidFill>
                <a:latin typeface="Cambria"/>
                <a:cs typeface="Cambria"/>
              </a:rPr>
              <a:t>on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 marR="626110">
              <a:spcBef>
                <a:spcPts val="285"/>
              </a:spcBef>
            </a:pP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couple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we have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this.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9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steps: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6765">
              <a:spcBef>
                <a:spcPts val="285"/>
              </a:spcBef>
            </a:pP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command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prompt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950" spc="1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command: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79780">
              <a:spcBef>
                <a:spcPts val="135"/>
              </a:spcBef>
            </a:pPr>
            <a:r>
              <a:rPr sz="9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C: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&gt;</a:t>
            </a:r>
            <a:r>
              <a:rPr sz="9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nrc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marR="502920">
              <a:spcBef>
                <a:spcPts val="29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program,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command 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utility Oracle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provides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controlling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listener.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enter the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 command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 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control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prompt: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2955">
              <a:spcBef>
                <a:spcPts val="135"/>
              </a:spcBef>
            </a:pPr>
            <a:r>
              <a:rPr sz="9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LSNRCTL&gt; 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 t a t u s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>
              <a:spcBef>
                <a:spcPts val="29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says: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782955">
              <a:spcBef>
                <a:spcPts val="130"/>
              </a:spcBef>
            </a:pP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b="1" spc="-1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b="1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en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ng </a:t>
            </a:r>
            <a:r>
              <a:rPr sz="900" b="1" spc="2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Endpo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sz="90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  </a:t>
            </a:r>
            <a:r>
              <a:rPr sz="900" b="1" spc="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Summa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y</a:t>
            </a:r>
            <a:r>
              <a:rPr sz="900" b="1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100" dirty="0">
                <a:solidFill>
                  <a:prstClr val="black"/>
                </a:solidFill>
                <a:latin typeface="Times New Roman"/>
                <a:cs typeface="Times New Roman"/>
              </a:rPr>
              <a:t>...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marR="542290">
              <a:spcBef>
                <a:spcPts val="29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line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port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listed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along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protocol 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host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such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8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802005" marR="777240">
              <a:spcBef>
                <a:spcPts val="130"/>
              </a:spcBef>
            </a:pPr>
            <a:r>
              <a:rPr sz="9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(DESCRI</a:t>
            </a:r>
            <a:r>
              <a:rPr sz="900" b="1" spc="-1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25" dirty="0">
                <a:solidFill>
                  <a:prstClr val="black"/>
                </a:solidFill>
                <a:latin typeface="Times New Roman"/>
                <a:cs typeface="Times New Roman"/>
              </a:rPr>
              <a:t>PTION=</a:t>
            </a:r>
            <a:r>
              <a:rPr sz="9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(ADDRESS=</a:t>
            </a:r>
            <a:r>
              <a:rPr sz="900" b="1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900" b="1" spc="-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PROTOCOL=</a:t>
            </a:r>
            <a:r>
              <a:rPr sz="9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45" dirty="0">
                <a:solidFill>
                  <a:prstClr val="black"/>
                </a:solidFill>
                <a:latin typeface="Times New Roman"/>
                <a:cs typeface="Times New Roman"/>
              </a:rPr>
              <a:t>cp</a:t>
            </a:r>
            <a:r>
              <a:rPr sz="900" b="1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60" dirty="0">
                <a:solidFill>
                  <a:prstClr val="black"/>
                </a:solidFill>
                <a:latin typeface="Times New Roman"/>
                <a:cs typeface="Times New Roman"/>
              </a:rPr>
              <a:t>)(</a:t>
            </a:r>
            <a:r>
              <a:rPr sz="900" b="1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55" dirty="0">
                <a:solidFill>
                  <a:prstClr val="black"/>
                </a:solidFill>
                <a:latin typeface="Times New Roman"/>
                <a:cs typeface="Times New Roman"/>
              </a:rPr>
              <a:t>HOST=</a:t>
            </a:r>
            <a:r>
              <a:rPr sz="900" b="1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00" b="1" spc="-1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-35" dirty="0">
                <a:solidFill>
                  <a:prstClr val="black"/>
                </a:solidFill>
                <a:latin typeface="Times New Roman"/>
                <a:cs typeface="Times New Roman"/>
              </a:rPr>
              <a:t>ompu</a:t>
            </a:r>
            <a:r>
              <a:rPr sz="900" b="1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-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er</a:t>
            </a:r>
            <a:r>
              <a:rPr sz="9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)  ( </a:t>
            </a:r>
            <a:r>
              <a:rPr sz="900" b="1" spc="-20" dirty="0">
                <a:solidFill>
                  <a:prstClr val="black"/>
                </a:solidFill>
                <a:latin typeface="Times New Roman"/>
                <a:cs typeface="Times New Roman"/>
              </a:rPr>
              <a:t>PORT=1521</a:t>
            </a:r>
            <a:r>
              <a:rPr sz="9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80" dirty="0">
                <a:solidFill>
                  <a:prstClr val="black"/>
                </a:solidFill>
                <a:latin typeface="Times New Roman"/>
                <a:cs typeface="Times New Roman"/>
              </a:rPr>
              <a:t>)))</a:t>
            </a:r>
            <a:r>
              <a:rPr sz="900" b="1" spc="-10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86765" marR="311150">
              <a:spcBef>
                <a:spcPts val="29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information about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second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determining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port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in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 listener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configuration file,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li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 t e n e r . o r 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55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NETWORK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\ </a:t>
            </a:r>
            <a:r>
              <a:rPr sz="950" spc="-55" dirty="0">
                <a:solidFill>
                  <a:prstClr val="black"/>
                </a:solidFill>
                <a:latin typeface="Times New Roman"/>
                <a:cs typeface="Times New Roman"/>
              </a:rPr>
              <a:t>ADMIN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directory. </a:t>
            </a:r>
            <a:r>
              <a:rPr sz="950" spc="45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file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Notepad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look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above line.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45727" y="348142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454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5989" y="3498904"/>
            <a:ext cx="0" cy="2241550"/>
          </a:xfrm>
          <a:custGeom>
            <a:avLst/>
            <a:gdLst/>
            <a:ahLst/>
            <a:cxnLst/>
            <a:rect l="l" t="t" r="r" b="b"/>
            <a:pathLst>
              <a:path h="2914015">
                <a:moveTo>
                  <a:pt x="0" y="0"/>
                </a:moveTo>
                <a:lnTo>
                  <a:pt x="0" y="2913743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45586" y="575591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407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5604" y="3464354"/>
            <a:ext cx="129628" cy="2307492"/>
          </a:xfrm>
          <a:custGeom>
            <a:avLst/>
            <a:gdLst/>
            <a:ahLst/>
            <a:cxnLst/>
            <a:rect l="l" t="t" r="r" b="b"/>
            <a:pathLst>
              <a:path w="93979" h="2999740">
                <a:moveTo>
                  <a:pt x="93713" y="470"/>
                </a:moveTo>
                <a:lnTo>
                  <a:pt x="93687" y="0"/>
                </a:lnTo>
                <a:lnTo>
                  <a:pt x="88" y="0"/>
                </a:lnTo>
                <a:lnTo>
                  <a:pt x="88" y="44226"/>
                </a:lnTo>
                <a:lnTo>
                  <a:pt x="66344" y="44226"/>
                </a:lnTo>
                <a:lnTo>
                  <a:pt x="66344" y="2959026"/>
                </a:lnTo>
                <a:lnTo>
                  <a:pt x="0" y="2959026"/>
                </a:lnTo>
                <a:lnTo>
                  <a:pt x="0" y="2999385"/>
                </a:lnTo>
                <a:lnTo>
                  <a:pt x="48260" y="2999385"/>
                </a:lnTo>
                <a:lnTo>
                  <a:pt x="93713" y="2999405"/>
                </a:lnTo>
                <a:lnTo>
                  <a:pt x="93713" y="47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927013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97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90245" marR="586740" indent="-228600">
              <a:buFont typeface="Symbol"/>
              <a:buChar char=""/>
              <a:tabLst>
                <a:tab pos="69088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b="1" spc="2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, we will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3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creation process.</a:t>
            </a:r>
            <a:r>
              <a:rPr sz="1050" spc="19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690245" marR="469900" indent="-635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120" dirty="0">
                <a:solidFill>
                  <a:prstClr val="black"/>
                </a:solidFill>
                <a:latin typeface="Times New Roman"/>
                <a:cs typeface="Times New Roman"/>
              </a:rPr>
              <a:t>ACMEDW</a:t>
            </a:r>
            <a:r>
              <a:rPr sz="1050" spc="-12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assistant process,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detail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suggested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capture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contained details 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useful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later.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items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assigned. 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available,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then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here's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tip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1896" y="1942989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5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0737" y="1952707"/>
            <a:ext cx="0" cy="2857500"/>
          </a:xfrm>
          <a:custGeom>
            <a:avLst/>
            <a:gdLst/>
            <a:ahLst/>
            <a:cxnLst/>
            <a:rect l="l" t="t" r="r" b="b"/>
            <a:pathLst>
              <a:path h="3714750">
                <a:moveTo>
                  <a:pt x="0" y="0"/>
                </a:moveTo>
                <a:lnTo>
                  <a:pt x="0" y="3714135"/>
                </a:lnTo>
              </a:path>
            </a:pathLst>
          </a:custGeom>
          <a:ln w="273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1862" y="4818526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25" y="0"/>
                </a:lnTo>
              </a:path>
            </a:pathLst>
          </a:custGeom>
          <a:ln w="228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21862" y="1933675"/>
            <a:ext cx="129628" cy="2893646"/>
          </a:xfrm>
          <a:custGeom>
            <a:avLst/>
            <a:gdLst/>
            <a:ahLst/>
            <a:cxnLst/>
            <a:rect l="l" t="t" r="r" b="b"/>
            <a:pathLst>
              <a:path w="93980" h="3761740">
                <a:moveTo>
                  <a:pt x="0" y="262"/>
                </a:moveTo>
                <a:lnTo>
                  <a:pt x="25" y="0"/>
                </a:lnTo>
                <a:lnTo>
                  <a:pt x="93624" y="0"/>
                </a:lnTo>
                <a:lnTo>
                  <a:pt x="93624" y="24700"/>
                </a:lnTo>
                <a:lnTo>
                  <a:pt x="27368" y="24700"/>
                </a:lnTo>
                <a:lnTo>
                  <a:pt x="27368" y="3739196"/>
                </a:lnTo>
                <a:lnTo>
                  <a:pt x="93713" y="3739196"/>
                </a:lnTo>
                <a:lnTo>
                  <a:pt x="93713" y="3761736"/>
                </a:lnTo>
                <a:lnTo>
                  <a:pt x="45453" y="3761736"/>
                </a:lnTo>
                <a:lnTo>
                  <a:pt x="0" y="3761736"/>
                </a:lnTo>
                <a:lnTo>
                  <a:pt x="0" y="2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617" y="3199594"/>
            <a:ext cx="519036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03193" y="1943452"/>
            <a:ext cx="145393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298" y="0"/>
                </a:lnTo>
              </a:path>
            </a:pathLst>
          </a:custGeom>
          <a:ln w="248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27222" y="1953005"/>
            <a:ext cx="0" cy="2857012"/>
          </a:xfrm>
          <a:custGeom>
            <a:avLst/>
            <a:gdLst/>
            <a:ahLst/>
            <a:cxnLst/>
            <a:rect l="l" t="t" r="r" b="b"/>
            <a:pathLst>
              <a:path h="3714115">
                <a:moveTo>
                  <a:pt x="0" y="0"/>
                </a:moveTo>
                <a:lnTo>
                  <a:pt x="0" y="3714030"/>
                </a:lnTo>
              </a:path>
            </a:pathLst>
          </a:custGeom>
          <a:ln w="30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03037" y="4818635"/>
            <a:ext cx="146269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427" y="0"/>
                </a:lnTo>
              </a:path>
            </a:pathLst>
          </a:custGeom>
          <a:ln w="225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03050" y="1933675"/>
            <a:ext cx="146269" cy="2893646"/>
          </a:xfrm>
          <a:custGeom>
            <a:avLst/>
            <a:gdLst/>
            <a:ahLst/>
            <a:cxnLst/>
            <a:rect l="l" t="t" r="r" b="b"/>
            <a:pathLst>
              <a:path w="106045" h="3761740">
                <a:moveTo>
                  <a:pt x="105427" y="262"/>
                </a:moveTo>
                <a:lnTo>
                  <a:pt x="105398" y="0"/>
                </a:lnTo>
                <a:lnTo>
                  <a:pt x="100" y="0"/>
                </a:lnTo>
                <a:lnTo>
                  <a:pt x="100" y="24700"/>
                </a:lnTo>
                <a:lnTo>
                  <a:pt x="74637" y="24700"/>
                </a:lnTo>
                <a:lnTo>
                  <a:pt x="74637" y="3739196"/>
                </a:lnTo>
                <a:lnTo>
                  <a:pt x="0" y="3739196"/>
                </a:lnTo>
                <a:lnTo>
                  <a:pt x="0" y="3761736"/>
                </a:lnTo>
                <a:lnTo>
                  <a:pt x="54292" y="3761736"/>
                </a:lnTo>
                <a:lnTo>
                  <a:pt x="105427" y="3761736"/>
                </a:lnTo>
                <a:lnTo>
                  <a:pt x="105427" y="26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1381" y="2064267"/>
            <a:ext cx="6343869" cy="4785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2290"/>
            <a:r>
              <a:rPr sz="950" b="1" spc="10" dirty="0">
                <a:solidFill>
                  <a:prstClr val="black"/>
                </a:solidFill>
                <a:latin typeface="Cambria"/>
                <a:cs typeface="Cambria"/>
              </a:rPr>
              <a:t>Finding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your </a:t>
            </a:r>
            <a:r>
              <a:rPr sz="950" b="1" spc="-2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instance</a:t>
            </a:r>
            <a:r>
              <a:rPr sz="950" b="1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42290" marR="174625">
              <a:spcBef>
                <a:spcPts val="285"/>
              </a:spcBef>
            </a:pP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places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appears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having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log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program.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Open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command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prompt 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window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command: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35305">
              <a:spcBef>
                <a:spcPts val="375"/>
              </a:spcBef>
            </a:pPr>
            <a:r>
              <a:rPr sz="900" b="1" spc="30" dirty="0">
                <a:solidFill>
                  <a:prstClr val="black"/>
                </a:solidFill>
                <a:latin typeface="Times New Roman"/>
                <a:cs typeface="Times New Roman"/>
              </a:rPr>
              <a:t>C: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\</a:t>
            </a:r>
            <a:r>
              <a:rPr sz="9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&gt;</a:t>
            </a:r>
            <a:r>
              <a:rPr sz="900" b="1" spc="-8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50" dirty="0">
                <a:solidFill>
                  <a:prstClr val="black"/>
                </a:solidFill>
                <a:latin typeface="Times New Roman"/>
                <a:cs typeface="Times New Roman"/>
              </a:rPr>
              <a:t>nrc</a:t>
            </a:r>
            <a:r>
              <a:rPr sz="900" b="1" spc="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900" b="1" spc="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2290" marR="212725">
              <a:spcBef>
                <a:spcPts val="295"/>
              </a:spcBef>
            </a:pP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launch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program. Then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enter 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following  command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at 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listener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control</a:t>
            </a:r>
            <a:r>
              <a:rPr sz="9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prompt: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38480">
              <a:spcBef>
                <a:spcPts val="130"/>
              </a:spcBef>
            </a:pPr>
            <a:r>
              <a:rPr sz="900" b="1" spc="-60" dirty="0">
                <a:solidFill>
                  <a:prstClr val="black"/>
                </a:solidFill>
                <a:latin typeface="Times New Roman"/>
                <a:cs typeface="Times New Roman"/>
              </a:rPr>
              <a:t>LSNRCTL&gt;   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s </a:t>
            </a:r>
            <a:r>
              <a:rPr sz="900" b="1" spc="35" dirty="0">
                <a:solidFill>
                  <a:prstClr val="black"/>
                </a:solidFill>
                <a:latin typeface="Times New Roman"/>
                <a:cs typeface="Times New Roman"/>
              </a:rPr>
              <a:t>er </a:t>
            </a:r>
            <a:r>
              <a:rPr sz="900" b="1" dirty="0">
                <a:solidFill>
                  <a:prstClr val="black"/>
                </a:solidFill>
                <a:latin typeface="Times New Roman"/>
                <a:cs typeface="Times New Roman"/>
              </a:rPr>
              <a:t>v i</a:t>
            </a:r>
            <a:r>
              <a:rPr sz="900" b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b="1" spc="70" dirty="0">
                <a:solidFill>
                  <a:prstClr val="black"/>
                </a:solidFill>
                <a:latin typeface="Times New Roman"/>
                <a:cs typeface="Times New Roman"/>
              </a:rPr>
              <a:t>ce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2290">
              <a:spcBef>
                <a:spcPts val="29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Look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instance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 in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list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services that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appears.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42290" marR="123189">
              <a:spcBef>
                <a:spcPts val="285"/>
              </a:spcBef>
            </a:pP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 that 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started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database service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950" spc="40" dirty="0">
                <a:solidFill>
                  <a:prstClr val="black"/>
                </a:solidFill>
                <a:latin typeface="Cambria"/>
                <a:cs typeface="Cambria"/>
              </a:rPr>
              <a:t>Open  </a:t>
            </a:r>
            <a:r>
              <a:rPr sz="950" b="1" dirty="0">
                <a:solidFill>
                  <a:prstClr val="black"/>
                </a:solidFill>
                <a:latin typeface="Cambria"/>
                <a:cs typeface="Cambria"/>
              </a:rPr>
              <a:t>Control </a:t>
            </a:r>
            <a:r>
              <a:rPr sz="950" b="1" spc="-15" dirty="0">
                <a:solidFill>
                  <a:prstClr val="black"/>
                </a:solidFill>
                <a:latin typeface="Cambria"/>
                <a:cs typeface="Cambria"/>
              </a:rPr>
              <a:t>Panel </a:t>
            </a:r>
            <a:r>
              <a:rPr sz="950" b="1" spc="27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Administrative Tools </a:t>
            </a:r>
            <a:r>
              <a:rPr sz="950" b="1" spc="270" dirty="0">
                <a:solidFill>
                  <a:prstClr val="black"/>
                </a:solidFill>
                <a:latin typeface="Cambria"/>
                <a:cs typeface="Cambria"/>
              </a:rPr>
              <a:t>| </a:t>
            </a:r>
            <a:r>
              <a:rPr sz="950" b="1" spc="-5" dirty="0">
                <a:solidFill>
                  <a:prstClr val="black"/>
                </a:solidFill>
                <a:latin typeface="Cambria"/>
                <a:cs typeface="Cambria"/>
              </a:rPr>
              <a:t>Services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names 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processes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950" spc="-15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Or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 c l 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5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service that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runs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actual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named</a:t>
            </a:r>
            <a:r>
              <a:rPr sz="950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e&lt;dbname&gt;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where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42290" marR="163830" indent="1905"/>
            <a:r>
              <a:rPr sz="950" spc="50" dirty="0">
                <a:solidFill>
                  <a:prstClr val="black"/>
                </a:solidFill>
                <a:latin typeface="Times New Roman"/>
                <a:cs typeface="Times New Roman"/>
              </a:rPr>
              <a:t>&lt;dbname&gt;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database instance that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9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looking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for.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says</a:t>
            </a:r>
            <a:r>
              <a:rPr sz="950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Or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1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5" dirty="0">
                <a:solidFill>
                  <a:prstClr val="black"/>
                </a:solidFill>
                <a:latin typeface="Times New Roman"/>
                <a:cs typeface="Times New Roman"/>
              </a:rPr>
              <a:t>Se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v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95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65" dirty="0">
                <a:solidFill>
                  <a:prstClr val="black"/>
                </a:solidFill>
                <a:latin typeface="Times New Roman"/>
                <a:cs typeface="Times New Roman"/>
              </a:rPr>
              <a:t>eACMEDW</a:t>
            </a:r>
            <a:r>
              <a:rPr sz="950" spc="-65" dirty="0">
                <a:solidFill>
                  <a:prstClr val="black"/>
                </a:solidFill>
                <a:latin typeface="Cambria"/>
                <a:cs typeface="Cambria"/>
              </a:rPr>
              <a:t>for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name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 of</a:t>
            </a:r>
            <a:r>
              <a:rPr sz="950" spc="-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ACMEDW</a:t>
            </a:r>
            <a:r>
              <a:rPr sz="950" spc="-125" dirty="0">
                <a:solidFill>
                  <a:prstClr val="black"/>
                </a:solidFill>
                <a:latin typeface="Cambria"/>
                <a:cs typeface="Cambria"/>
              </a:rPr>
              <a:t>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 marL="542290" marR="154940">
              <a:spcBef>
                <a:spcPts val="28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folder,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folder where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installed.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Admi n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contains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folder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named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instance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if we followed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conventions 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folder names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during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installation. That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reason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stick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90" dirty="0">
                <a:solidFill>
                  <a:prstClr val="black"/>
                </a:solidFill>
                <a:latin typeface="Cambria"/>
                <a:cs typeface="Cambria"/>
              </a:rPr>
              <a:t>OFA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installing Oracle</a:t>
            </a:r>
            <a:r>
              <a:rPr sz="9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products.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"/>
              </a:spcBef>
            </a:pPr>
            <a:endParaRPr sz="1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buFontTx/>
              <a:buAutoNum type="arabicPeriod" startAt="2"/>
              <a:tabLst>
                <a:tab pos="241300" algn="l"/>
              </a:tabLst>
            </a:pP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determined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connection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 we'll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move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along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2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Assistant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asks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we'd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following: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lvl="1" indent="-227965">
              <a:spcBef>
                <a:spcPts val="430"/>
              </a:spcBef>
              <a:buFont typeface="Symbol"/>
              <a:buChar char=""/>
              <a:tabLst>
                <a:tab pos="469900" algn="l"/>
              </a:tabLst>
            </a:pP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Manage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Builder</a:t>
            </a:r>
            <a:r>
              <a:rPr sz="1050" b="1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workspaces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lvl="1" indent="-227965">
              <a:spcBef>
                <a:spcPts val="430"/>
              </a:spcBef>
              <a:buFont typeface="Symbol"/>
              <a:buChar char=""/>
              <a:tabLst>
                <a:tab pos="469900" algn="l"/>
              </a:tabLst>
            </a:pP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Manage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Builder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workspace</a:t>
            </a:r>
            <a:r>
              <a:rPr sz="1050" b="1" spc="1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30" dirty="0">
                <a:solidFill>
                  <a:prstClr val="black"/>
                </a:solidFill>
                <a:latin typeface="Cambria"/>
                <a:cs typeface="Cambria"/>
              </a:rPr>
              <a:t>users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lvl="1" indent="-227965">
              <a:spcBef>
                <a:spcPts val="430"/>
              </a:spcBef>
              <a:buFont typeface="Symbol"/>
              <a:buChar char=""/>
              <a:tabLst>
                <a:tab pos="469900" algn="l"/>
              </a:tabLst>
            </a:pPr>
            <a:r>
              <a:rPr sz="1050" b="1" spc="5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display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languages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25" dirty="0">
                <a:solidFill>
                  <a:prstClr val="black"/>
                </a:solidFill>
                <a:latin typeface="Cambria"/>
                <a:cs typeface="Cambria"/>
              </a:rPr>
              <a:t>repository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lvl="1" indent="-227965">
              <a:spcBef>
                <a:spcPts val="430"/>
              </a:spcBef>
              <a:buFont typeface="Symbol"/>
              <a:buChar char=""/>
              <a:tabLst>
                <a:tab pos="469900" algn="l"/>
              </a:tabLst>
            </a:pP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Register </a:t>
            </a:r>
            <a:r>
              <a:rPr sz="1050" b="1" spc="-4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Real </a:t>
            </a:r>
            <a:r>
              <a:rPr sz="1050" b="1" spc="10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Cluster</a:t>
            </a:r>
            <a:r>
              <a:rPr sz="1050" b="1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instance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R="1905" algn="ctr">
              <a:spcBef>
                <a:spcPts val="915"/>
              </a:spcBef>
            </a:pP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37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772398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38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6071" y="484183"/>
            <a:ext cx="6972738" cy="5098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manage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workspaces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move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along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374650" indent="-228600">
              <a:spcBef>
                <a:spcPts val="430"/>
              </a:spcBef>
              <a:buFontTx/>
              <a:buAutoNum type="arabicPeriod" startAt="3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asks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what we'd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workspaces: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drop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existing one.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05410" indent="-228600">
              <a:spcBef>
                <a:spcPts val="430"/>
              </a:spcBef>
              <a:buFontTx/>
              <a:buAutoNum type="arabicPeriod" startAt="3"/>
              <a:tabLst>
                <a:tab pos="4699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brings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4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process,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owner 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workspace.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presented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with two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options: to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new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 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owner.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 first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option,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privileges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required 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able to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create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new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second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existing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become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5080" indent="-635"/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owner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workspace. This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must 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60" dirty="0">
                <a:solidFill>
                  <a:prstClr val="black"/>
                </a:solidFill>
                <a:latin typeface="Cambria"/>
                <a:cs typeface="Cambria"/>
              </a:rPr>
              <a:t>OWB_USER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role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assigned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able 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successfully designate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owner.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role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required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is 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existing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selected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does not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role,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then 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must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the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user.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additional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required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another user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ability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assignment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(grant that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roll)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privileges. 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second 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must have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Admin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specified for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OWB_USER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role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able  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grant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does not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80" dirty="0">
                <a:solidFill>
                  <a:prstClr val="black"/>
                </a:solidFill>
                <a:latin typeface="Cambria"/>
                <a:cs typeface="Cambria"/>
              </a:rPr>
              <a:t>DBA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privileges.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1009" marR="81915">
              <a:spcBef>
                <a:spcPts val="4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here,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become 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deployment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target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means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the user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able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access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building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Control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Manager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deploying and auditing.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specify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20" dirty="0">
                <a:solidFill>
                  <a:prstClr val="black"/>
                </a:solidFill>
                <a:latin typeface="Cambria"/>
                <a:cs typeface="Cambria"/>
              </a:rPr>
              <a:t>ACME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Toys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Gizmo's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users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yet.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201930" indent="-228600">
              <a:spcBef>
                <a:spcPts val="43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5.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depend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4.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existing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privileges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account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provided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different account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90" dirty="0">
                <a:solidFill>
                  <a:prstClr val="black"/>
                </a:solidFill>
                <a:latin typeface="Cambria"/>
                <a:cs typeface="Cambria"/>
              </a:rPr>
              <a:t>DBA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that.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existing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4,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5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0375" marR="22860">
              <a:spcBef>
                <a:spcPts val="430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specifying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put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previously defined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accounts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</a:t>
            </a:r>
            <a:r>
              <a:rPr sz="1050" spc="2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69215" indent="-228600">
              <a:spcBef>
                <a:spcPts val="430"/>
              </a:spcBef>
              <a:tabLst>
                <a:tab pos="46926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6.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username, password,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</a:t>
            </a:r>
            <a:r>
              <a:rPr sz="1050" spc="22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acmeowb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username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prstClr val="black"/>
                </a:solidFill>
                <a:latin typeface="Cambria"/>
                <a:cs typeface="Cambria"/>
              </a:rPr>
              <a:t>acme_ws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3633352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39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946" y="484183"/>
            <a:ext cx="6971862" cy="177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645" marR="41275" indent="-228600">
              <a:tabLst>
                <a:tab pos="461645" algn="l"/>
              </a:tabLst>
            </a:pP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7.	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ask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repository.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looking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back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end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Configuration Assistant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only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required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upon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create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has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perform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initializing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first.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one-time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why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subsequent runs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manage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require this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step.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52755" marR="78105">
              <a:spcBef>
                <a:spcPts val="430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putting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password,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different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encounter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referred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talking about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</a:t>
            </a:r>
            <a:r>
              <a:rPr sz="1050" b="1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remotely.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0270" y="2445756"/>
            <a:ext cx="5183457" cy="2196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0272" y="2445746"/>
            <a:ext cx="5184228" cy="2197100"/>
          </a:xfrm>
          <a:custGeom>
            <a:avLst/>
            <a:gdLst/>
            <a:ahLst/>
            <a:cxnLst/>
            <a:rect l="l" t="t" r="r" b="b"/>
            <a:pathLst>
              <a:path w="3758565" h="2856229">
                <a:moveTo>
                  <a:pt x="0" y="2855836"/>
                </a:moveTo>
                <a:lnTo>
                  <a:pt x="3758006" y="2855836"/>
                </a:lnTo>
                <a:lnTo>
                  <a:pt x="3758006" y="0"/>
                </a:lnTo>
                <a:lnTo>
                  <a:pt x="0" y="0"/>
                </a:lnTo>
                <a:lnTo>
                  <a:pt x="0" y="2855836"/>
                </a:lnTo>
                <a:close/>
              </a:path>
            </a:pathLst>
          </a:custGeom>
          <a:ln w="70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4462" y="4792394"/>
            <a:ext cx="634474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doesn't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must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prompt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Local Control </a:t>
            </a:r>
            <a:r>
              <a:rPr sz="1050" b="1" spc="-10" dirty="0">
                <a:solidFill>
                  <a:prstClr val="black"/>
                </a:solidFill>
                <a:latin typeface="Cambria"/>
                <a:cs typeface="Cambria"/>
              </a:rPr>
              <a:t>Center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Service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remote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runtime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discussed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guide.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Since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same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machine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client,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won't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</a:t>
            </a:r>
            <a:r>
              <a:rPr sz="1050" spc="-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screen.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516600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8241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40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6124" y="4241351"/>
            <a:ext cx="776452" cy="378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79172" y="460946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89549" y="4263146"/>
            <a:ext cx="0" cy="337038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815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9295" y="4252888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79172" y="4242406"/>
            <a:ext cx="129628" cy="377092"/>
          </a:xfrm>
          <a:custGeom>
            <a:avLst/>
            <a:gdLst/>
            <a:ahLst/>
            <a:cxnLst/>
            <a:rect l="l" t="t" r="r" b="b"/>
            <a:pathLst>
              <a:path w="93979" h="490220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464616"/>
                </a:lnTo>
                <a:lnTo>
                  <a:pt x="0" y="464616"/>
                </a:lnTo>
                <a:lnTo>
                  <a:pt x="0" y="489661"/>
                </a:lnTo>
                <a:lnTo>
                  <a:pt x="48260" y="489661"/>
                </a:lnTo>
                <a:lnTo>
                  <a:pt x="93713" y="48967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71" y="484184"/>
            <a:ext cx="6972738" cy="4679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9265" marR="49530" indent="-227965">
              <a:buFontTx/>
              <a:buAutoNum type="arabicPeriod" startAt="8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asks for </a:t>
            </a:r>
            <a:r>
              <a:rPr sz="1050" b="1" spc="-20" dirty="0">
                <a:solidFill>
                  <a:prstClr val="black"/>
                </a:solidFill>
                <a:latin typeface="Cambria"/>
                <a:cs typeface="Cambria"/>
              </a:rPr>
              <a:t>tablespace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schema. 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 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logical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entity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storing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created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tablespace,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stores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physically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datafile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datafiles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tablespace. The administration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tablespaces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an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room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here,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won't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creating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hold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defaults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selected—the </a:t>
            </a:r>
            <a:r>
              <a:rPr sz="1050" b="1" spc="75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indexes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snapshots,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55" dirty="0">
                <a:solidFill>
                  <a:prstClr val="black"/>
                </a:solidFill>
                <a:latin typeface="Cambria"/>
                <a:cs typeface="Cambria"/>
              </a:rPr>
              <a:t>TEMP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temporary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advanced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production</a:t>
            </a:r>
            <a:r>
              <a:rPr sz="1050" spc="1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databases,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15557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minimum)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separate tablespace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OWBSYS,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think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three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those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three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tablespace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assigned.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290830" indent="-227965">
              <a:spcBef>
                <a:spcPts val="430"/>
              </a:spcBef>
              <a:buFontTx/>
              <a:buAutoNum type="arabicPeriod" startAt="9"/>
              <a:tabLst>
                <a:tab pos="469900" algn="l"/>
              </a:tabLst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select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repository,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appropriate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selection.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Once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created,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repository.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names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are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assumed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265" marR="85725"/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automatically assign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 depending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locale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one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  languages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allow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business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physical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own language.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Unlike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language,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assign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display  languages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created.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Select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those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apply.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469900" marR="173355" indent="-228600">
              <a:spcBef>
                <a:spcPts val="430"/>
              </a:spcBef>
              <a:buFont typeface="Cambria"/>
              <a:buAutoNum type="arabicPeriod" startAt="10"/>
              <a:tabLst>
                <a:tab pos="469900" algn="l"/>
              </a:tabLst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almost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finished.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final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is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step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10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existing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users.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specified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 owner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earlier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process,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now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asking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additional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might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access 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owner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allowed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add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remove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79500" marR="635000" algn="just">
              <a:spcBef>
                <a:spcPts val="595"/>
              </a:spcBef>
            </a:pP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Removing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workspace does 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not delete 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that user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account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Oracle.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removes </a:t>
            </a:r>
            <a:r>
              <a:rPr sz="950" spc="25" dirty="0">
                <a:solidFill>
                  <a:prstClr val="black"/>
                </a:solidFill>
                <a:latin typeface="Cambria"/>
                <a:cs typeface="Cambria"/>
              </a:rPr>
              <a:t>him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her as </a:t>
            </a:r>
            <a:r>
              <a:rPr sz="9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950" spc="30" dirty="0">
                <a:solidFill>
                  <a:prstClr val="black"/>
                </a:solidFill>
                <a:latin typeface="Cambria"/>
                <a:cs typeface="Cambria"/>
              </a:rPr>
              <a:t>valid </a:t>
            </a:r>
            <a:r>
              <a:rPr sz="950" dirty="0">
                <a:solidFill>
                  <a:prstClr val="black"/>
                </a:solidFill>
                <a:latin typeface="Cambria"/>
                <a:cs typeface="Cambria"/>
              </a:rPr>
              <a:t>user </a:t>
            </a:r>
            <a:r>
              <a:rPr sz="9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9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950" spc="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Cambria"/>
                <a:cs typeface="Cambria"/>
              </a:rPr>
              <a:t>workspace.</a:t>
            </a:r>
            <a:endParaRPr sz="95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54"/>
              </a:spcBef>
            </a:pPr>
            <a:endParaRPr sz="1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61009" marR="201295" indent="-635"/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After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selecting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user,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Assistant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present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summary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screen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actions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entered,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shown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image: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1732278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9119" y="6062316"/>
            <a:ext cx="37399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41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54014" y="709939"/>
            <a:ext cx="5835974" cy="21887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4012" y="709940"/>
            <a:ext cx="5836745" cy="2188796"/>
          </a:xfrm>
          <a:custGeom>
            <a:avLst/>
            <a:gdLst/>
            <a:ahLst/>
            <a:cxnLst/>
            <a:rect l="l" t="t" r="r" b="b"/>
            <a:pathLst>
              <a:path w="4231640" h="2845435">
                <a:moveTo>
                  <a:pt x="0" y="2845409"/>
                </a:moveTo>
                <a:lnTo>
                  <a:pt x="4231081" y="2845409"/>
                </a:lnTo>
                <a:lnTo>
                  <a:pt x="4231081" y="0"/>
                </a:lnTo>
                <a:lnTo>
                  <a:pt x="0" y="0"/>
                </a:lnTo>
                <a:lnTo>
                  <a:pt x="0" y="2845409"/>
                </a:lnTo>
                <a:close/>
              </a:path>
            </a:pathLst>
          </a:custGeom>
          <a:ln w="7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4462" y="3048878"/>
            <a:ext cx="6350000" cy="150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Notice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name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no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specify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 algn="just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always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sets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up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project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new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name,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later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we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actually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designing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workspace 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Design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Center.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62865">
              <a:spcBef>
                <a:spcPts val="430"/>
              </a:spcBef>
            </a:pP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Finish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begin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presenting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scroll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bar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moving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progresses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installation. 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runs,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take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around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5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10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minutes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before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reporting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success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pop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up,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initialize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repository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OWBSYS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schema.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Creating new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workspaces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after 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time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</a:t>
            </a:r>
            <a:r>
              <a:rPr sz="1050" spc="2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very quick,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taking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no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than 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few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seconds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complete.</a:t>
            </a:r>
            <a:endParaRPr sz="105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pc="-5" dirty="0">
                <a:solidFill>
                  <a:prstClr val="black"/>
                </a:solidFill>
              </a:rPr>
              <a:t>Download at</a:t>
            </a:r>
            <a:r>
              <a:rPr spc="-85" dirty="0">
                <a:solidFill>
                  <a:prstClr val="black"/>
                </a:solidFill>
              </a:rPr>
              <a:t> </a:t>
            </a:r>
            <a:r>
              <a:rPr dirty="0">
                <a:solidFill>
                  <a:prstClr val="black"/>
                </a:solidFill>
              </a:rPr>
              <a:t>Boykma.Com</a:t>
            </a:r>
          </a:p>
        </p:txBody>
      </p:sp>
    </p:spTree>
    <p:extLst>
      <p:ext uri="{BB962C8B-B14F-4D97-AF65-F5344CB8AC3E}">
        <p14:creationId xmlns:p14="http://schemas.microsoft.com/office/powerpoint/2010/main" val="270074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2" y="484183"/>
            <a:ext cx="6972738" cy="505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265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61620"/>
            <a:r>
              <a:rPr sz="1050" spc="16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better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means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representing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de-normalize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data,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users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concerned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retrieving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multiple </a:t>
            </a:r>
            <a:r>
              <a:rPr sz="1050" spc="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</a:t>
            </a:r>
          </a:p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keys </a:t>
            </a:r>
            <a:r>
              <a:rPr sz="1050" spc="-20" dirty="0">
                <a:solidFill>
                  <a:prstClr val="black"/>
                </a:solidFill>
                <a:latin typeface="Cambria"/>
                <a:cs typeface="Cambria"/>
              </a:rPr>
              <a:t>(a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column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references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row in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another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table) </a:t>
            </a:r>
            <a:r>
              <a:rPr sz="1050" spc="16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96520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restricted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outcome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fact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foreign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keys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each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dimension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diagram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structure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has 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fact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middle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dimension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tables,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resulting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something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looks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like 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star.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Thus,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term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refer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representation</a:t>
            </a:r>
          </a:p>
          <a:p>
            <a:pPr marL="12700" marR="4191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dimensions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themselves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tables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surrounding them,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resulting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something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akin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snowflake.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Thus,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term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snowflake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schema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also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used.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dimensional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modeling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technique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representing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36854">
              <a:spcBef>
                <a:spcPts val="865"/>
              </a:spcBef>
            </a:pP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design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lends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itself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extremely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well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task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querying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large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amounts of 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data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end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users.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Users </a:t>
            </a:r>
            <a:r>
              <a:rPr sz="1050" spc="35" dirty="0">
                <a:solidFill>
                  <a:srgbClr val="FF0000"/>
                </a:solidFill>
                <a:latin typeface="Cambria"/>
                <a:cs typeface="Cambria"/>
              </a:rPr>
              <a:t>do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be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bothered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queries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involving 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complicated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joins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with multiple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tables to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get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descriptive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information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they 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need.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because 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information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included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directly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dimension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tables 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de-normalized fashion. If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manager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spc="120" dirty="0">
                <a:solidFill>
                  <a:srgbClr val="FF0000"/>
                </a:solidFill>
                <a:latin typeface="Cambria"/>
                <a:cs typeface="Cambria"/>
              </a:rPr>
              <a:t>ACME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Toys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40" dirty="0">
                <a:solidFill>
                  <a:srgbClr val="FF0000"/>
                </a:solidFill>
                <a:latin typeface="Cambria"/>
                <a:cs typeface="Cambria"/>
              </a:rPr>
              <a:t>Gizmos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needs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know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what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products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sold well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last quarter, 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query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only involve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two 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tables—the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main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fact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table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containing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data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items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sold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the 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dimension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table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contains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information about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product. </a:t>
            </a:r>
            <a:r>
              <a:rPr sz="1050" spc="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78105"/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de-normalization means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manager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srgbClr val="FF0000"/>
                </a:solidFill>
                <a:latin typeface="Cambria"/>
                <a:cs typeface="Cambria"/>
              </a:rPr>
              <a:t>to be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concerned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with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looking </a:t>
            </a:r>
            <a:r>
              <a:rPr sz="1050" spc="50" dirty="0">
                <a:solidFill>
                  <a:srgbClr val="FF0000"/>
                </a:solidFill>
                <a:latin typeface="Cambria"/>
                <a:cs typeface="Cambria"/>
              </a:rPr>
              <a:t>up 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 information in </a:t>
            </a:r>
            <a:r>
              <a:rPr sz="1050" spc="30" dirty="0">
                <a:solidFill>
                  <a:srgbClr val="FF0000"/>
                </a:solidFill>
                <a:latin typeface="Cambria"/>
                <a:cs typeface="Cambria"/>
              </a:rPr>
              <a:t>any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other tables, as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details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product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spc="-10" dirty="0">
                <a:solidFill>
                  <a:srgbClr val="FF0000"/>
                </a:solidFill>
                <a:latin typeface="Cambria"/>
                <a:cs typeface="Cambria"/>
              </a:rPr>
              <a:t>be  </a:t>
            </a:r>
            <a:r>
              <a:rPr sz="1050" spc="25" dirty="0">
                <a:solidFill>
                  <a:srgbClr val="FF0000"/>
                </a:solidFill>
                <a:latin typeface="Cambria"/>
                <a:cs typeface="Cambria"/>
              </a:rPr>
              <a:t>included </a:t>
            </a:r>
            <a:r>
              <a:rPr sz="1050" spc="15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srgbClr val="FF0000"/>
                </a:solidFill>
                <a:latin typeface="Cambria"/>
                <a:cs typeface="Cambria"/>
              </a:rPr>
              <a:t>one </a:t>
            </a:r>
            <a:r>
              <a:rPr sz="1050" spc="20" dirty="0">
                <a:solidFill>
                  <a:srgbClr val="FF0000"/>
                </a:solidFill>
                <a:latin typeface="Cambria"/>
                <a:cs typeface="Cambria"/>
              </a:rPr>
              <a:t>dimension</a:t>
            </a:r>
            <a:r>
              <a:rPr sz="1050" spc="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spc="5" dirty="0">
                <a:solidFill>
                  <a:srgbClr val="FF0000"/>
                </a:solidFill>
                <a:latin typeface="Cambria"/>
                <a:cs typeface="Cambria"/>
              </a:rPr>
              <a:t>table.</a:t>
            </a:r>
            <a:endParaRPr sz="1050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134620">
              <a:spcBef>
                <a:spcPts val="865"/>
              </a:spcBef>
            </a:pP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is great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background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information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warehouses,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read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books for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detailed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material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topic.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purpose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introduce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build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So,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let's see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fits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warehousing.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Where does OWB fit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in?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50825">
              <a:spcBef>
                <a:spcPts val="135"/>
              </a:spcBef>
            </a:pP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Builder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tool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stage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implementation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initial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design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creation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table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structure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45" dirty="0">
                <a:solidFill>
                  <a:prstClr val="black"/>
                </a:solidFill>
                <a:latin typeface="Cambria"/>
                <a:cs typeface="Cambria"/>
              </a:rPr>
              <a:t>ETL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process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data-quality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auditing. So,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answer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question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fits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is—everywhere.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part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Oracle  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Releases,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downloaded and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site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free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download.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35" y="484184"/>
            <a:ext cx="6983248" cy="5519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23241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project, so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every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feature.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Simple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implementations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</a:t>
            </a:r>
            <a:r>
              <a:rPr sz="1050" spc="25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307340" algn="just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subset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grows in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complexity,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tool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implemented.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flexible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  us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number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options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implementing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data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see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remainder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840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Installation of the </a:t>
            </a:r>
            <a:r>
              <a:rPr sz="2000" b="1" spc="-5" dirty="0">
                <a:solidFill>
                  <a:prstClr val="black"/>
                </a:solidFill>
                <a:latin typeface="Arial"/>
                <a:cs typeface="Arial"/>
              </a:rPr>
              <a:t>database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00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OWB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121285">
              <a:spcBef>
                <a:spcPts val="9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latest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writing—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Database 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11g </a:t>
            </a:r>
            <a:r>
              <a:rPr sz="1050" i="1" spc="-25" dirty="0">
                <a:solidFill>
                  <a:prstClr val="black"/>
                </a:solidFill>
                <a:latin typeface="Times New Roman"/>
                <a:cs typeface="Times New Roman"/>
              </a:rPr>
              <a:t>Release </a:t>
            </a:r>
            <a:r>
              <a:rPr sz="10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—and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corresponding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(as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release)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included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already,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you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skip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section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move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right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next.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not,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keep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reading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discuss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</a:t>
            </a:r>
            <a:r>
              <a:rPr sz="1050" spc="17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software.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85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Downloading the Oracle</a:t>
            </a:r>
            <a:r>
              <a:rPr b="1" spc="-1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software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66040">
              <a:spcBef>
                <a:spcPts val="135"/>
              </a:spcBef>
            </a:pP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software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Oracle's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web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site,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provided we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adhere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their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license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agreement. This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agreement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basically says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agree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accompanying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either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development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prototype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application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own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learning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purposes.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If we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proceed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application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internally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commercially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available,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purchase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license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Oracle.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purpose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working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contents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learn 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OWB,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need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covered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under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license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agreement  for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15" dirty="0">
                <a:solidFill>
                  <a:prstClr val="black"/>
                </a:solidFill>
                <a:latin typeface="Cambria"/>
                <a:cs typeface="Cambria"/>
              </a:rPr>
              <a:t>free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download.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6990">
              <a:spcBef>
                <a:spcPts val="865"/>
              </a:spcBef>
            </a:pPr>
            <a:r>
              <a:rPr sz="1050" b="1" spc="25" dirty="0">
                <a:solidFill>
                  <a:srgbClr val="7030A0"/>
                </a:solidFill>
                <a:latin typeface="Cambria"/>
                <a:cs typeface="Cambria"/>
              </a:rPr>
              <a:t>We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can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find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database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Oracle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Technology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Network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web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site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(</a:t>
            </a:r>
            <a:r>
              <a:rPr sz="95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h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t t p : / / </a:t>
            </a:r>
            <a:r>
              <a:rPr sz="950" b="1" spc="-90" dirty="0">
                <a:solidFill>
                  <a:srgbClr val="7030A0"/>
                </a:solidFill>
                <a:latin typeface="Times New Roman"/>
                <a:cs typeface="Times New Roman"/>
                <a:hlinkClick r:id="rId2"/>
              </a:rPr>
              <a:t>www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  <a:hlinkClick r:id="rId2"/>
              </a:rPr>
              <a:t>.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 o</a:t>
            </a:r>
            <a:r>
              <a:rPr sz="950" b="1" spc="-7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r</a:t>
            </a:r>
            <a:r>
              <a:rPr sz="950" b="1" spc="-5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a</a:t>
            </a:r>
            <a:r>
              <a:rPr sz="950" b="1" spc="-1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c</a:t>
            </a:r>
            <a:r>
              <a:rPr sz="95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95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95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.</a:t>
            </a:r>
            <a:r>
              <a:rPr sz="950" b="1" spc="-1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spc="25" dirty="0">
                <a:solidFill>
                  <a:srgbClr val="7030A0"/>
                </a:solidFill>
                <a:latin typeface="Times New Roman"/>
                <a:cs typeface="Times New Roman"/>
              </a:rPr>
              <a:t>com/</a:t>
            </a:r>
            <a:r>
              <a:rPr sz="950" b="1" spc="55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t</a:t>
            </a:r>
            <a:r>
              <a:rPr sz="950" b="1" spc="-2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e</a:t>
            </a:r>
            <a:r>
              <a:rPr sz="950" b="1" spc="-1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spc="70" dirty="0">
                <a:solidFill>
                  <a:srgbClr val="7030A0"/>
                </a:solidFill>
                <a:latin typeface="Times New Roman"/>
                <a:cs typeface="Times New Roman"/>
              </a:rPr>
              <a:t>chno</a:t>
            </a:r>
            <a:r>
              <a:rPr sz="950" b="1" spc="-5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dirty="0">
                <a:solidFill>
                  <a:srgbClr val="7030A0"/>
                </a:solidFill>
                <a:latin typeface="Times New Roman"/>
                <a:cs typeface="Times New Roman"/>
              </a:rPr>
              <a:t>l</a:t>
            </a:r>
            <a:r>
              <a:rPr sz="950" b="1" spc="-5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sz="950" b="1" spc="35" dirty="0">
                <a:solidFill>
                  <a:srgbClr val="7030A0"/>
                </a:solidFill>
                <a:latin typeface="Times New Roman"/>
                <a:cs typeface="Times New Roman"/>
              </a:rPr>
              <a:t>ogy</a:t>
            </a:r>
            <a:r>
              <a:rPr sz="1050" b="1" spc="35" dirty="0">
                <a:solidFill>
                  <a:srgbClr val="7030A0"/>
                </a:solidFill>
                <a:latin typeface="Cambria"/>
                <a:cs typeface="Cambria"/>
              </a:rPr>
              <a:t>).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The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main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database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is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usually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first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listed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under </a:t>
            </a:r>
            <a:r>
              <a:rPr sz="1050" b="1" spc="50" dirty="0">
                <a:solidFill>
                  <a:srgbClr val="7030A0"/>
                </a:solidFill>
                <a:latin typeface="Cambria"/>
                <a:cs typeface="Cambria"/>
              </a:rPr>
              <a:t>FEATURED </a:t>
            </a:r>
            <a:r>
              <a:rPr sz="1050" b="1" spc="100" dirty="0">
                <a:solidFill>
                  <a:srgbClr val="7030A0"/>
                </a:solidFill>
                <a:latin typeface="Cambria"/>
                <a:cs typeface="Cambria"/>
              </a:rPr>
              <a:t>DOWNLOADS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main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page. </a:t>
            </a:r>
            <a:r>
              <a:rPr sz="1050" b="1" spc="25" dirty="0">
                <a:solidFill>
                  <a:srgbClr val="7030A0"/>
                </a:solidFill>
                <a:latin typeface="Cambria"/>
                <a:cs typeface="Cambria"/>
              </a:rPr>
              <a:t>We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need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register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site,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in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order to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create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an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account,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before it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lets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us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any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files,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but</a:t>
            </a:r>
            <a:r>
              <a:rPr sz="1050" b="1" spc="215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there</a:t>
            </a:r>
            <a:endParaRPr sz="1050" b="1" dirty="0">
              <a:solidFill>
                <a:srgbClr val="7030A0"/>
              </a:solidFill>
              <a:latin typeface="Cambria"/>
              <a:cs typeface="Cambria"/>
            </a:endParaRPr>
          </a:p>
          <a:p>
            <a:pPr marL="12700" marR="161290"/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no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charge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for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that. The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files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are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classified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by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platform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which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they  can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executed,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so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choose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one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for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system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hosting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database 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on.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have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accept the license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agreement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first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before the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web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page will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let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us 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file.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files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are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anywhere from </a:t>
            </a:r>
            <a:r>
              <a:rPr sz="1050" b="1" spc="-35" dirty="0">
                <a:solidFill>
                  <a:srgbClr val="7030A0"/>
                </a:solidFill>
                <a:latin typeface="Cambria"/>
                <a:cs typeface="Cambria"/>
              </a:rPr>
              <a:t>1.7 </a:t>
            </a:r>
            <a:r>
              <a:rPr sz="1050" b="1" spc="70" dirty="0">
                <a:solidFill>
                  <a:srgbClr val="7030A0"/>
                </a:solidFill>
                <a:latin typeface="Cambria"/>
                <a:cs typeface="Cambria"/>
              </a:rPr>
              <a:t>GB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</a:t>
            </a:r>
            <a:r>
              <a:rPr sz="1050" b="1" spc="-35" dirty="0">
                <a:solidFill>
                  <a:srgbClr val="7030A0"/>
                </a:solidFill>
                <a:latin typeface="Cambria"/>
                <a:cs typeface="Cambria"/>
              </a:rPr>
              <a:t>2.3 </a:t>
            </a:r>
            <a:r>
              <a:rPr sz="1050" b="1" spc="70" dirty="0">
                <a:solidFill>
                  <a:srgbClr val="7030A0"/>
                </a:solidFill>
                <a:latin typeface="Cambria"/>
                <a:cs typeface="Cambria"/>
              </a:rPr>
              <a:t>GB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in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size, 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depending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platform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hosting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it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on. So we </a:t>
            </a:r>
            <a:r>
              <a:rPr sz="1050" b="1" spc="30" dirty="0">
                <a:solidFill>
                  <a:srgbClr val="7030A0"/>
                </a:solidFill>
                <a:latin typeface="Cambria"/>
                <a:cs typeface="Cambria"/>
              </a:rPr>
              <a:t>do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not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want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attempt this 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unless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we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have a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Broadband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Internet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connection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(that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is,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cable, </a:t>
            </a:r>
            <a:r>
              <a:rPr sz="1050" b="1" spc="55" dirty="0">
                <a:solidFill>
                  <a:srgbClr val="7030A0"/>
                </a:solidFill>
                <a:latin typeface="Cambria"/>
                <a:cs typeface="Cambria"/>
              </a:rPr>
              <a:t>DSL,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and 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so on).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download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install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file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and </a:t>
            </a:r>
            <a:r>
              <a:rPr sz="1050" b="1" spc="25" dirty="0">
                <a:solidFill>
                  <a:srgbClr val="7030A0"/>
                </a:solidFill>
                <a:latin typeface="Cambria"/>
                <a:cs typeface="Cambria"/>
              </a:rPr>
              <a:t>unzip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it to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folder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on a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drive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with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enough 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available space. The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installation files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are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temporary </a:t>
            </a:r>
            <a:r>
              <a:rPr sz="1050" b="1" spc="20" dirty="0">
                <a:solidFill>
                  <a:srgbClr val="7030A0"/>
                </a:solidFill>
                <a:latin typeface="Cambria"/>
                <a:cs typeface="Cambria"/>
              </a:rPr>
              <a:t>and </a:t>
            </a:r>
            <a:r>
              <a:rPr sz="1050" b="1" spc="-20" dirty="0">
                <a:solidFill>
                  <a:srgbClr val="7030A0"/>
                </a:solidFill>
                <a:latin typeface="Cambria"/>
                <a:cs typeface="Cambria"/>
              </a:rPr>
              <a:t>are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not </a:t>
            </a:r>
            <a:r>
              <a:rPr sz="1050" b="1" spc="5" dirty="0">
                <a:solidFill>
                  <a:srgbClr val="7030A0"/>
                </a:solidFill>
                <a:latin typeface="Cambria"/>
                <a:cs typeface="Cambria"/>
              </a:rPr>
              <a:t>needed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after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the 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installation is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done,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so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we'll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be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able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delete </a:t>
            </a:r>
            <a:r>
              <a:rPr sz="1050" b="1" dirty="0">
                <a:solidFill>
                  <a:srgbClr val="7030A0"/>
                </a:solidFill>
                <a:latin typeface="Cambria"/>
                <a:cs typeface="Cambria"/>
              </a:rPr>
              <a:t>them </a:t>
            </a:r>
            <a:r>
              <a:rPr sz="1050" b="1" spc="-10" dirty="0">
                <a:solidFill>
                  <a:srgbClr val="7030A0"/>
                </a:solidFill>
                <a:latin typeface="Cambria"/>
                <a:cs typeface="Cambria"/>
              </a:rPr>
              <a:t>to </a:t>
            </a:r>
            <a:r>
              <a:rPr sz="1050" b="1" spc="-15" dirty="0">
                <a:solidFill>
                  <a:srgbClr val="7030A0"/>
                </a:solidFill>
                <a:latin typeface="Cambria"/>
                <a:cs typeface="Cambria"/>
              </a:rPr>
              <a:t>free </a:t>
            </a:r>
            <a:r>
              <a:rPr sz="1050" b="1" spc="40" dirty="0">
                <a:solidFill>
                  <a:srgbClr val="7030A0"/>
                </a:solidFill>
                <a:latin typeface="Cambria"/>
                <a:cs typeface="Cambria"/>
              </a:rPr>
              <a:t>up </a:t>
            </a:r>
            <a:r>
              <a:rPr sz="1050" b="1" spc="-5" dirty="0">
                <a:solidFill>
                  <a:srgbClr val="7030A0"/>
                </a:solidFill>
                <a:latin typeface="Cambria"/>
                <a:cs typeface="Cambria"/>
              </a:rPr>
              <a:t>space </a:t>
            </a:r>
            <a:r>
              <a:rPr sz="1050" b="1" spc="15" dirty="0">
                <a:solidFill>
                  <a:srgbClr val="7030A0"/>
                </a:solidFill>
                <a:latin typeface="Cambria"/>
                <a:cs typeface="Cambria"/>
              </a:rPr>
              <a:t>if</a:t>
            </a:r>
            <a:r>
              <a:rPr sz="1050" b="1" spc="204" dirty="0">
                <a:solidFill>
                  <a:srgbClr val="7030A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7030A0"/>
                </a:solidFill>
                <a:latin typeface="Cambria"/>
                <a:cs typeface="Cambria"/>
              </a:rPr>
              <a:t>needed.</a:t>
            </a:r>
            <a:endParaRPr sz="1050" b="1" dirty="0">
              <a:solidFill>
                <a:srgbClr val="7030A0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5879" y="520188"/>
            <a:ext cx="6972738" cy="6519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710"/>
              </a:spcBef>
            </a:pP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word 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about hardware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operating</a:t>
            </a:r>
            <a:r>
              <a:rPr b="1" spc="-2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spc="-20" dirty="0">
                <a:solidFill>
                  <a:prstClr val="black"/>
                </a:solidFill>
                <a:latin typeface="Arial"/>
                <a:cs typeface="Arial"/>
              </a:rPr>
              <a:t>systems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40005">
              <a:spcBef>
                <a:spcPts val="135"/>
              </a:spcBef>
            </a:pP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When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installing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software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this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magnitude,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we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have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decide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whether we'll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have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buy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additional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hardware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and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a different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operating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system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run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and  </a:t>
            </a:r>
            <a:r>
              <a:rPr sz="1050" b="1" spc="60" dirty="0">
                <a:solidFill>
                  <a:srgbClr val="00B050"/>
                </a:solidFill>
                <a:latin typeface="Cambria"/>
                <a:cs typeface="Cambria"/>
              </a:rPr>
              <a:t>OWB. </a:t>
            </a:r>
            <a:r>
              <a:rPr sz="1050" b="1" spc="70" dirty="0">
                <a:solidFill>
                  <a:srgbClr val="00B050"/>
                </a:solidFill>
                <a:latin typeface="Cambria"/>
                <a:cs typeface="Cambria"/>
              </a:rPr>
              <a:t>OWB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will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run in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following</a:t>
            </a:r>
            <a:r>
              <a:rPr sz="1050" b="1" spc="-2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databases: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86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-40" dirty="0">
                <a:solidFill>
                  <a:srgbClr val="00B050"/>
                </a:solidFill>
                <a:latin typeface="Cambria"/>
                <a:cs typeface="Cambria"/>
              </a:rPr>
              <a:t>11</a:t>
            </a:r>
            <a:r>
              <a:rPr sz="1050" b="1" i="1" spc="-40" dirty="0">
                <a:solidFill>
                  <a:srgbClr val="00B050"/>
                </a:solidFill>
                <a:latin typeface="Times New Roman"/>
                <a:cs typeface="Times New Roman"/>
              </a:rPr>
              <a:t>g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R1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Standard</a:t>
            </a:r>
            <a:r>
              <a:rPr sz="1050" b="1" spc="7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Edition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28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-40" dirty="0">
                <a:solidFill>
                  <a:srgbClr val="00B050"/>
                </a:solidFill>
                <a:latin typeface="Cambria"/>
                <a:cs typeface="Cambria"/>
              </a:rPr>
              <a:t>11</a:t>
            </a:r>
            <a:r>
              <a:rPr sz="1050" b="1" i="1" spc="-40" dirty="0">
                <a:solidFill>
                  <a:srgbClr val="00B050"/>
                </a:solidFill>
                <a:latin typeface="Times New Roman"/>
                <a:cs typeface="Times New Roman"/>
              </a:rPr>
              <a:t>g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R1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Enterprise</a:t>
            </a:r>
            <a:r>
              <a:rPr sz="1050" b="1" spc="10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Edition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28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-40" dirty="0">
                <a:solidFill>
                  <a:srgbClr val="00B050"/>
                </a:solidFill>
                <a:latin typeface="Cambria"/>
                <a:cs typeface="Cambria"/>
              </a:rPr>
              <a:t>10</a:t>
            </a:r>
            <a:r>
              <a:rPr sz="1050" b="1" i="1" spc="-40" dirty="0">
                <a:solidFill>
                  <a:srgbClr val="00B050"/>
                </a:solidFill>
                <a:latin typeface="Times New Roman"/>
                <a:cs typeface="Times New Roman"/>
              </a:rPr>
              <a:t>g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R2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Standard</a:t>
            </a:r>
            <a:r>
              <a:rPr sz="1050" b="1" spc="7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Edition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469900" indent="-228600">
              <a:spcBef>
                <a:spcPts val="285"/>
              </a:spcBef>
              <a:buFont typeface="Symbol"/>
              <a:buChar char=""/>
              <a:tabLst>
                <a:tab pos="470534" algn="l"/>
              </a:tabLst>
            </a:pP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-40" dirty="0">
                <a:solidFill>
                  <a:srgbClr val="00B050"/>
                </a:solidFill>
                <a:latin typeface="Cambria"/>
                <a:cs typeface="Cambria"/>
              </a:rPr>
              <a:t>10</a:t>
            </a:r>
            <a:r>
              <a:rPr sz="1050" b="1" i="1" spc="-40" dirty="0">
                <a:solidFill>
                  <a:srgbClr val="00B050"/>
                </a:solidFill>
                <a:latin typeface="Times New Roman"/>
                <a:cs typeface="Times New Roman"/>
              </a:rPr>
              <a:t>g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R2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Enterprise</a:t>
            </a:r>
            <a:r>
              <a:rPr sz="1050" b="1" spc="10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Edition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12700" marR="90805">
              <a:spcBef>
                <a:spcPts val="865"/>
              </a:spcBef>
            </a:pP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list is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recent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OWB,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versions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run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versions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benefit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improvements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latest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software. </a:t>
            </a:r>
            <a:r>
              <a:rPr sz="1050" spc="55" dirty="0">
                <a:solidFill>
                  <a:prstClr val="black"/>
                </a:solidFill>
                <a:latin typeface="Cambria"/>
                <a:cs typeface="Cambria"/>
              </a:rPr>
              <a:t>Much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what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doing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throughout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course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can also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done 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previous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versions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software.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436245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changes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made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things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interface,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be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easiest 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 along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recent</a:t>
            </a:r>
            <a:r>
              <a:rPr sz="1050" spc="14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version.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65100">
              <a:spcBef>
                <a:spcPts val="865"/>
              </a:spcBef>
            </a:pP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book,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platform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Vista with 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11</a:t>
            </a:r>
            <a:r>
              <a:rPr sz="1050" i="1" spc="-40" dirty="0">
                <a:solidFill>
                  <a:prstClr val="black"/>
                </a:solidFill>
                <a:latin typeface="Times New Roman"/>
                <a:cs typeface="Times New Roman"/>
              </a:rPr>
              <a:t>g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Release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1  </a:t>
            </a:r>
            <a:r>
              <a:rPr sz="1050" spc="-25" dirty="0">
                <a:solidFill>
                  <a:prstClr val="black"/>
                </a:solidFill>
                <a:latin typeface="Cambria"/>
                <a:cs typeface="Cambria"/>
              </a:rPr>
              <a:t>(11.1.0.6)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Enterprise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(which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most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recent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writing),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available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from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download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site.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Enterprise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Edition 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chosen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it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allows us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make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full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features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especially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area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dimensional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modelling.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There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some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errors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generated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client software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when running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Edition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84455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due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dependencies.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code dependencies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libraries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that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Enterprise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Standard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then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limited in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type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objects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could deploy.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instance,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dimensions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cubes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problematic,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without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we'd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missing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major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functionality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provided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by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tool.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develop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reasonably-sized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warehouse,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Enterprise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the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way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10795">
              <a:spcBef>
                <a:spcPts val="865"/>
              </a:spcBef>
            </a:pP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Everything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that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we'll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work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through in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this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book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was done on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a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laptop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personal 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computer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with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an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Intel </a:t>
            </a:r>
            <a:r>
              <a:rPr sz="1050" b="1" spc="35" dirty="0">
                <a:solidFill>
                  <a:srgbClr val="00B050"/>
                </a:solidFill>
                <a:latin typeface="Cambria"/>
                <a:cs typeface="Cambria"/>
              </a:rPr>
              <a:t>Core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2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processor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running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at </a:t>
            </a:r>
            <a:r>
              <a:rPr sz="1050" b="1" spc="-35" dirty="0">
                <a:solidFill>
                  <a:srgbClr val="00B050"/>
                </a:solidFill>
                <a:latin typeface="Cambria"/>
                <a:cs typeface="Cambria"/>
              </a:rPr>
              <a:t>1.67 </a:t>
            </a:r>
            <a:r>
              <a:rPr sz="1050" b="1" spc="114" dirty="0">
                <a:solidFill>
                  <a:srgbClr val="00B050"/>
                </a:solidFill>
                <a:latin typeface="Cambria"/>
                <a:cs typeface="Cambria"/>
              </a:rPr>
              <a:t>GHz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and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2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of </a:t>
            </a:r>
            <a:r>
              <a:rPr sz="1050" b="1" spc="95" dirty="0">
                <a:solidFill>
                  <a:srgbClr val="00B050"/>
                </a:solidFill>
                <a:latin typeface="Cambria"/>
                <a:cs typeface="Cambria"/>
              </a:rPr>
              <a:t>RAM. 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says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1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of </a:t>
            </a:r>
            <a:r>
              <a:rPr sz="1050" b="1" spc="114" dirty="0">
                <a:solidFill>
                  <a:srgbClr val="00B050"/>
                </a:solidFill>
                <a:latin typeface="Cambria"/>
                <a:cs typeface="Cambria"/>
              </a:rPr>
              <a:t>RAM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will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suffice,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but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it is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always </a:t>
            </a:r>
            <a:r>
              <a:rPr sz="1050" b="1" spc="35" dirty="0">
                <a:solidFill>
                  <a:srgbClr val="00B050"/>
                </a:solidFill>
                <a:latin typeface="Cambria"/>
                <a:cs typeface="Cambria"/>
              </a:rPr>
              <a:t>good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have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more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provide  </a:t>
            </a:r>
            <a:r>
              <a:rPr sz="1050" b="1" spc="-10" dirty="0">
                <a:solidFill>
                  <a:srgbClr val="00B050"/>
                </a:solidFill>
                <a:latin typeface="Cambria"/>
                <a:cs typeface="Cambria"/>
              </a:rPr>
              <a:t>better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performance. </a:t>
            </a:r>
            <a:r>
              <a:rPr sz="1050" b="1" spc="50" dirty="0">
                <a:solidFill>
                  <a:srgbClr val="00B050"/>
                </a:solidFill>
                <a:latin typeface="Cambria"/>
                <a:cs typeface="Cambria"/>
              </a:rPr>
              <a:t>Minimum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specifications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usually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result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in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underpowered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systems  for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all but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very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basic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processing. In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terms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of hard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disk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space,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Oracle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specifies </a:t>
            </a:r>
            <a:r>
              <a:rPr sz="1050" b="1" spc="70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that</a:t>
            </a:r>
          </a:p>
          <a:p>
            <a:pPr marL="12700" marR="172085"/>
            <a:r>
              <a:rPr sz="1050" b="1" spc="-25" dirty="0">
                <a:solidFill>
                  <a:srgbClr val="00B050"/>
                </a:solidFill>
                <a:latin typeface="Cambria"/>
                <a:cs typeface="Cambria"/>
              </a:rPr>
              <a:t>4.5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required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for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basic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database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installation.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We'll need about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2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just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save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installation files,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so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20" dirty="0" smtClean="0">
                <a:solidFill>
                  <a:srgbClr val="00B050"/>
                </a:solidFill>
                <a:latin typeface="Cambria"/>
                <a:cs typeface="Cambria"/>
              </a:rPr>
              <a:t>make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sure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we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have plenty of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space,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we should plan 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for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something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between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10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and </a:t>
            </a:r>
            <a:r>
              <a:rPr sz="1050" b="1" spc="-60" dirty="0">
                <a:solidFill>
                  <a:srgbClr val="00B050"/>
                </a:solidFill>
                <a:latin typeface="Cambria"/>
                <a:cs typeface="Cambria"/>
              </a:rPr>
              <a:t>15 </a:t>
            </a:r>
            <a:r>
              <a:rPr sz="1050" b="1" spc="75" dirty="0">
                <a:solidFill>
                  <a:srgbClr val="00B050"/>
                </a:solidFill>
                <a:latin typeface="Cambria"/>
                <a:cs typeface="Cambria"/>
              </a:rPr>
              <a:t>GB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of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available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disk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space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just </a:t>
            </a:r>
            <a:r>
              <a:rPr sz="1050" b="1" spc="-5" dirty="0">
                <a:solidFill>
                  <a:srgbClr val="00B050"/>
                </a:solidFill>
                <a:latin typeface="Cambria"/>
                <a:cs typeface="Cambria"/>
              </a:rPr>
              <a:t>to be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safe. </a:t>
            </a:r>
            <a:r>
              <a:rPr sz="1050" b="1" spc="35" dirty="0">
                <a:solidFill>
                  <a:srgbClr val="00B050"/>
                </a:solidFill>
                <a:latin typeface="Cambria"/>
                <a:cs typeface="Cambria"/>
              </a:rPr>
              <a:t>We 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don't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want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install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database software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then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find </a:t>
            </a:r>
            <a:r>
              <a:rPr sz="1050" b="1" dirty="0">
                <a:solidFill>
                  <a:srgbClr val="00B050"/>
                </a:solidFill>
                <a:latin typeface="Cambria"/>
                <a:cs typeface="Cambria"/>
              </a:rPr>
              <a:t>that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we </a:t>
            </a:r>
            <a:r>
              <a:rPr sz="1050" b="1" spc="10" dirty="0">
                <a:solidFill>
                  <a:srgbClr val="00B050"/>
                </a:solidFill>
                <a:latin typeface="Cambria"/>
                <a:cs typeface="Cambria"/>
              </a:rPr>
              <a:t>don't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have </a:t>
            </a:r>
            <a:r>
              <a:rPr sz="1050" b="1" spc="30" dirty="0">
                <a:solidFill>
                  <a:srgbClr val="00B050"/>
                </a:solidFill>
                <a:latin typeface="Cambria"/>
                <a:cs typeface="Cambria"/>
              </a:rPr>
              <a:t>any  </a:t>
            </a:r>
            <a:r>
              <a:rPr sz="1050" b="1" spc="5" dirty="0">
                <a:solidFill>
                  <a:srgbClr val="00B050"/>
                </a:solidFill>
                <a:latin typeface="Cambria"/>
                <a:cs typeface="Cambria"/>
              </a:rPr>
              <a:t>space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on 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our </a:t>
            </a:r>
            <a:r>
              <a:rPr sz="1050" b="1" spc="20" dirty="0">
                <a:solidFill>
                  <a:srgbClr val="00B050"/>
                </a:solidFill>
                <a:latin typeface="Cambria"/>
                <a:cs typeface="Cambria"/>
              </a:rPr>
              <a:t>hard</a:t>
            </a:r>
            <a:r>
              <a:rPr sz="1050" b="1" spc="15" dirty="0">
                <a:solidFill>
                  <a:srgbClr val="00B050"/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srgbClr val="00B050"/>
                </a:solidFill>
                <a:latin typeface="Cambria"/>
                <a:cs typeface="Cambria"/>
              </a:rPr>
              <a:t>drive.</a:t>
            </a:r>
            <a:endParaRPr sz="105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endParaRPr sz="1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1"/>
              </a:spcBef>
            </a:pPr>
            <a:endParaRPr sz="8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6510" algn="ctr"/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[ </a:t>
            </a:r>
            <a:r>
              <a:rPr sz="800" b="1" spc="-5" dirty="0">
                <a:solidFill>
                  <a:prstClr val="black"/>
                </a:solidFill>
                <a:latin typeface="Arial"/>
                <a:cs typeface="Arial"/>
              </a:rPr>
              <a:t>12</a:t>
            </a:r>
            <a:r>
              <a:rPr sz="800" b="1" spc="-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prstClr val="black"/>
                </a:solidFill>
                <a:latin typeface="Arial"/>
                <a:cs typeface="Arial"/>
              </a:rPr>
              <a:t>]</a:t>
            </a:r>
            <a:endParaRPr sz="9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86071" y="484182"/>
            <a:ext cx="6983248" cy="2205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tabLst>
                <a:tab pos="4595495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0480"/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supports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its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installed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spc="35" dirty="0">
                <a:solidFill>
                  <a:srgbClr val="FF0000"/>
                </a:solidFill>
                <a:latin typeface="Cambria"/>
                <a:cs typeface="Cambria"/>
              </a:rPr>
              <a:t>Windows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50" dirty="0">
                <a:solidFill>
                  <a:srgbClr val="FF0000"/>
                </a:solidFill>
                <a:latin typeface="Cambria"/>
                <a:cs typeface="Cambria"/>
              </a:rPr>
              <a:t>Unix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supports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XP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Professional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Vista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(Business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Enterprise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Ultimate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Edition)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well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Server </a:t>
            </a:r>
            <a:r>
              <a:rPr sz="1050" spc="-40" dirty="0">
                <a:solidFill>
                  <a:prstClr val="black"/>
                </a:solidFill>
                <a:latin typeface="Cambria"/>
                <a:cs typeface="Cambria"/>
              </a:rPr>
              <a:t>2003.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system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mentioned  above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was used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writing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examples,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66675"/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Vista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Home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Premium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Edition with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Service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Pack </a:t>
            </a:r>
            <a:r>
              <a:rPr sz="1050" spc="-60" dirty="0">
                <a:solidFill>
                  <a:prstClr val="black"/>
                </a:solidFill>
                <a:latin typeface="Cambria"/>
                <a:cs typeface="Cambria"/>
              </a:rPr>
              <a:t>1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installed runs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it.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certainly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large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production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databases,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but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works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fine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simple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learning  purposes.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 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program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first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prerequisite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computer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flag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problems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it sees,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such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enough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memory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incorrect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version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operating system.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working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through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book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own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learn 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about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Warehouse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Builder,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should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OK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long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as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are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XP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Vista.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However,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business users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Database 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OWB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use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using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would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stick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</a:t>
            </a:r>
            <a:r>
              <a:rPr sz="1050" spc="25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recommended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configurations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65" dirty="0">
                <a:solidFill>
                  <a:prstClr val="black"/>
                </a:solidFill>
                <a:latin typeface="Cambria"/>
                <a:cs typeface="Cambria"/>
              </a:rPr>
              <a:t>XP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Professional,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Vista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(Business</a:t>
            </a:r>
          </a:p>
          <a:p>
            <a:pPr marL="1270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Enterprise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Edition,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Ultimate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Edition),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or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</a:t>
            </a:r>
            <a:r>
              <a:rPr sz="1050" spc="9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Server.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8906" y="27757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3049" y="3473035"/>
            <a:ext cx="519052" cy="361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3419" y="2775715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338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6035" y="2803703"/>
            <a:ext cx="6970986" cy="126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endParaRPr sz="9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/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Installing Oracle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database</a:t>
            </a:r>
            <a:r>
              <a:rPr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software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>
              <a:spcBef>
                <a:spcPts val="135"/>
              </a:spcBef>
            </a:pP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So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far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we've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decided what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system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we're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going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host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on, downloaded 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appropriate install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file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system,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unzipped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 files into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folder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begin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installation.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We'll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navigate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that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folder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run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950" b="1" dirty="0">
                <a:solidFill>
                  <a:srgbClr val="FF0000"/>
                </a:solidFill>
                <a:latin typeface="Times New Roman"/>
                <a:cs typeface="Times New Roman"/>
              </a:rPr>
              <a:t>s e t </a:t>
            </a:r>
            <a:r>
              <a:rPr sz="95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up </a:t>
            </a:r>
            <a:r>
              <a:rPr sz="950" b="1" dirty="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95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exe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file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located 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there.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launch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15" dirty="0">
                <a:solidFill>
                  <a:srgbClr val="FF0000"/>
                </a:solidFill>
                <a:latin typeface="Cambria"/>
                <a:cs typeface="Cambria"/>
              </a:rPr>
              <a:t>Oracle Universal </a:t>
            </a:r>
            <a:r>
              <a:rPr sz="1050" b="1" spc="-25" dirty="0">
                <a:solidFill>
                  <a:srgbClr val="FF0000"/>
                </a:solidFill>
                <a:latin typeface="Cambria"/>
                <a:cs typeface="Cambria"/>
              </a:rPr>
              <a:t>Installer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program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begin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installation.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85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56272" y="1443053"/>
            <a:ext cx="764698" cy="589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2534" y="2022182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712" y="0"/>
                </a:lnTo>
              </a:path>
            </a:pathLst>
          </a:custGeom>
          <a:ln w="24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82909" y="1464847"/>
            <a:ext cx="0" cy="548054"/>
          </a:xfrm>
          <a:custGeom>
            <a:avLst/>
            <a:gdLst/>
            <a:ahLst/>
            <a:cxnLst/>
            <a:rect l="l" t="t" r="r" b="b"/>
            <a:pathLst>
              <a:path h="712469">
                <a:moveTo>
                  <a:pt x="0" y="0"/>
                </a:moveTo>
                <a:lnTo>
                  <a:pt x="0" y="712470"/>
                </a:lnTo>
              </a:path>
            </a:pathLst>
          </a:custGeom>
          <a:ln w="273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72656" y="145458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72534" y="1444107"/>
            <a:ext cx="129628" cy="588108"/>
          </a:xfrm>
          <a:custGeom>
            <a:avLst/>
            <a:gdLst/>
            <a:ahLst/>
            <a:cxnLst/>
            <a:rect l="l" t="t" r="r" b="b"/>
            <a:pathLst>
              <a:path w="93979" h="764539">
                <a:moveTo>
                  <a:pt x="93713" y="292"/>
                </a:moveTo>
                <a:lnTo>
                  <a:pt x="93687" y="0"/>
                </a:lnTo>
                <a:lnTo>
                  <a:pt x="88" y="0"/>
                </a:lnTo>
                <a:lnTo>
                  <a:pt x="88" y="27444"/>
                </a:lnTo>
                <a:lnTo>
                  <a:pt x="66344" y="27444"/>
                </a:lnTo>
                <a:lnTo>
                  <a:pt x="66344" y="738936"/>
                </a:lnTo>
                <a:lnTo>
                  <a:pt x="0" y="738936"/>
                </a:lnTo>
                <a:lnTo>
                  <a:pt x="0" y="763981"/>
                </a:lnTo>
                <a:lnTo>
                  <a:pt x="48260" y="763981"/>
                </a:lnTo>
                <a:lnTo>
                  <a:pt x="93713" y="763993"/>
                </a:lnTo>
                <a:lnTo>
                  <a:pt x="93713" y="2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6017" y="484182"/>
            <a:ext cx="6972738" cy="5204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5041900" algn="l"/>
              </a:tabLst>
            </a:pPr>
            <a:r>
              <a:rPr sz="900" i="1" u="sng" spc="70" dirty="0">
                <a:solidFill>
                  <a:prstClr val="black"/>
                </a:solidFill>
                <a:latin typeface="Times New Roman"/>
                <a:cs typeface="Times New Roman"/>
              </a:rPr>
              <a:t>An </a:t>
            </a:r>
            <a:r>
              <a:rPr sz="900" i="1" u="sng" spc="5" dirty="0">
                <a:solidFill>
                  <a:prstClr val="black"/>
                </a:solidFill>
                <a:latin typeface="Times New Roman"/>
                <a:cs typeface="Times New Roman"/>
              </a:rPr>
              <a:t>Introduction </a:t>
            </a:r>
            <a:r>
              <a:rPr sz="900" i="1" u="sng" spc="-5" dirty="0">
                <a:solidFill>
                  <a:prstClr val="black"/>
                </a:solidFill>
                <a:latin typeface="Times New Roman"/>
                <a:cs typeface="Times New Roman"/>
              </a:rPr>
              <a:t>to </a:t>
            </a:r>
            <a:r>
              <a:rPr sz="900" i="1" u="sng" spc="-15" dirty="0">
                <a:solidFill>
                  <a:prstClr val="black"/>
                </a:solidFill>
                <a:latin typeface="Times New Roman"/>
                <a:cs typeface="Times New Roman"/>
              </a:rPr>
              <a:t>Oracle 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Warehouse</a:t>
            </a:r>
            <a:r>
              <a:rPr sz="900" i="1" u="sng" spc="-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Builder	</a:t>
            </a:r>
            <a:endParaRPr sz="9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7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2700"/>
            <a:r>
              <a:rPr sz="1050" b="1" spc="3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installing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full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database,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which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now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automatically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includes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Warehouse  Builder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client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components.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If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had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an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older version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 </a:t>
            </a:r>
            <a:r>
              <a:rPr sz="1050" b="1" spc="-45" dirty="0">
                <a:solidFill>
                  <a:srgbClr val="FF0000"/>
                </a:solidFill>
                <a:latin typeface="Cambria"/>
                <a:cs typeface="Cambria"/>
              </a:rPr>
              <a:t>(10</a:t>
            </a:r>
            <a:r>
              <a:rPr sz="1050" b="1" i="1" spc="-45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R2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example)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that </a:t>
            </a:r>
            <a:r>
              <a:rPr sz="1050" b="1" spc="40" dirty="0">
                <a:solidFill>
                  <a:srgbClr val="FF0000"/>
                </a:solidFill>
                <a:latin typeface="Cambria"/>
                <a:cs typeface="Cambria"/>
              </a:rPr>
              <a:t>did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not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include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Warehouse Builder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software,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or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if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we 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wanted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run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client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different workstation than where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database software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installed,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then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there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is 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option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install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Warehouse Builder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by </a:t>
            </a:r>
            <a:r>
              <a:rPr sz="1050" b="1" spc="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itself.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>
              <a:spcBef>
                <a:spcPts val="13"/>
              </a:spcBef>
            </a:pPr>
            <a:endParaRPr sz="135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875030" marR="511175">
              <a:lnSpc>
                <a:spcPct val="102600"/>
              </a:lnSpc>
            </a:pPr>
            <a:r>
              <a:rPr sz="950" spc="145" dirty="0" smtClean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separately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downloadable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install for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0" dirty="0" smtClean="0">
                <a:solidFill>
                  <a:prstClr val="black"/>
                </a:solidFill>
                <a:latin typeface="Cambria"/>
                <a:cs typeface="Cambria"/>
              </a:rPr>
              <a:t>standalone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option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is 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available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at</a:t>
            </a:r>
            <a:r>
              <a:rPr sz="950" spc="70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 smtClean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15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-35" dirty="0" smtClean="0">
                <a:solidFill>
                  <a:prstClr val="black"/>
                </a:solidFill>
                <a:latin typeface="Times New Roman"/>
                <a:cs typeface="Times New Roman"/>
                <a:hlinkClick r:id="rId3"/>
              </a:rPr>
              <a:t>www.</a:t>
            </a:r>
            <a:r>
              <a:rPr sz="950" spc="-3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 smtClean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om</a:t>
            </a:r>
            <a:r>
              <a:rPr sz="950" spc="40" dirty="0" smtClean="0">
                <a:solidFill>
                  <a:prstClr val="black"/>
                </a:solidFill>
                <a:latin typeface="Times New Roman"/>
                <a:cs typeface="Times New Roman"/>
              </a:rPr>
              <a:t>/t</a:t>
            </a:r>
            <a:r>
              <a:rPr sz="950" spc="1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ec</a:t>
            </a:r>
            <a:r>
              <a:rPr sz="950" spc="-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hno</a:t>
            </a:r>
            <a:r>
              <a:rPr sz="950" spc="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ogy</a:t>
            </a:r>
            <a:r>
              <a:rPr sz="950" spc="5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1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-9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f</a:t>
            </a:r>
            <a:r>
              <a:rPr sz="950" spc="3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twa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/  p r </a:t>
            </a:r>
            <a:r>
              <a:rPr sz="950" spc="3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odu</a:t>
            </a:r>
            <a:r>
              <a:rPr sz="950" spc="3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c t s / </a:t>
            </a:r>
            <a:r>
              <a:rPr sz="950" spc="5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wa</a:t>
            </a:r>
            <a:r>
              <a:rPr sz="950" spc="5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r e </a:t>
            </a:r>
            <a:r>
              <a:rPr sz="950" spc="3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hou</a:t>
            </a:r>
            <a:r>
              <a:rPr sz="950" spc="3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s e </a:t>
            </a:r>
            <a:r>
              <a:rPr sz="950" spc="75" dirty="0" smtClean="0">
                <a:solidFill>
                  <a:prstClr val="black"/>
                </a:solidFill>
                <a:latin typeface="Times New Roman"/>
                <a:cs typeface="Times New Roman"/>
              </a:rPr>
              <a:t>/i </a:t>
            </a:r>
            <a:r>
              <a:rPr sz="950" spc="2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nd</a:t>
            </a:r>
            <a:r>
              <a:rPr sz="950" spc="2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 smtClean="0">
                <a:solidFill>
                  <a:prstClr val="black"/>
                </a:solidFill>
                <a:latin typeface="Times New Roman"/>
                <a:cs typeface="Times New Roman"/>
              </a:rPr>
              <a:t>e x . h </a:t>
            </a:r>
            <a:r>
              <a:rPr sz="950" spc="40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tml</a:t>
            </a:r>
            <a:r>
              <a:rPr sz="950" spc="4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40" dirty="0" smtClean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950" spc="25" dirty="0" smtClean="0">
                <a:solidFill>
                  <a:prstClr val="black"/>
                </a:solidFill>
                <a:latin typeface="Cambria"/>
                <a:cs typeface="Cambria"/>
              </a:rPr>
              <a:t>Skip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ahead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to the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section  titled </a:t>
            </a:r>
            <a:r>
              <a:rPr sz="950" i="1" spc="10" dirty="0" smtClean="0">
                <a:solidFill>
                  <a:prstClr val="black"/>
                </a:solidFill>
                <a:latin typeface="Times New Roman"/>
                <a:cs typeface="Times New Roman"/>
              </a:rPr>
              <a:t>Installing </a:t>
            </a:r>
            <a:r>
              <a:rPr sz="950" i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the </a:t>
            </a:r>
            <a:r>
              <a:rPr sz="950" i="1" spc="50" dirty="0" smtClean="0">
                <a:solidFill>
                  <a:prstClr val="black"/>
                </a:solidFill>
                <a:latin typeface="Times New Roman"/>
                <a:cs typeface="Times New Roman"/>
              </a:rPr>
              <a:t>OWB </a:t>
            </a:r>
            <a:r>
              <a:rPr sz="950" i="1" spc="-10" dirty="0" smtClean="0">
                <a:solidFill>
                  <a:prstClr val="black"/>
                </a:solidFill>
                <a:latin typeface="Times New Roman"/>
                <a:cs typeface="Times New Roman"/>
              </a:rPr>
              <a:t>standalone </a:t>
            </a:r>
            <a:r>
              <a:rPr sz="950" i="1" spc="-15" dirty="0" smtClean="0">
                <a:solidFill>
                  <a:prstClr val="black"/>
                </a:solidFill>
                <a:latin typeface="Times New Roman"/>
                <a:cs typeface="Times New Roman"/>
              </a:rPr>
              <a:t>software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just 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950" spc="15" dirty="0" smtClean="0">
                <a:solidFill>
                  <a:prstClr val="black"/>
                </a:solidFill>
                <a:latin typeface="Cambria"/>
                <a:cs typeface="Cambria"/>
              </a:rPr>
              <a:t>Warehouse  Builder </a:t>
            </a:r>
            <a:r>
              <a:rPr sz="950" spc="5" dirty="0" smtClean="0">
                <a:solidFill>
                  <a:prstClr val="black"/>
                </a:solidFill>
                <a:latin typeface="Cambria"/>
                <a:cs typeface="Cambria"/>
              </a:rPr>
              <a:t>software </a:t>
            </a:r>
            <a:r>
              <a:rPr sz="950" dirty="0" smtClean="0">
                <a:solidFill>
                  <a:prstClr val="black"/>
                </a:solidFill>
                <a:latin typeface="Cambria"/>
                <a:cs typeface="Cambria"/>
              </a:rPr>
              <a:t>is</a:t>
            </a:r>
            <a:r>
              <a:rPr sz="950" spc="-5" dirty="0" smtClean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spc="20" dirty="0" smtClean="0">
                <a:solidFill>
                  <a:prstClr val="black"/>
                </a:solidFill>
                <a:latin typeface="Cambria"/>
                <a:cs typeface="Cambria"/>
              </a:rPr>
              <a:t>needed.</a:t>
            </a:r>
            <a:endParaRPr sz="950" dirty="0" smtClean="0">
              <a:solidFill>
                <a:prstClr val="black"/>
              </a:solidFill>
              <a:latin typeface="Cambria"/>
              <a:cs typeface="Cambria"/>
            </a:endParaRPr>
          </a:p>
          <a:p>
            <a:pPr>
              <a:spcBef>
                <a:spcPts val="19"/>
              </a:spcBef>
            </a:pPr>
            <a:endParaRPr sz="1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353695"/>
            <a:r>
              <a:rPr sz="1050" b="1" spc="50" dirty="0">
                <a:solidFill>
                  <a:srgbClr val="FF0000"/>
                </a:solidFill>
                <a:latin typeface="Cambria"/>
                <a:cs typeface="Cambria"/>
              </a:rPr>
              <a:t>One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first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questions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installer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ask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us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about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setting </a:t>
            </a:r>
            <a:r>
              <a:rPr sz="1050" b="1" spc="50" dirty="0">
                <a:solidFill>
                  <a:srgbClr val="FF0000"/>
                </a:solidFill>
                <a:latin typeface="Cambria"/>
                <a:cs typeface="Cambria"/>
              </a:rPr>
              <a:t>up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our  </a:t>
            </a:r>
            <a:r>
              <a:rPr sz="1050" b="1" spc="75" dirty="0">
                <a:solidFill>
                  <a:srgbClr val="FF0000"/>
                </a:solidFill>
                <a:latin typeface="Cambria"/>
                <a:cs typeface="Cambria"/>
              </a:rPr>
              <a:t>ORACLE_HOME—the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destination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install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software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system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name of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home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location.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Oracle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uses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this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information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when running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determine where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find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its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files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system.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store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information in 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registry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on </a:t>
            </a:r>
            <a:r>
              <a:rPr sz="1050" b="1" spc="35" dirty="0">
                <a:solidFill>
                  <a:srgbClr val="FF0000"/>
                </a:solidFill>
                <a:latin typeface="Cambria"/>
                <a:cs typeface="Cambria"/>
              </a:rPr>
              <a:t>Windows.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suggest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default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name, which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can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be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changed. 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We'll leave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set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default—</a:t>
            </a:r>
            <a:r>
              <a:rPr sz="95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95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aDb11g_ho </a:t>
            </a:r>
            <a:r>
              <a:rPr sz="95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950" b="1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5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050" b="1" spc="45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53975">
              <a:spcBef>
                <a:spcPts val="865"/>
              </a:spcBef>
            </a:pP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75" dirty="0">
                <a:solidFill>
                  <a:srgbClr val="FF0000"/>
                </a:solidFill>
                <a:latin typeface="Cambria"/>
                <a:cs typeface="Cambria"/>
              </a:rPr>
              <a:t>ORACLE_BASE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90" dirty="0">
                <a:solidFill>
                  <a:srgbClr val="FF0000"/>
                </a:solidFill>
                <a:latin typeface="Cambria"/>
                <a:cs typeface="Cambria"/>
              </a:rPr>
              <a:t>ORACLE_HOME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locations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have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suggested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paths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filled 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in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us.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It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is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good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idea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leave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path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names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as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they </a:t>
            </a:r>
            <a:r>
              <a:rPr sz="1050" b="1" spc="-20" dirty="0">
                <a:solidFill>
                  <a:srgbClr val="FF0000"/>
                </a:solidFill>
                <a:latin typeface="Cambria"/>
                <a:cs typeface="Cambria"/>
              </a:rPr>
              <a:t>are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only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change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drive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designation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if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we'd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like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different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hard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drive.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program 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will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suggest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drive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installation,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but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we might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have a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different 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preference.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  <a:p>
            <a:pPr marL="12700" marR="381000">
              <a:spcBef>
                <a:spcPts val="865"/>
              </a:spcBef>
            </a:pP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recommends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convention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naming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folders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files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that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they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Optimal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Flexible </a:t>
            </a:r>
            <a:r>
              <a:rPr sz="1050" b="1" spc="-15" dirty="0">
                <a:solidFill>
                  <a:prstClr val="black"/>
                </a:solidFill>
                <a:latin typeface="Cambria"/>
                <a:cs typeface="Cambria"/>
              </a:rPr>
              <a:t>Architecture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(</a:t>
            </a:r>
            <a:r>
              <a:rPr sz="1050" b="1" spc="35" dirty="0">
                <a:solidFill>
                  <a:prstClr val="black"/>
                </a:solidFill>
                <a:latin typeface="Cambria"/>
                <a:cs typeface="Cambria"/>
              </a:rPr>
              <a:t>OFA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).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This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described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 </a:t>
            </a:r>
            <a:r>
              <a:rPr sz="1050" i="1" spc="15" dirty="0">
                <a:solidFill>
                  <a:prstClr val="black"/>
                </a:solidFill>
                <a:latin typeface="Times New Roman"/>
                <a:cs typeface="Times New Roman"/>
              </a:rPr>
              <a:t>Appendix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B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Oracle Database </a:t>
            </a:r>
            <a:r>
              <a:rPr sz="1050" i="1" dirty="0">
                <a:solidFill>
                  <a:prstClr val="black"/>
                </a:solidFill>
                <a:latin typeface="Times New Roman"/>
                <a:cs typeface="Times New Roman"/>
              </a:rPr>
              <a:t>Installation </a:t>
            </a:r>
            <a:r>
              <a:rPr sz="1050" i="1" spc="-5" dirty="0">
                <a:solidFill>
                  <a:prstClr val="black"/>
                </a:solidFill>
                <a:latin typeface="Times New Roman"/>
                <a:cs typeface="Times New Roman"/>
              </a:rPr>
              <a:t>Guide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Microsoft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Windows,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which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found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at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following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60" dirty="0">
                <a:solidFill>
                  <a:prstClr val="black"/>
                </a:solidFill>
                <a:latin typeface="Cambria"/>
                <a:cs typeface="Cambria"/>
              </a:rPr>
              <a:t>URL:</a:t>
            </a:r>
            <a:r>
              <a:rPr sz="1050" spc="7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h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tt</a:t>
            </a:r>
            <a:r>
              <a:rPr sz="950" spc="1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00" dirty="0">
                <a:solidFill>
                  <a:prstClr val="black"/>
                </a:solidFill>
                <a:latin typeface="Times New Roman"/>
                <a:cs typeface="Times New Roman"/>
              </a:rPr>
              <a:t>://</a:t>
            </a:r>
            <a:r>
              <a:rPr sz="950" spc="2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15" dirty="0">
                <a:solidFill>
                  <a:prstClr val="black"/>
                </a:solidFill>
                <a:latin typeface="Times New Roman"/>
                <a:cs typeface="Times New Roman"/>
              </a:rPr>
              <a:t>down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o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ac</a:t>
            </a:r>
            <a:r>
              <a:rPr sz="950"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l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sz="950" spc="-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prstClr val="black"/>
                </a:solidFill>
                <a:latin typeface="Times New Roman"/>
                <a:cs typeface="Times New Roman"/>
              </a:rPr>
              <a:t>om/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20" dirty="0">
                <a:solidFill>
                  <a:prstClr val="black"/>
                </a:solidFill>
                <a:latin typeface="Times New Roman"/>
                <a:cs typeface="Times New Roman"/>
              </a:rPr>
              <a:t>do</a:t>
            </a:r>
            <a:r>
              <a:rPr sz="950" spc="-7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7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c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95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  <a:r>
              <a:rPr sz="950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B28359_01</a:t>
            </a:r>
            <a:r>
              <a:rPr sz="950" spc="2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</a:t>
            </a:r>
          </a:p>
          <a:p>
            <a:pPr marL="12700" marR="233045" indent="19050"/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i n s t a </a:t>
            </a:r>
            <a:r>
              <a:rPr sz="950" spc="75" dirty="0">
                <a:solidFill>
                  <a:prstClr val="black"/>
                </a:solidFill>
                <a:latin typeface="Times New Roman"/>
                <a:cs typeface="Times New Roman"/>
              </a:rPr>
              <a:t>ll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. </a:t>
            </a:r>
            <a:r>
              <a:rPr sz="950" spc="30" dirty="0">
                <a:solidFill>
                  <a:prstClr val="black"/>
                </a:solidFill>
                <a:latin typeface="Times New Roman"/>
                <a:cs typeface="Times New Roman"/>
              </a:rPr>
              <a:t>111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</a:t>
            </a:r>
            <a:r>
              <a:rPr sz="950" spc="35" dirty="0">
                <a:solidFill>
                  <a:prstClr val="black"/>
                </a:solidFill>
                <a:latin typeface="Times New Roman"/>
                <a:cs typeface="Times New Roman"/>
              </a:rPr>
              <a:t>b32006 </a:t>
            </a:r>
            <a:r>
              <a:rPr sz="950" dirty="0">
                <a:solidFill>
                  <a:prstClr val="black"/>
                </a:solidFill>
                <a:latin typeface="Times New Roman"/>
                <a:cs typeface="Times New Roman"/>
              </a:rPr>
              <a:t>/ o f a . h </a:t>
            </a:r>
            <a:r>
              <a:rPr sz="950" spc="-35" dirty="0">
                <a:solidFill>
                  <a:prstClr val="black"/>
                </a:solidFill>
                <a:latin typeface="Times New Roman"/>
                <a:cs typeface="Times New Roman"/>
              </a:rPr>
              <a:t>tm#CBBEDHEB</a:t>
            </a:r>
            <a:r>
              <a:rPr sz="1050" spc="-35" dirty="0">
                <a:solidFill>
                  <a:prstClr val="black"/>
                </a:solidFill>
                <a:latin typeface="Cambria"/>
                <a:cs typeface="Cambria"/>
              </a:rPr>
              <a:t>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good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idea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follow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their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recommendations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standardization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so that others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who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work with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the 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files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know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where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find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them,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save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from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problems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possible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conflicts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with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other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Oracle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products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40" dirty="0">
                <a:solidFill>
                  <a:prstClr val="black"/>
                </a:solidFill>
                <a:latin typeface="Cambria"/>
                <a:cs typeface="Cambria"/>
              </a:rPr>
              <a:t>may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installed.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keep 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folder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locations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intact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only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change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drive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letter,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adhere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standard. We'll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asked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choose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installation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method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5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whether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242570"/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starter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We're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let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a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starter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for 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us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because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it's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going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default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transactional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database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want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data  warehouse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.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So on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Select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Installation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Method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screen,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we'll check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off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Basic  Installation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type </a:t>
            </a:r>
            <a:r>
              <a:rPr sz="1050" b="1" spc="30" dirty="0">
                <a:solidFill>
                  <a:srgbClr val="FF0000"/>
                </a:solidFill>
                <a:latin typeface="Cambria"/>
                <a:cs typeface="Cambria"/>
              </a:rPr>
              <a:t>and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uncheck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box </a:t>
            </a:r>
            <a:r>
              <a:rPr sz="1050" b="1" spc="5" dirty="0">
                <a:solidFill>
                  <a:srgbClr val="FF0000"/>
                </a:solidFill>
                <a:latin typeface="Cambria"/>
                <a:cs typeface="Cambria"/>
              </a:rPr>
              <a:t>for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installing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a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starter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database. The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Select  </a:t>
            </a:r>
            <a:r>
              <a:rPr sz="1050" b="1" spc="-10" dirty="0">
                <a:solidFill>
                  <a:srgbClr val="FF0000"/>
                </a:solidFill>
                <a:latin typeface="Cambria"/>
                <a:cs typeface="Cambria"/>
              </a:rPr>
              <a:t>Installation </a:t>
            </a:r>
            <a:r>
              <a:rPr sz="1050" b="1" spc="15" dirty="0">
                <a:solidFill>
                  <a:srgbClr val="FF0000"/>
                </a:solidFill>
                <a:latin typeface="Cambria"/>
                <a:cs typeface="Cambria"/>
              </a:rPr>
              <a:t>Method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screen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should </a:t>
            </a:r>
            <a:r>
              <a:rPr sz="1050" b="1" spc="20" dirty="0">
                <a:solidFill>
                  <a:srgbClr val="FF0000"/>
                </a:solidFill>
                <a:latin typeface="Cambria"/>
                <a:cs typeface="Cambria"/>
              </a:rPr>
              <a:t>look </a:t>
            </a:r>
            <a:r>
              <a:rPr sz="1050" b="1" spc="10" dirty="0">
                <a:solidFill>
                  <a:srgbClr val="FF0000"/>
                </a:solidFill>
                <a:latin typeface="Cambria"/>
                <a:cs typeface="Cambria"/>
              </a:rPr>
              <a:t>similar </a:t>
            </a:r>
            <a:r>
              <a:rPr sz="1050" b="1" spc="-5" dirty="0">
                <a:solidFill>
                  <a:srgbClr val="FF0000"/>
                </a:solidFill>
                <a:latin typeface="Cambria"/>
                <a:cs typeface="Cambria"/>
              </a:rPr>
              <a:t>to </a:t>
            </a:r>
            <a:r>
              <a:rPr sz="1050" b="1" dirty="0">
                <a:solidFill>
                  <a:srgbClr val="FF0000"/>
                </a:solidFill>
                <a:latin typeface="Cambria"/>
                <a:cs typeface="Cambria"/>
              </a:rPr>
              <a:t>the</a:t>
            </a:r>
            <a:r>
              <a:rPr sz="1050" b="1" spc="2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050" b="1" spc="25" dirty="0">
                <a:solidFill>
                  <a:srgbClr val="FF0000"/>
                </a:solidFill>
                <a:latin typeface="Cambria"/>
                <a:cs typeface="Cambria"/>
              </a:rPr>
              <a:t>following:</a:t>
            </a:r>
            <a:endParaRPr sz="105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6946" y="484183"/>
            <a:ext cx="6971862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587240" algn="l"/>
              </a:tabLst>
            </a:pP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 	</a:t>
            </a:r>
            <a:r>
              <a:rPr sz="900" i="1" u="sng" spc="-10" dirty="0">
                <a:solidFill>
                  <a:prstClr val="black"/>
                </a:solidFill>
                <a:latin typeface="Times New Roman"/>
                <a:cs typeface="Times New Roman"/>
              </a:rPr>
              <a:t>Chapter</a:t>
            </a:r>
            <a:r>
              <a:rPr sz="900" i="1" u="sng" spc="-8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900" i="1" u="sng" dirty="0"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sz="9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1843" y="6126352"/>
            <a:ext cx="3249448" cy="0"/>
          </a:xfrm>
          <a:custGeom>
            <a:avLst/>
            <a:gdLst/>
            <a:ahLst/>
            <a:cxnLst/>
            <a:rect l="l" t="t" r="r" b="b"/>
            <a:pathLst>
              <a:path w="2355850">
                <a:moveTo>
                  <a:pt x="0" y="0"/>
                </a:moveTo>
                <a:lnTo>
                  <a:pt x="2355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4463" y="6126352"/>
            <a:ext cx="3216166" cy="0"/>
          </a:xfrm>
          <a:custGeom>
            <a:avLst/>
            <a:gdLst/>
            <a:ahLst/>
            <a:cxnLst/>
            <a:rect l="l" t="t" r="r" b="b"/>
            <a:pathLst>
              <a:path w="2331720">
                <a:moveTo>
                  <a:pt x="0" y="0"/>
                </a:moveTo>
                <a:lnTo>
                  <a:pt x="233138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99773" y="709349"/>
            <a:ext cx="6144452" cy="2686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99773" y="709344"/>
            <a:ext cx="6145048" cy="2686538"/>
          </a:xfrm>
          <a:custGeom>
            <a:avLst/>
            <a:gdLst/>
            <a:ahLst/>
            <a:cxnLst/>
            <a:rect l="l" t="t" r="r" b="b"/>
            <a:pathLst>
              <a:path w="4455160" h="3492500">
                <a:moveTo>
                  <a:pt x="0" y="3492004"/>
                </a:moveTo>
                <a:lnTo>
                  <a:pt x="4454728" y="3492004"/>
                </a:lnTo>
                <a:lnTo>
                  <a:pt x="4454728" y="0"/>
                </a:lnTo>
                <a:lnTo>
                  <a:pt x="0" y="0"/>
                </a:lnTo>
                <a:lnTo>
                  <a:pt x="0" y="3492004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12256" y="3581189"/>
            <a:ext cx="129628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8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6402" y="4127925"/>
            <a:ext cx="519052" cy="361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20069" y="3581179"/>
            <a:ext cx="129628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0" y="0"/>
                </a:moveTo>
                <a:lnTo>
                  <a:pt x="93599" y="0"/>
                </a:lnTo>
              </a:path>
            </a:pathLst>
          </a:custGeom>
          <a:ln w="28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6069" y="3570014"/>
            <a:ext cx="6971862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33"/>
              </a:spcBef>
            </a:pPr>
            <a:endParaRPr sz="10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83820"/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button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continue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install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program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will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perform 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its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prerequisite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checks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ensure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our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system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is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capable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running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database. </a:t>
            </a:r>
            <a:r>
              <a:rPr sz="1050" spc="114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That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 marR="5080"/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should show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spc="-5" dirty="0">
                <a:solidFill>
                  <a:prstClr val="black"/>
                </a:solidFill>
                <a:latin typeface="Cambria"/>
                <a:cs typeface="Cambria"/>
              </a:rPr>
              <a:t>Succeeded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for </a:t>
            </a:r>
            <a:r>
              <a:rPr sz="1050" spc="15" dirty="0">
                <a:solidFill>
                  <a:prstClr val="black"/>
                </a:solidFill>
                <a:latin typeface="Cambria"/>
                <a:cs typeface="Cambria"/>
              </a:rPr>
              <a:t>all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checks.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If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any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checks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do </a:t>
            </a:r>
            <a:r>
              <a:rPr sz="1050" spc="5" dirty="0">
                <a:solidFill>
                  <a:prstClr val="black"/>
                </a:solidFill>
                <a:latin typeface="Cambria"/>
                <a:cs typeface="Cambria"/>
              </a:rPr>
              <a:t>not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pass, 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have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to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correct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them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and </a:t>
            </a:r>
            <a:r>
              <a:rPr sz="1050" spc="-10" dirty="0">
                <a:solidFill>
                  <a:prstClr val="black"/>
                </a:solidFill>
                <a:latin typeface="Cambria"/>
                <a:cs typeface="Cambria"/>
              </a:rPr>
              <a:t>start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over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before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continuing. </a:t>
            </a:r>
            <a:r>
              <a:rPr sz="1050" spc="30" dirty="0">
                <a:solidFill>
                  <a:prstClr val="black"/>
                </a:solidFill>
                <a:latin typeface="Cambria"/>
                <a:cs typeface="Cambria"/>
              </a:rPr>
              <a:t>When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everything </a:t>
            </a:r>
            <a:r>
              <a:rPr sz="1050" spc="35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Cambria"/>
                <a:cs typeface="Cambria"/>
              </a:rPr>
              <a:t>reports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2700"/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a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status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of </a:t>
            </a:r>
            <a:r>
              <a:rPr sz="1050" b="1" dirty="0">
                <a:solidFill>
                  <a:prstClr val="black"/>
                </a:solidFill>
                <a:latin typeface="Cambria"/>
                <a:cs typeface="Cambria"/>
              </a:rPr>
              <a:t>Succeeded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, </a:t>
            </a:r>
            <a:r>
              <a:rPr sz="1050" spc="25" dirty="0">
                <a:solidFill>
                  <a:prstClr val="black"/>
                </a:solidFill>
                <a:latin typeface="Cambria"/>
                <a:cs typeface="Cambria"/>
              </a:rPr>
              <a:t>we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can click </a:t>
            </a:r>
            <a:r>
              <a:rPr sz="1050" spc="20" dirty="0">
                <a:solidFill>
                  <a:prstClr val="black"/>
                </a:solidFill>
                <a:latin typeface="Cambria"/>
                <a:cs typeface="Cambria"/>
              </a:rPr>
              <a:t>on </a:t>
            </a:r>
            <a:r>
              <a:rPr sz="1050" dirty="0">
                <a:solidFill>
                  <a:prstClr val="black"/>
                </a:solidFill>
                <a:latin typeface="Cambria"/>
                <a:cs typeface="Cambria"/>
              </a:rPr>
              <a:t>the </a:t>
            </a:r>
            <a:r>
              <a:rPr sz="1050" b="1" spc="15" dirty="0">
                <a:solidFill>
                  <a:prstClr val="black"/>
                </a:solidFill>
                <a:latin typeface="Cambria"/>
                <a:cs typeface="Cambria"/>
              </a:rPr>
              <a:t>Next</a:t>
            </a:r>
            <a:r>
              <a:rPr sz="1050" b="1" spc="240" dirty="0">
                <a:solidFill>
                  <a:prstClr val="black"/>
                </a:solidFill>
                <a:latin typeface="Cambria"/>
                <a:cs typeface="Cambria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Cambria"/>
                <a:cs typeface="Cambria"/>
              </a:rPr>
              <a:t>button.</a:t>
            </a:r>
            <a:endParaRPr sz="1050" dirty="0">
              <a:solidFill>
                <a:prstClr val="black"/>
              </a:solidFill>
              <a:latin typeface="Cambria"/>
              <a:cs typeface="Cambr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3103" y="6843346"/>
            <a:ext cx="1226207" cy="146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33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2350</Words>
  <Application>Microsoft Office PowerPoint</Application>
  <PresentationFormat>On-screen Show (4:3)</PresentationFormat>
  <Paragraphs>381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1_Office Theme</vt:lpstr>
      <vt:lpstr>2_Office Theme</vt:lpstr>
      <vt:lpstr>An Introduction to Oracle  Warehouse Builder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Oracle  Warehouse Builder</dc:title>
  <dc:creator>lenovo</dc:creator>
  <cp:lastModifiedBy>lenovo</cp:lastModifiedBy>
  <cp:revision>15</cp:revision>
  <dcterms:created xsi:type="dcterms:W3CDTF">2015-12-28T04:13:37Z</dcterms:created>
  <dcterms:modified xsi:type="dcterms:W3CDTF">2015-12-28T05:07:30Z</dcterms:modified>
</cp:coreProperties>
</file>