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sldIdLst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6"/>
            <a:ext cx="64008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5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1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0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6069" y="1908097"/>
            <a:ext cx="33685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9075" y="1908097"/>
            <a:ext cx="3326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1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8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6069" y="1908097"/>
            <a:ext cx="33685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9083" y="1908097"/>
            <a:ext cx="3326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6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4"/>
            <a:ext cx="64008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6069" y="1908097"/>
            <a:ext cx="33685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9081" y="1908097"/>
            <a:ext cx="3326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788" y="1697053"/>
            <a:ext cx="6972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92" y="2221659"/>
            <a:ext cx="697361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980" y="6502727"/>
            <a:ext cx="16947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788" y="1697053"/>
            <a:ext cx="6972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92" y="2221659"/>
            <a:ext cx="697361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977" y="6502727"/>
            <a:ext cx="16947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788" y="1697052"/>
            <a:ext cx="6972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92" y="2221659"/>
            <a:ext cx="697361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972" y="6502727"/>
            <a:ext cx="16947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1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6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981" y="484183"/>
            <a:ext cx="6972738" cy="354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04775"/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issue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management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move  on.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issue 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relationship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between the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de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i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ne_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ems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table.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composed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variable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items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ordered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products.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One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person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place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order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doll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fire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truck,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whereas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another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9209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order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game,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deck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cards,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baseball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bat.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relationship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between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accomplished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storing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indicate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relationship,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items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an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order.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mean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line item foreign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keys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889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de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possible. 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reason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 situation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way.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i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ne_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ems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stores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order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line item 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associated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order.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36854">
              <a:spcBef>
                <a:spcPts val="86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brief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overview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structures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brief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introduction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issues.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Without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further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ado,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turn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attention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real  subject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51535">
              <a:spcBef>
                <a:spcPts val="840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An overview of </a:t>
            </a:r>
            <a:r>
              <a:rPr sz="2000" b="1" spc="-10" dirty="0">
                <a:solidFill>
                  <a:prstClr val="black"/>
                </a:solidFill>
                <a:latin typeface="Arial"/>
                <a:cs typeface="Arial"/>
              </a:rPr>
              <a:t>Warehouse</a:t>
            </a:r>
            <a:r>
              <a:rPr sz="2000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Builder  Design</a:t>
            </a:r>
            <a:r>
              <a:rPr sz="20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Center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>
              <a:spcBef>
                <a:spcPts val="9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graphical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interface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 data warehouse, 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our 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time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interface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familiarize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ourselves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launch 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-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0624" y="4022228"/>
            <a:ext cx="2922768" cy="141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0625" y="4022232"/>
            <a:ext cx="2922752" cy="1417027"/>
          </a:xfrm>
          <a:custGeom>
            <a:avLst/>
            <a:gdLst/>
            <a:ahLst/>
            <a:cxnLst/>
            <a:rect l="l" t="t" r="r" b="b"/>
            <a:pathLst>
              <a:path w="2118995" h="1842134">
                <a:moveTo>
                  <a:pt x="0" y="1841906"/>
                </a:moveTo>
                <a:lnTo>
                  <a:pt x="2119007" y="1841906"/>
                </a:lnTo>
                <a:lnTo>
                  <a:pt x="2119007" y="0"/>
                </a:lnTo>
                <a:lnTo>
                  <a:pt x="0" y="0"/>
                </a:lnTo>
                <a:lnTo>
                  <a:pt x="0" y="184190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4857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5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4619" y="1335613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3459" y="1348451"/>
            <a:ext cx="0" cy="1342780"/>
          </a:xfrm>
          <a:custGeom>
            <a:avLst/>
            <a:gdLst/>
            <a:ahLst/>
            <a:cxnLst/>
            <a:rect l="l" t="t" r="r" b="b"/>
            <a:pathLst>
              <a:path h="1745614">
                <a:moveTo>
                  <a:pt x="0" y="0"/>
                </a:moveTo>
                <a:lnTo>
                  <a:pt x="0" y="1745354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585" y="270279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30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4585" y="1322492"/>
            <a:ext cx="129628" cy="1392115"/>
          </a:xfrm>
          <a:custGeom>
            <a:avLst/>
            <a:gdLst/>
            <a:ahLst/>
            <a:cxnLst/>
            <a:rect l="l" t="t" r="r" b="b"/>
            <a:pathLst>
              <a:path w="93980" h="1809750">
                <a:moveTo>
                  <a:pt x="0" y="353"/>
                </a:moveTo>
                <a:lnTo>
                  <a:pt x="25" y="0"/>
                </a:lnTo>
                <a:lnTo>
                  <a:pt x="93624" y="0"/>
                </a:lnTo>
                <a:lnTo>
                  <a:pt x="93624" y="33210"/>
                </a:lnTo>
                <a:lnTo>
                  <a:pt x="27368" y="33210"/>
                </a:lnTo>
                <a:lnTo>
                  <a:pt x="27368" y="1779370"/>
                </a:lnTo>
                <a:lnTo>
                  <a:pt x="93713" y="1779370"/>
                </a:lnTo>
                <a:lnTo>
                  <a:pt x="93713" y="1809676"/>
                </a:lnTo>
                <a:lnTo>
                  <a:pt x="45453" y="1809676"/>
                </a:lnTo>
                <a:lnTo>
                  <a:pt x="0" y="1809691"/>
                </a:lnTo>
                <a:lnTo>
                  <a:pt x="0" y="3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8707" y="1843416"/>
            <a:ext cx="500269" cy="348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5379" y="1335613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65641" y="1348451"/>
            <a:ext cx="0" cy="1342780"/>
          </a:xfrm>
          <a:custGeom>
            <a:avLst/>
            <a:gdLst/>
            <a:ahLst/>
            <a:cxnLst/>
            <a:rect l="l" t="t" r="r" b="b"/>
            <a:pathLst>
              <a:path h="1745614">
                <a:moveTo>
                  <a:pt x="0" y="0"/>
                </a:moveTo>
                <a:lnTo>
                  <a:pt x="0" y="1745354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55255" y="270279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30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5255" y="1322492"/>
            <a:ext cx="129628" cy="1392115"/>
          </a:xfrm>
          <a:custGeom>
            <a:avLst/>
            <a:gdLst/>
            <a:ahLst/>
            <a:cxnLst/>
            <a:rect l="l" t="t" r="r" b="b"/>
            <a:pathLst>
              <a:path w="93979" h="1809750">
                <a:moveTo>
                  <a:pt x="93713" y="353"/>
                </a:moveTo>
                <a:lnTo>
                  <a:pt x="93687" y="0"/>
                </a:lnTo>
                <a:lnTo>
                  <a:pt x="88" y="0"/>
                </a:lnTo>
                <a:lnTo>
                  <a:pt x="88" y="33210"/>
                </a:lnTo>
                <a:lnTo>
                  <a:pt x="66344" y="33210"/>
                </a:lnTo>
                <a:lnTo>
                  <a:pt x="66344" y="1779370"/>
                </a:lnTo>
                <a:lnTo>
                  <a:pt x="0" y="1779370"/>
                </a:lnTo>
                <a:lnTo>
                  <a:pt x="0" y="1809676"/>
                </a:lnTo>
                <a:lnTo>
                  <a:pt x="48260" y="1809676"/>
                </a:lnTo>
                <a:lnTo>
                  <a:pt x="93713" y="1809691"/>
                </a:lnTo>
                <a:lnTo>
                  <a:pt x="93713" y="3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946" y="484182"/>
            <a:ext cx="6971862" cy="2995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0245" marR="518159" indent="-228600">
              <a:buFont typeface="Symbol"/>
              <a:buChar char=""/>
              <a:tabLst>
                <a:tab pos="690880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everything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OK,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Successful!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screenshot.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display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error(s)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debug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problem.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buFont typeface="Symbol"/>
              <a:buChar char=""/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78510" marR="546735">
              <a:spcBef>
                <a:spcPts val="665"/>
              </a:spcBef>
            </a:pP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errors,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become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intimately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familiar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documentation,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found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</a:t>
            </a:r>
            <a:r>
              <a:rPr sz="9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78510" marR="436245" indent="12700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e r v e r .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b28278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. h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usually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three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characters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ORA</a:t>
            </a:r>
            <a:r>
              <a:rPr sz="950" spc="-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followed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hyphen 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number.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get more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information.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Google,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Yahoo,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Internet search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engine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friend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(unfortunately)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errors,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look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78510" marR="311150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exact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cause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problem. 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Usually,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searching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string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Internet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turn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up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others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encountered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issue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explanations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what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</a:t>
            </a:r>
            <a:r>
              <a:rPr sz="950" spc="-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it.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9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0245" marR="541020" indent="-228600">
              <a:buFont typeface="Symbol"/>
              <a:buChar char=""/>
              <a:tabLst>
                <a:tab pos="690880" algn="l"/>
              </a:tabLst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14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proceed,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reported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clicked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button.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at 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results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filled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ready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shown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74881" y="3448577"/>
            <a:ext cx="5594218" cy="248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74883" y="3448577"/>
            <a:ext cx="5595006" cy="2487246"/>
          </a:xfrm>
          <a:custGeom>
            <a:avLst/>
            <a:gdLst/>
            <a:ahLst/>
            <a:cxnLst/>
            <a:rect l="l" t="t" r="r" b="b"/>
            <a:pathLst>
              <a:path w="4056379" h="3233420">
                <a:moveTo>
                  <a:pt x="0" y="3232988"/>
                </a:moveTo>
                <a:lnTo>
                  <a:pt x="4055808" y="3232988"/>
                </a:lnTo>
                <a:lnTo>
                  <a:pt x="4055808" y="0"/>
                </a:lnTo>
                <a:lnTo>
                  <a:pt x="0" y="0"/>
                </a:lnTo>
                <a:lnTo>
                  <a:pt x="0" y="3232988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406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999" y="484183"/>
            <a:ext cx="6972738" cy="1481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8500" marR="469900" indent="-228600">
              <a:buFont typeface="Symbol"/>
              <a:buChar char=""/>
              <a:tabLst>
                <a:tab pos="699135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checkbox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default.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because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metadata.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</a:t>
            </a:r>
            <a:r>
              <a:rPr sz="1050" b="1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69215">
              <a:spcBef>
                <a:spcPts val="430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interface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added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Locations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ACME_WS_ORDERS_LOCATION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image.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0934" y="2076274"/>
            <a:ext cx="5802130" cy="292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0936" y="2076275"/>
            <a:ext cx="5802586" cy="2921977"/>
          </a:xfrm>
          <a:custGeom>
            <a:avLst/>
            <a:gdLst/>
            <a:ahLst/>
            <a:cxnLst/>
            <a:rect l="l" t="t" r="r" b="b"/>
            <a:pathLst>
              <a:path w="4206875" h="3798570">
                <a:moveTo>
                  <a:pt x="0" y="3798265"/>
                </a:moveTo>
                <a:lnTo>
                  <a:pt x="4206544" y="3798265"/>
                </a:lnTo>
                <a:lnTo>
                  <a:pt x="4206544" y="0"/>
                </a:lnTo>
                <a:lnTo>
                  <a:pt x="0" y="0"/>
                </a:lnTo>
                <a:lnTo>
                  <a:pt x="0" y="3798265"/>
                </a:lnTo>
                <a:close/>
              </a:path>
            </a:pathLst>
          </a:custGeom>
          <a:ln w="6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1854" y="5169752"/>
            <a:ext cx="769428" cy="519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6588" y="5204264"/>
            <a:ext cx="5217510" cy="449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connection,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entries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whatever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caused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error,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we'd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valid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again.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7458" y="5678541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7834" y="5191546"/>
            <a:ext cx="0" cy="477715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87580" y="5181287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87458" y="5170806"/>
            <a:ext cx="129628" cy="517769"/>
          </a:xfrm>
          <a:custGeom>
            <a:avLst/>
            <a:gdLst/>
            <a:ahLst/>
            <a:cxnLst/>
            <a:rect l="l" t="t" r="r" b="b"/>
            <a:pathLst>
              <a:path w="93979" h="67310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647496"/>
                </a:lnTo>
                <a:lnTo>
                  <a:pt x="0" y="647496"/>
                </a:lnTo>
                <a:lnTo>
                  <a:pt x="0" y="672541"/>
                </a:lnTo>
                <a:lnTo>
                  <a:pt x="48260" y="672541"/>
                </a:lnTo>
                <a:lnTo>
                  <a:pt x="93713" y="67255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4981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2"/>
            <a:ext cx="6983248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65"/>
              </a:spcBef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Creating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SQL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Server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r>
              <a:rPr sz="1600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module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3820">
              <a:spcBef>
                <a:spcPts val="175"/>
              </a:spcBef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transactional database: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ACME_POS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First,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talk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brief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external database connections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Oracle. 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Oracle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Transportable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Modules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.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little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plus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sign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further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subnodes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are.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image,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listed,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including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says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85" dirty="0">
                <a:solidFill>
                  <a:prstClr val="black"/>
                </a:solidFill>
                <a:latin typeface="Cambria"/>
                <a:cs typeface="Cambria"/>
              </a:rPr>
              <a:t>ODBC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6765" y="1855383"/>
            <a:ext cx="3890473" cy="2884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6763" y="1855381"/>
            <a:ext cx="3890579" cy="2884854"/>
          </a:xfrm>
          <a:custGeom>
            <a:avLst/>
            <a:gdLst/>
            <a:ahLst/>
            <a:cxnLst/>
            <a:rect l="l" t="t" r="r" b="b"/>
            <a:pathLst>
              <a:path w="2820670" h="3750310">
                <a:moveTo>
                  <a:pt x="0" y="3750195"/>
                </a:moveTo>
                <a:lnTo>
                  <a:pt x="2820593" y="3750195"/>
                </a:lnTo>
                <a:lnTo>
                  <a:pt x="2820593" y="0"/>
                </a:lnTo>
                <a:lnTo>
                  <a:pt x="0" y="0"/>
                </a:lnTo>
                <a:lnTo>
                  <a:pt x="0" y="3750195"/>
                </a:lnTo>
                <a:close/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071" y="4889929"/>
            <a:ext cx="6843110" cy="497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Microsoft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think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import,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</a:t>
            </a:r>
            <a:r>
              <a:rPr sz="1050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4675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878" y="484184"/>
            <a:ext cx="6972738" cy="535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9847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makes 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connections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feature 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makes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335"/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remote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server. There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work—the  heterogeneous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service 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comes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separate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runs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independently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facilitates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communication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external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That agent 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two</a:t>
            </a:r>
            <a:r>
              <a:rPr sz="1050" spc="20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forms: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86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transparent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tailored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specifically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being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accessed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38227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external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68910">
              <a:spcBef>
                <a:spcPts val="865"/>
              </a:spcBef>
            </a:pP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transparent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agents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purchased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separately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from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communication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external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heavy-duty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large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amount 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external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communication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than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pay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extra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stick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connectivity agent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comes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free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34988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low-end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solution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makes 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OLE-DB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drivers for accessing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external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Connectivity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)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standard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interface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4478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accessing database systems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platform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independent. 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OLE-DB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Linking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Embedding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-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Microsoft-provided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programming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interface 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extends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capability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non-relational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stores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implement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spreadsheets.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12750">
              <a:spcBef>
                <a:spcPts val="865"/>
              </a:spcBef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significant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differences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between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transparent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gateways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generic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agent.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connectivity agent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restricted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features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OLE-DB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result.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Transparent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gateways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are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05104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specifically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tailored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range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features.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result, 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aspect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consider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extensive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how many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features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benefits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Services is 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826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allows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non-Oracle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 were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database. This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includes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aren't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accessing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(such 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PL/SQL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database).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connectivity  agent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limited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features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allows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accessing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non-Oracle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factor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depend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8811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5524" y="788183"/>
            <a:ext cx="753636" cy="80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7800" y="157832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8177" y="809976"/>
            <a:ext cx="0" cy="759069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7923" y="7997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27800" y="789236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6859" y="2107455"/>
            <a:ext cx="781294" cy="468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93700" y="212187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03963" y="2134839"/>
            <a:ext cx="0" cy="416169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0849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93576" y="2562764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30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3576" y="2108519"/>
            <a:ext cx="129628" cy="466481"/>
          </a:xfrm>
          <a:custGeom>
            <a:avLst/>
            <a:gdLst/>
            <a:ahLst/>
            <a:cxnLst/>
            <a:rect l="l" t="t" r="r" b="b"/>
            <a:pathLst>
              <a:path w="93979" h="606425">
                <a:moveTo>
                  <a:pt x="93713" y="361"/>
                </a:moveTo>
                <a:lnTo>
                  <a:pt x="93687" y="0"/>
                </a:lnTo>
                <a:lnTo>
                  <a:pt x="88" y="0"/>
                </a:lnTo>
                <a:lnTo>
                  <a:pt x="88" y="33962"/>
                </a:lnTo>
                <a:lnTo>
                  <a:pt x="66344" y="33962"/>
                </a:lnTo>
                <a:lnTo>
                  <a:pt x="66344" y="574963"/>
                </a:lnTo>
                <a:lnTo>
                  <a:pt x="0" y="574963"/>
                </a:lnTo>
                <a:lnTo>
                  <a:pt x="0" y="605955"/>
                </a:lnTo>
                <a:lnTo>
                  <a:pt x="48260" y="605955"/>
                </a:lnTo>
                <a:lnTo>
                  <a:pt x="93713" y="605971"/>
                </a:lnTo>
                <a:lnTo>
                  <a:pt x="93713" y="36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5903" y="484183"/>
            <a:ext cx="6992883" cy="486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tabLst>
                <a:tab pos="460248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3915" marR="563245"/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Refer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documentation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decision about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appropriate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choice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case.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Heterogeneous  </a:t>
            </a:r>
            <a:r>
              <a:rPr sz="9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Connectivity </a:t>
            </a:r>
            <a:r>
              <a:rPr sz="9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Administrator's </a:t>
            </a:r>
            <a:r>
              <a:rPr sz="950" i="1" dirty="0">
                <a:solidFill>
                  <a:prstClr val="black"/>
                </a:solidFill>
                <a:latin typeface="Times New Roman"/>
                <a:cs typeface="Times New Roman"/>
              </a:rPr>
              <a:t>Guide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found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 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  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URL: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</a:t>
            </a:r>
            <a:r>
              <a:rPr sz="9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3915" marR="426084" indent="12700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e r v e r .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b28277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 c . h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Gateway </a:t>
            </a:r>
            <a:r>
              <a:rPr sz="9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9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ODBC </a:t>
            </a:r>
            <a:r>
              <a:rPr sz="9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User's </a:t>
            </a:r>
            <a:r>
              <a:rPr sz="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Guide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documentation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found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 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</a:t>
            </a:r>
            <a:r>
              <a:rPr sz="9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ewa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10311</a:t>
            </a:r>
            <a:r>
              <a:rPr sz="95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9"/>
              </a:spcBef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685" marR="38798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determine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nodes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</a:t>
            </a:r>
            <a:r>
              <a:rPr sz="10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40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3935" marR="593725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individually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named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nodes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if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transparent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tailored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ODBC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connections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connectivity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agent.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7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685" marR="269875"/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decided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solution,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create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source,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 Builder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Oracle</a:t>
            </a:r>
            <a:r>
              <a:rPr sz="1050" spc="-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0320" marR="1333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Expanding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shown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image, 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available.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transactional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0320" marR="337820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problem—because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it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knows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underlying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 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section,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0640" indent="762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steps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named 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ACME_POS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depart briefly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Builder-specific topics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this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necessary 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continue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1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2401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003" y="749604"/>
            <a:ext cx="762526" cy="1152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6069" y="484184"/>
            <a:ext cx="697186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1205" marR="406400"/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 along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ACME_POS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scripts that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provided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Packt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site at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www.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k t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pub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c</a:t>
            </a:r>
            <a:r>
              <a:rPr sz="95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1205" marR="476250" indent="15875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/ c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od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5746_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Cod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. z i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Microsoft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-55" dirty="0">
                <a:solidFill>
                  <a:prstClr val="black"/>
                </a:solidFill>
                <a:latin typeface="Cambria"/>
                <a:cs typeface="Cambria"/>
              </a:rPr>
              <a:t>2008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Express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was used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generate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scripts because it 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free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charge.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from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Microsoft's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site at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www.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40410"/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mi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c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xp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without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charge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provides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51205"/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functionality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we'll need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this</a:t>
            </a:r>
            <a:r>
              <a:rPr sz="9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book.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6112" y="189144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6488" y="771397"/>
            <a:ext cx="0" cy="1110762"/>
          </a:xfrm>
          <a:custGeom>
            <a:avLst/>
            <a:gdLst/>
            <a:ahLst/>
            <a:cxnLst/>
            <a:rect l="l" t="t" r="r" b="b"/>
            <a:pathLst>
              <a:path h="1443989">
                <a:moveTo>
                  <a:pt x="0" y="0"/>
                </a:moveTo>
                <a:lnTo>
                  <a:pt x="0" y="14439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6234" y="76114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46112" y="750659"/>
            <a:ext cx="129628" cy="1150815"/>
          </a:xfrm>
          <a:custGeom>
            <a:avLst/>
            <a:gdLst/>
            <a:ahLst/>
            <a:cxnLst/>
            <a:rect l="l" t="t" r="r" b="b"/>
            <a:pathLst>
              <a:path w="93979" h="14960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470456"/>
                </a:lnTo>
                <a:lnTo>
                  <a:pt x="0" y="1470456"/>
                </a:lnTo>
                <a:lnTo>
                  <a:pt x="0" y="1495501"/>
                </a:lnTo>
                <a:lnTo>
                  <a:pt x="48260" y="1495501"/>
                </a:lnTo>
                <a:lnTo>
                  <a:pt x="93713" y="14955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069" y="2122268"/>
            <a:ext cx="6963103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Creating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SQL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Server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r>
              <a:rPr sz="1400" b="1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connection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73050" algn="just">
              <a:spcBef>
                <a:spcPts val="21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required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making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connectivity agent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setting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system </a:t>
            </a:r>
            <a:r>
              <a:rPr sz="1050" b="1" spc="13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).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86995" algn="just"/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give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driver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details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database.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Microsoft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DSNs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 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Administrator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steps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configuring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DSN: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34950" indent="-228600">
              <a:spcBef>
                <a:spcPts val="860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navigating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Control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Panel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Administrative Tools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called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Sources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45" dirty="0">
                <a:solidFill>
                  <a:prstClr val="black"/>
                </a:solidFill>
                <a:latin typeface="Cambria"/>
                <a:cs typeface="Cambria"/>
              </a:rPr>
              <a:t>(ODBC)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532130" indent="-227965">
              <a:spcBef>
                <a:spcPts val="430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Administrator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b="1" spc="13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DSN.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080" indent="-228600">
              <a:spcBef>
                <a:spcPts val="430"/>
              </a:spcBef>
              <a:buFontTx/>
              <a:buAutoNum type="arabicPeriod"/>
              <a:tabLst>
                <a:tab pos="4699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asks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driver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source.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drivers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specific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accessing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list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until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9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Finish</a:t>
            </a:r>
            <a:r>
              <a:rPr sz="1050" b="1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532765">
              <a:spcBef>
                <a:spcPts val="430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for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driver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requires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different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depending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connecting</a:t>
            </a:r>
            <a:r>
              <a:rPr sz="1050" spc="1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129539" indent="-227965">
              <a:spcBef>
                <a:spcPts val="430"/>
              </a:spcBef>
              <a:buFontTx/>
              <a:buAutoNum type="arabicPeriod" startAt="4"/>
              <a:tabLst>
                <a:tab pos="469900" algn="l"/>
              </a:tabLst>
            </a:pP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Description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located.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clarity,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ACME_POS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connecting 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description,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localhost\SqlExpress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hostname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illustrated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537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3693" y="709461"/>
            <a:ext cx="5576630" cy="196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3694" y="709461"/>
            <a:ext cx="5576614" cy="1964104"/>
          </a:xfrm>
          <a:custGeom>
            <a:avLst/>
            <a:gdLst/>
            <a:ahLst/>
            <a:cxnLst/>
            <a:rect l="l" t="t" r="r" b="b"/>
            <a:pathLst>
              <a:path w="4043045" h="2553335">
                <a:moveTo>
                  <a:pt x="0" y="2552801"/>
                </a:moveTo>
                <a:lnTo>
                  <a:pt x="4043057" y="2552801"/>
                </a:lnTo>
                <a:lnTo>
                  <a:pt x="4043057" y="0"/>
                </a:lnTo>
                <a:lnTo>
                  <a:pt x="0" y="0"/>
                </a:lnTo>
                <a:lnTo>
                  <a:pt x="0" y="2552801"/>
                </a:lnTo>
                <a:close/>
              </a:path>
            </a:pathLst>
          </a:custGeom>
          <a:ln w="6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6940" y="3882495"/>
            <a:ext cx="779389" cy="42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65527" y="389509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0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5789" y="3906995"/>
            <a:ext cx="0" cy="379045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162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65404" y="429644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8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5420" y="3883554"/>
            <a:ext cx="129628" cy="423985"/>
          </a:xfrm>
          <a:custGeom>
            <a:avLst/>
            <a:gdLst/>
            <a:ahLst/>
            <a:cxnLst/>
            <a:rect l="l" t="t" r="r" b="b"/>
            <a:pathLst>
              <a:path w="93979" h="551179">
                <a:moveTo>
                  <a:pt x="93713" y="328"/>
                </a:moveTo>
                <a:lnTo>
                  <a:pt x="93687" y="0"/>
                </a:lnTo>
                <a:lnTo>
                  <a:pt x="88" y="0"/>
                </a:lnTo>
                <a:lnTo>
                  <a:pt x="88" y="30875"/>
                </a:lnTo>
                <a:lnTo>
                  <a:pt x="66344" y="30875"/>
                </a:lnTo>
                <a:lnTo>
                  <a:pt x="66344" y="522693"/>
                </a:lnTo>
                <a:lnTo>
                  <a:pt x="0" y="522693"/>
                </a:lnTo>
                <a:lnTo>
                  <a:pt x="0" y="550868"/>
                </a:lnTo>
                <a:lnTo>
                  <a:pt x="48260" y="550868"/>
                </a:lnTo>
                <a:lnTo>
                  <a:pt x="93713" y="550883"/>
                </a:lnTo>
                <a:lnTo>
                  <a:pt x="93713" y="3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1381" y="2822839"/>
            <a:ext cx="6657428" cy="308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 marR="325120" algn="just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entering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localhost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examples 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book, 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required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applications/databases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system. 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business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environments,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</a:t>
            </a:r>
            <a:r>
              <a:rPr sz="1050" spc="2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32410" marR="74295" algn="just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source 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likely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computers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elsewhere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network.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hostname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indent="-228600">
              <a:spcBef>
                <a:spcPts val="430"/>
              </a:spcBef>
              <a:buFontTx/>
              <a:buAutoNum type="arabicPeriod" startAt="5"/>
              <a:tabLst>
                <a:tab pos="241300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41"/>
              </a:spcBef>
              <a:buFont typeface="Cambria"/>
              <a:buAutoNum type="arabicPeriod" startAt="5"/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3255" marR="434975">
              <a:lnSpc>
                <a:spcPct val="100099"/>
              </a:lnSpc>
            </a:pP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\SqlExpress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 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end 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hostname.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required  because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Express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called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named instance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,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basically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requires 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included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hostname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found</a:t>
            </a:r>
            <a:r>
              <a:rPr sz="9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successfully.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9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241300" indent="-228600">
              <a:buFontTx/>
              <a:buAutoNum type="arabicPeriod" startAt="6"/>
              <a:tabLst>
                <a:tab pos="2413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authentication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method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Windows  </a:t>
            </a:r>
            <a:r>
              <a:rPr sz="1050" b="1" spc="95" dirty="0">
                <a:solidFill>
                  <a:prstClr val="black"/>
                </a:solidFill>
                <a:latin typeface="Cambria"/>
                <a:cs typeface="Cambria"/>
              </a:rPr>
              <a:t>NT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Authentication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network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login </a:t>
            </a:r>
            <a:r>
              <a:rPr sz="1050" b="1" spc="70" dirty="0">
                <a:solidFill>
                  <a:prstClr val="black"/>
                </a:solidFill>
                <a:latin typeface="Cambria"/>
                <a:cs typeface="Cambria"/>
              </a:rPr>
              <a:t>ID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(SQL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network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login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ID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time.)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22225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Alternatively,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Server authentication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login 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ID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charge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ACME_POS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0665" marR="5080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kindly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username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ACME_POS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He's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given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user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read permission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The username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acme_dw_user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second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option.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5657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3060" y="749106"/>
            <a:ext cx="769446" cy="519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6232" y="125789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96608" y="770899"/>
            <a:ext cx="0" cy="477715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6354" y="76064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6232" y="750159"/>
            <a:ext cx="129628" cy="517769"/>
          </a:xfrm>
          <a:custGeom>
            <a:avLst/>
            <a:gdLst/>
            <a:ahLst/>
            <a:cxnLst/>
            <a:rect l="l" t="t" r="r" b="b"/>
            <a:pathLst>
              <a:path w="93979" h="67310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647496"/>
                </a:lnTo>
                <a:lnTo>
                  <a:pt x="0" y="647496"/>
                </a:lnTo>
                <a:lnTo>
                  <a:pt x="0" y="672541"/>
                </a:lnTo>
                <a:lnTo>
                  <a:pt x="48260" y="672541"/>
                </a:lnTo>
                <a:lnTo>
                  <a:pt x="93713" y="67255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3831" y="2023013"/>
            <a:ext cx="769444" cy="1011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25483" y="302417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35858" y="2044808"/>
            <a:ext cx="0" cy="970085"/>
          </a:xfrm>
          <a:custGeom>
            <a:avLst/>
            <a:gdLst/>
            <a:ahLst/>
            <a:cxnLst/>
            <a:rect l="l" t="t" r="r" b="b"/>
            <a:pathLst>
              <a:path h="1261110">
                <a:moveTo>
                  <a:pt x="0" y="0"/>
                </a:moveTo>
                <a:lnTo>
                  <a:pt x="0" y="126110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5604" y="203454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5483" y="2024067"/>
            <a:ext cx="129628" cy="1010138"/>
          </a:xfrm>
          <a:custGeom>
            <a:avLst/>
            <a:gdLst/>
            <a:ahLst/>
            <a:cxnLst/>
            <a:rect l="l" t="t" r="r" b="b"/>
            <a:pathLst>
              <a:path w="93979" h="131317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287576"/>
                </a:lnTo>
                <a:lnTo>
                  <a:pt x="0" y="1287576"/>
                </a:lnTo>
                <a:lnTo>
                  <a:pt x="0" y="1312621"/>
                </a:lnTo>
                <a:lnTo>
                  <a:pt x="48260" y="1312621"/>
                </a:lnTo>
                <a:lnTo>
                  <a:pt x="93713" y="131263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6069" y="484183"/>
            <a:ext cx="6971862" cy="2936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79500" marR="673735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scripts 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provided with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database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examples 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book.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uses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user.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223520" indent="-228600">
              <a:spcBef>
                <a:spcPts val="530"/>
              </a:spcBef>
              <a:buFontTx/>
              <a:buAutoNum type="arabicPeriod" startAt="7"/>
              <a:tabLst>
                <a:tab pos="4699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checkbox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bottom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off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obtain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default,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ACME_POS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DBA.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buFont typeface="Cambria"/>
              <a:buAutoNum type="arabicPeriod" startAt="7"/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Font typeface="Cambria"/>
              <a:buAutoNum type="arabicPeriod" startAt="7"/>
            </a:pP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3315" marR="685800"/>
            <a:r>
              <a:rPr sz="950" spc="8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important item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note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that this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by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creation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 access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for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additional configuration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items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setup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process.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username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any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subsequently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uses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ODBC DSN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provide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moment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get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Warehouse</a:t>
            </a:r>
            <a:r>
              <a:rPr sz="950" spc="1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Builder.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265" indent="-227965">
              <a:spcBef>
                <a:spcPts val="750"/>
              </a:spcBef>
              <a:buFontTx/>
              <a:buAutoNum type="arabicPeriod" startAt="8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continue: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5577" y="3391622"/>
            <a:ext cx="5052848" cy="1983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5577" y="3391624"/>
            <a:ext cx="5052848" cy="1983642"/>
          </a:xfrm>
          <a:custGeom>
            <a:avLst/>
            <a:gdLst/>
            <a:ahLst/>
            <a:cxnLst/>
            <a:rect l="l" t="t" r="r" b="b"/>
            <a:pathLst>
              <a:path w="3663315" h="2578734">
                <a:moveTo>
                  <a:pt x="0" y="2578404"/>
                </a:moveTo>
                <a:lnTo>
                  <a:pt x="3663315" y="2578404"/>
                </a:lnTo>
                <a:lnTo>
                  <a:pt x="3663315" y="0"/>
                </a:lnTo>
                <a:lnTo>
                  <a:pt x="0" y="0"/>
                </a:lnTo>
                <a:lnTo>
                  <a:pt x="0" y="2578404"/>
                </a:lnTo>
                <a:close/>
              </a:path>
            </a:pathLst>
          </a:custGeom>
          <a:ln w="6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19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946" y="484182"/>
            <a:ext cx="6971862" cy="1069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88265" indent="-228600">
              <a:tabLst>
                <a:tab pos="46164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9.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primary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item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ACME_POS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quite possible 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 instance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exists.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showing,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beside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4213" y="1643675"/>
            <a:ext cx="4275572" cy="161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4212" y="1643673"/>
            <a:ext cx="4275959" cy="1610946"/>
          </a:xfrm>
          <a:custGeom>
            <a:avLst/>
            <a:gdLst/>
            <a:ahLst/>
            <a:cxnLst/>
            <a:rect l="l" t="t" r="r" b="b"/>
            <a:pathLst>
              <a:path w="3100070" h="2094229">
                <a:moveTo>
                  <a:pt x="0" y="2093810"/>
                </a:moveTo>
                <a:lnTo>
                  <a:pt x="3099790" y="2093810"/>
                </a:lnTo>
                <a:lnTo>
                  <a:pt x="3099790" y="0"/>
                </a:lnTo>
                <a:lnTo>
                  <a:pt x="0" y="0"/>
                </a:lnTo>
                <a:lnTo>
                  <a:pt x="0" y="2093810"/>
                </a:lnTo>
                <a:close/>
              </a:path>
            </a:pathLst>
          </a:custGeom>
          <a:ln w="6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381" y="3382831"/>
            <a:ext cx="6484007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10515" indent="-228600"/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10.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other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continue.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285"/>
              </a:spcBef>
            </a:pP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11.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should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5080"/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defaults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complete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process.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 details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6750" y="4252624"/>
            <a:ext cx="3270503" cy="169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6750" y="4252615"/>
            <a:ext cx="3271345" cy="1698869"/>
          </a:xfrm>
          <a:custGeom>
            <a:avLst/>
            <a:gdLst/>
            <a:ahLst/>
            <a:cxnLst/>
            <a:rect l="l" t="t" r="r" b="b"/>
            <a:pathLst>
              <a:path w="2371725" h="2208529">
                <a:moveTo>
                  <a:pt x="0" y="2208479"/>
                </a:moveTo>
                <a:lnTo>
                  <a:pt x="2371128" y="2208479"/>
                </a:lnTo>
                <a:lnTo>
                  <a:pt x="2371128" y="0"/>
                </a:lnTo>
                <a:lnTo>
                  <a:pt x="0" y="0"/>
                </a:lnTo>
                <a:lnTo>
                  <a:pt x="0" y="2208479"/>
                </a:lnTo>
                <a:close/>
              </a:path>
            </a:pathLst>
          </a:custGeom>
          <a:ln w="6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5260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904" y="484183"/>
            <a:ext cx="6982372" cy="447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tabLst>
                <a:tab pos="504888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685" marR="21082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want,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newly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Source...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connection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return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indicating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failure.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b="1" spc="13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Administrator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43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685"/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Configure Oracle to connect to SQL</a:t>
            </a:r>
            <a:r>
              <a:rPr sz="14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Server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9685" marR="440055">
              <a:spcBef>
                <a:spcPts val="21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getting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Heterogeneous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involved</a:t>
            </a:r>
            <a:r>
              <a:rPr sz="1050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8285">
              <a:spcBef>
                <a:spcPts val="860"/>
              </a:spcBef>
              <a:tabLst>
                <a:tab pos="476884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heterogeneous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8285">
              <a:spcBef>
                <a:spcPts val="430"/>
              </a:spcBef>
              <a:tabLst>
                <a:tab pos="476884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	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685">
              <a:spcBef>
                <a:spcPts val="72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Creating a heterogeneous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service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configuration</a:t>
            </a:r>
            <a:r>
              <a:rPr sz="1400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file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634" indent="6985">
              <a:spcBef>
                <a:spcPts val="21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heterogeneous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ORACLE_HOME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dmi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folder.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Just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substitute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your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applicable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ORACLE_HOME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location.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steps 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8285">
              <a:spcBef>
                <a:spcPts val="860"/>
              </a:spcBef>
              <a:tabLst>
                <a:tab pos="476884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navigate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folder.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7995" marR="316230">
              <a:spcBef>
                <a:spcPts val="430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init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kind enough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supply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with.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easily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modify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purpose.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plain-text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76884" marR="427990" indent="-229235">
              <a:spcBef>
                <a:spcPts val="430"/>
              </a:spcBef>
              <a:tabLst>
                <a:tab pos="476884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	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named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dg4odb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. o r 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favorite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editor,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Notepad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</a:t>
            </a:r>
            <a:r>
              <a:rPr sz="1050" spc="1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editor.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7995">
              <a:spcBef>
                <a:spcPts val="430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connections. The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contents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7995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basically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5684" y="4422668"/>
            <a:ext cx="55844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tabLst>
                <a:tab pos="1493520" algn="l"/>
              </a:tabLst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    s 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amp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 e    a g e n t    i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it	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  t h a t    c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on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a i n s</a:t>
            </a:r>
            <a:r>
              <a:rPr sz="9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h e 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HS  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p a r </a:t>
            </a: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ame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e r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  n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900" spc="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   </a:t>
            </a:r>
            <a:r>
              <a:rPr sz="9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9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Da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9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Ga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ewa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900" spc="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  </a:t>
            </a:r>
            <a:r>
              <a:rPr sz="9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ODBC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3274" y="4767326"/>
            <a:ext cx="95731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ame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4571" y="4422668"/>
            <a:ext cx="91790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</a:t>
            </a:r>
            <a:r>
              <a:rPr sz="900" spc="15" dirty="0">
                <a:solidFill>
                  <a:prstClr val="black"/>
                </a:solidFill>
                <a:latin typeface="Times New Roman"/>
                <a:cs typeface="Times New Roman"/>
              </a:rPr>
              <a:t>Th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s    i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t h a t   a r</a:t>
            </a:r>
            <a:r>
              <a:rPr sz="9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HS   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n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it</a:t>
            </a:r>
            <a:r>
              <a:rPr sz="9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2672" y="4992444"/>
            <a:ext cx="5743028" cy="918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8060">
              <a:lnSpc>
                <a:spcPct val="113300"/>
              </a:lnSpc>
            </a:pPr>
            <a:r>
              <a:rPr sz="9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HS_FDS_CONNECT_ 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INFO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=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&lt;odbc </a:t>
            </a:r>
            <a:r>
              <a:rPr sz="9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da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a_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ource 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_name&gt;  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HS_FDS_TRACE_LEVEL 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=  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9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9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_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&gt;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</a:t>
            </a:r>
            <a:r>
              <a:rPr sz="900" spc="25" dirty="0">
                <a:solidFill>
                  <a:prstClr val="black"/>
                </a:solidFill>
                <a:latin typeface="Times New Roman"/>
                <a:cs typeface="Times New Roman"/>
              </a:rPr>
              <a:t>Env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r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onme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n t   v a r i a b l e s    r e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qu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r e d   f o r</a:t>
            </a:r>
            <a:r>
              <a:rPr sz="9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h e  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non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-Or </a:t>
            </a:r>
            <a:r>
              <a:rPr sz="90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 e   s y s t </a:t>
            </a:r>
            <a:r>
              <a:rPr sz="900" spc="-5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90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9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nvv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&gt;=&lt;</a:t>
            </a:r>
            <a:r>
              <a:rPr sz="9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e&gt;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44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5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3"/>
            <a:ext cx="6983248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6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730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in 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repository.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 review briefly,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architecture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in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 </a:t>
            </a:r>
            <a:r>
              <a:rPr sz="10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user,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owner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Assistant application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our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user.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7493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pre-installed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chosen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acmeowb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was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acme_ws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time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user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Logon </a:t>
            </a:r>
            <a:r>
              <a:rPr sz="1050" b="1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3190" y="1995482"/>
            <a:ext cx="3437636" cy="219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3198" y="1995482"/>
            <a:ext cx="3437759" cy="2197100"/>
          </a:xfrm>
          <a:custGeom>
            <a:avLst/>
            <a:gdLst/>
            <a:ahLst/>
            <a:cxnLst/>
            <a:rect l="l" t="t" r="r" b="b"/>
            <a:pathLst>
              <a:path w="2492375" h="2856229">
                <a:moveTo>
                  <a:pt x="0" y="2856064"/>
                </a:moveTo>
                <a:lnTo>
                  <a:pt x="2492286" y="2856064"/>
                </a:lnTo>
                <a:lnTo>
                  <a:pt x="2492286" y="0"/>
                </a:lnTo>
                <a:lnTo>
                  <a:pt x="0" y="0"/>
                </a:lnTo>
                <a:lnTo>
                  <a:pt x="0" y="2856064"/>
                </a:lnTo>
                <a:close/>
              </a:path>
            </a:pathLst>
          </a:custGeom>
          <a:ln w="68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077" y="4342208"/>
            <a:ext cx="6951717" cy="1121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04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application,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Logon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comes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blank.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 in our 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time,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remember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subsequent executions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Center.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Also,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smaller 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Password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re-enter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details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displays</a:t>
            </a:r>
            <a:r>
              <a:rPr sz="1050" spc="2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Hide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&lt;&lt;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display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Show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&gt;&gt;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details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case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set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to, 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Show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&gt;&gt;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display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 dialog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above.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483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866" y="2764252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5749" y="2206918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6899" y="2196660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6865" y="2186178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80" h="764539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738936"/>
                </a:lnTo>
                <a:lnTo>
                  <a:pt x="93713" y="738936"/>
                </a:lnTo>
                <a:lnTo>
                  <a:pt x="93713" y="763981"/>
                </a:lnTo>
                <a:lnTo>
                  <a:pt x="45453" y="763981"/>
                </a:lnTo>
                <a:lnTo>
                  <a:pt x="0" y="76399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528" y="2337341"/>
            <a:ext cx="403527" cy="28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50298" y="276425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60674" y="2206918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0420" y="219666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0298" y="2186178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79" h="76453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738936"/>
                </a:lnTo>
                <a:lnTo>
                  <a:pt x="0" y="738936"/>
                </a:lnTo>
                <a:lnTo>
                  <a:pt x="0" y="763981"/>
                </a:lnTo>
                <a:lnTo>
                  <a:pt x="48260" y="763981"/>
                </a:lnTo>
                <a:lnTo>
                  <a:pt x="93713" y="76399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6946" y="484184"/>
            <a:ext cx="6971862" cy="2875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indent="-44069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2755" marR="37846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lines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#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comment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lines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ignored.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lines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interested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ones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bold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</a:t>
            </a:r>
            <a:r>
              <a:rPr sz="1050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saw.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 marR="94615" indent="-228600">
              <a:spcBef>
                <a:spcPts val="430"/>
              </a:spcBef>
              <a:buFontTx/>
              <a:buAutoNum type="arabicPeriod" startAt="3"/>
              <a:tabLst>
                <a:tab pos="46228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HS_FDS_CONNECT_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INFO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DSN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section.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replace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&lt;odb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1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 a t a _ s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ou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ce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_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43180" indent="5715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ame&gt;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string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Source,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(unless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changed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what was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suggested)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ACME_POS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 marR="144780" indent="-228600">
              <a:spcBef>
                <a:spcPts val="860"/>
              </a:spcBef>
              <a:buFontTx/>
              <a:buAutoNum type="arabicPeriod" startAt="4"/>
              <a:tabLst>
                <a:tab pos="46228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HS_FDS_TRACE_LEVEL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setting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trace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level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 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trace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level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determines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much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detail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logged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50" spc="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(zero).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6310" marR="578485"/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read more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entry's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is,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refer to the  </a:t>
            </a:r>
            <a:r>
              <a:rPr sz="9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Database 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Heterogeneous </a:t>
            </a:r>
            <a:r>
              <a:rPr sz="9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Connectivity </a:t>
            </a:r>
            <a:r>
              <a:rPr sz="9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Administrator's </a:t>
            </a:r>
            <a:r>
              <a:rPr sz="950" i="1" dirty="0">
                <a:solidFill>
                  <a:prstClr val="black"/>
                </a:solidFill>
                <a:latin typeface="Times New Roman"/>
                <a:cs typeface="Times New Roman"/>
              </a:rPr>
              <a:t>Guide  11g</a:t>
            </a:r>
            <a:r>
              <a:rPr sz="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Release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URL: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 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</a:t>
            </a:r>
            <a:r>
              <a:rPr sz="9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b28277</a:t>
            </a:r>
            <a:r>
              <a:rPr sz="95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2755">
              <a:spcBef>
                <a:spcPts val="765"/>
              </a:spcBef>
            </a:pP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4571" y="3048723"/>
            <a:ext cx="1196428" cy="44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</a:t>
            </a:r>
            <a:r>
              <a:rPr sz="900" spc="15" dirty="0">
                <a:solidFill>
                  <a:prstClr val="black"/>
                </a:solidFill>
                <a:latin typeface="Times New Roman"/>
                <a:cs typeface="Times New Roman"/>
              </a:rPr>
              <a:t>Th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s    i s  </a:t>
            </a:r>
            <a:r>
              <a:rPr sz="9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p a r </a:t>
            </a: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ame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e r 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n </a:t>
            </a:r>
            <a:r>
              <a:rPr sz="900" spc="35" dirty="0">
                <a:solidFill>
                  <a:prstClr val="black"/>
                </a:solidFill>
                <a:latin typeface="Times New Roman"/>
                <a:cs typeface="Times New Roman"/>
              </a:rPr>
              <a:t>ee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d e d</a:t>
            </a:r>
            <a:r>
              <a:rPr sz="9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 o r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786" y="3034691"/>
            <a:ext cx="4275959" cy="307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5080" indent="-34925">
              <a:lnSpc>
                <a:spcPct val="113300"/>
              </a:lnSpc>
              <a:tabLst>
                <a:tab pos="1310005" algn="l"/>
              </a:tabLst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amp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 e    a g e n t  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n</a:t>
            </a:r>
            <a:r>
              <a:rPr sz="9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it	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 t h a t   c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on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a i n s    t h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HS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 t h a t   a r</a:t>
            </a:r>
            <a:r>
              <a:rPr sz="9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31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Da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Ga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ewa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900" spc="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 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ODBC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6069" y="3527024"/>
            <a:ext cx="6971862" cy="298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/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140"/>
              </a:spcBef>
              <a:tabLst>
                <a:tab pos="1221105" algn="l"/>
              </a:tabLst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HS    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70" dirty="0">
                <a:solidFill>
                  <a:prstClr val="black"/>
                </a:solidFill>
                <a:latin typeface="Times New Roman"/>
                <a:cs typeface="Times New Roman"/>
              </a:rPr>
              <a:t>it	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ame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9105" marR="2481580">
              <a:lnSpc>
                <a:spcPct val="113300"/>
              </a:lnSpc>
            </a:pPr>
            <a:r>
              <a:rPr sz="9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HS_FDS_CONNECT_ 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INFO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= </a:t>
            </a:r>
            <a:r>
              <a:rPr sz="9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ACME_POS  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HS_FDS_TRACE_LEVEL  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=  </a:t>
            </a:r>
            <a:r>
              <a:rPr sz="900" b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52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   </a:t>
            </a:r>
            <a:r>
              <a:rPr sz="900" spc="25" dirty="0">
                <a:solidFill>
                  <a:prstClr val="black"/>
                </a:solidFill>
                <a:latin typeface="Times New Roman"/>
                <a:cs typeface="Times New Roman"/>
              </a:rPr>
              <a:t>Env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r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onme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n t   v a r i a b l e s    r e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qu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r e d   f o r</a:t>
            </a:r>
            <a:r>
              <a:rPr sz="90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h e  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non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-Or </a:t>
            </a:r>
            <a:r>
              <a:rPr sz="90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 e   s y s t </a:t>
            </a:r>
            <a:r>
              <a:rPr sz="900" spc="-5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561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#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90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90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nvv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&gt;=&lt;</a:t>
            </a:r>
            <a:r>
              <a:rPr sz="9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e&gt;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265" marR="5080" indent="-228600">
              <a:spcBef>
                <a:spcPts val="17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5.	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careful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overwrite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We'll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give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ends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o r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middle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descriptive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spaces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characters. Let's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as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acme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po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. o r</a:t>
            </a:r>
            <a:r>
              <a:rPr sz="9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4610">
              <a:spcBef>
                <a:spcPts val="86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underscore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 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special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characters.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think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filename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certainly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underscore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filename.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must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purpose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characters to be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used.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8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635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69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30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4963" y="3281621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846" y="2724286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4996" y="271402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4961" y="2703546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80" h="764539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738936"/>
                </a:lnTo>
                <a:lnTo>
                  <a:pt x="93713" y="738936"/>
                </a:lnTo>
                <a:lnTo>
                  <a:pt x="93713" y="763981"/>
                </a:lnTo>
                <a:lnTo>
                  <a:pt x="45453" y="763981"/>
                </a:lnTo>
                <a:lnTo>
                  <a:pt x="0" y="76399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0624" y="2854701"/>
            <a:ext cx="403527" cy="28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2201" y="3281621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12578" y="2724286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6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2324" y="271402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2201" y="2703546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79" h="76453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738936"/>
                </a:lnTo>
                <a:lnTo>
                  <a:pt x="0" y="738936"/>
                </a:lnTo>
                <a:lnTo>
                  <a:pt x="0" y="763981"/>
                </a:lnTo>
                <a:lnTo>
                  <a:pt x="48260" y="763981"/>
                </a:lnTo>
                <a:lnTo>
                  <a:pt x="93713" y="76399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51" y="484183"/>
            <a:ext cx="6971862" cy="452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Editing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listener.ora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 file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34620">
              <a:spcBef>
                <a:spcPts val="215"/>
              </a:spcBef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SID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listener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,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95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ORACLE_HOME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two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  a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dmi </a:t>
            </a:r>
            <a:r>
              <a:rPr sz="950" spc="4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-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79755" indent="-228600">
              <a:spcBef>
                <a:spcPts val="865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Notepad).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Add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lines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62305" marR="3344545" indent="-190500">
              <a:lnSpc>
                <a:spcPct val="113300"/>
              </a:lnSpc>
              <a:spcBef>
                <a:spcPts val="254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ID_LI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ST_LI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STENER= 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40" dirty="0">
                <a:solidFill>
                  <a:prstClr val="black"/>
                </a:solidFill>
                <a:latin typeface="Times New Roman"/>
                <a:cs typeface="Times New Roman"/>
              </a:rPr>
              <a:t>ID_LI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ST=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635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Times New Roman"/>
                <a:cs typeface="Times New Roman"/>
              </a:rPr>
              <a:t>ID_DESC=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82065">
              <a:spcBef>
                <a:spcPts val="140"/>
              </a:spcBef>
            </a:pP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ID_NAME=a</a:t>
            </a:r>
            <a:r>
              <a:rPr sz="9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cmepo</a:t>
            </a:r>
            <a:r>
              <a:rPr sz="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82065">
              <a:spcBef>
                <a:spcPts val="140"/>
              </a:spcBef>
            </a:pPr>
            <a:r>
              <a:rPr sz="9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(ORACLE_HOME=D: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app</a:t>
            </a:r>
            <a:r>
              <a:rPr sz="9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bob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pr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oduc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11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db_1</a:t>
            </a:r>
            <a:r>
              <a:rPr sz="9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8206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PROGRAM=dg4odb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635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62305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9985" marR="873760" indent="-6350">
              <a:spcBef>
                <a:spcPts val="795"/>
              </a:spcBef>
            </a:pP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called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 o r a . s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amp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,</a:t>
            </a:r>
            <a:r>
              <a:rPr sz="950" spc="-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ORACLE_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635" marR="715010" indent="-7620"/>
            <a:r>
              <a:rPr sz="950" spc="-114" dirty="0">
                <a:solidFill>
                  <a:prstClr val="black"/>
                </a:solidFill>
                <a:latin typeface="Times New Roman"/>
                <a:cs typeface="Times New Roman"/>
              </a:rPr>
              <a:t>HOME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 h s \ a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dmi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folder.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lines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cut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pasted into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correct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60" dirty="0">
                <a:solidFill>
                  <a:prstClr val="black"/>
                </a:solidFill>
                <a:latin typeface="Times New Roman"/>
                <a:cs typeface="Times New Roman"/>
              </a:rPr>
              <a:t>ID_NAME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acme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po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22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ID_NAME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11811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characters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SID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SIDs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o r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 marR="76835">
              <a:spcBef>
                <a:spcPts val="28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PROGRAM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handle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connectivity agent program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supplied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dg4odb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ORACLE_HOME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substitute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ORACLE_HOME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location,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different  unless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bob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convention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drive</a:t>
            </a:r>
            <a:r>
              <a:rPr sz="1050" spc="-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249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4932" y="2212916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815" y="811520"/>
            <a:ext cx="0" cy="1392115"/>
          </a:xfrm>
          <a:custGeom>
            <a:avLst/>
            <a:gdLst/>
            <a:ahLst/>
            <a:cxnLst/>
            <a:rect l="l" t="t" r="r" b="b"/>
            <a:pathLst>
              <a:path h="1809750">
                <a:moveTo>
                  <a:pt x="0" y="0"/>
                </a:moveTo>
                <a:lnTo>
                  <a:pt x="0" y="18097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4967" y="801262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932" y="790781"/>
            <a:ext cx="129628" cy="1432169"/>
          </a:xfrm>
          <a:custGeom>
            <a:avLst/>
            <a:gdLst/>
            <a:ahLst/>
            <a:cxnLst/>
            <a:rect l="l" t="t" r="r" b="b"/>
            <a:pathLst>
              <a:path w="93980" h="1861820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1836216"/>
                </a:lnTo>
                <a:lnTo>
                  <a:pt x="93713" y="1836216"/>
                </a:lnTo>
                <a:lnTo>
                  <a:pt x="93713" y="1861261"/>
                </a:lnTo>
                <a:lnTo>
                  <a:pt x="45453" y="1861261"/>
                </a:lnTo>
                <a:lnTo>
                  <a:pt x="0" y="186127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9111" y="1324546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04386" y="221291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4761" y="811520"/>
            <a:ext cx="0" cy="1392115"/>
          </a:xfrm>
          <a:custGeom>
            <a:avLst/>
            <a:gdLst/>
            <a:ahLst/>
            <a:cxnLst/>
            <a:rect l="l" t="t" r="r" b="b"/>
            <a:pathLst>
              <a:path h="1809750">
                <a:moveTo>
                  <a:pt x="0" y="0"/>
                </a:moveTo>
                <a:lnTo>
                  <a:pt x="0" y="18097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04507" y="80126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4386" y="790781"/>
            <a:ext cx="129628" cy="1432169"/>
          </a:xfrm>
          <a:custGeom>
            <a:avLst/>
            <a:gdLst/>
            <a:ahLst/>
            <a:cxnLst/>
            <a:rect l="l" t="t" r="r" b="b"/>
            <a:pathLst>
              <a:path w="93979" h="186182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836216"/>
                </a:lnTo>
                <a:lnTo>
                  <a:pt x="0" y="1836216"/>
                </a:lnTo>
                <a:lnTo>
                  <a:pt x="0" y="1861261"/>
                </a:lnTo>
                <a:lnTo>
                  <a:pt x="48260" y="1861261"/>
                </a:lnTo>
                <a:lnTo>
                  <a:pt x="93713" y="18612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071" y="484183"/>
            <a:ext cx="6983248" cy="5755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>
              <a:spcBef>
                <a:spcPts val="775"/>
              </a:spcBef>
            </a:pPr>
            <a:r>
              <a:rPr sz="950" b="1" spc="6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important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tip </a:t>
            </a:r>
            <a:r>
              <a:rPr sz="950" b="1" spc="-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spc="95" dirty="0">
                <a:solidFill>
                  <a:prstClr val="black"/>
                </a:solidFill>
                <a:latin typeface="Cambria"/>
                <a:cs typeface="Cambria"/>
              </a:rPr>
              <a:t>PROGRAM</a:t>
            </a:r>
            <a:r>
              <a:rPr sz="950" b="1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368300" indent="-635">
              <a:spcBef>
                <a:spcPts val="28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60" dirty="0">
                <a:solidFill>
                  <a:prstClr val="black"/>
                </a:solidFill>
                <a:latin typeface="Times New Roman"/>
                <a:cs typeface="Times New Roman"/>
              </a:rPr>
              <a:t>PROGRAM</a:t>
            </a:r>
            <a:r>
              <a:rPr sz="950" spc="-6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versions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prior to 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9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generic connectivity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was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odbc</a:t>
            </a:r>
            <a:r>
              <a:rPr sz="950" spc="7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However,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Oracle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9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,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it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known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9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dg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odbc</a:t>
            </a:r>
            <a:r>
              <a:rPr sz="950" spc="7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If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405765"/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wrong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PROGRAM</a:t>
            </a:r>
            <a:r>
              <a:rPr sz="950" spc="-10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misspell it,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strange 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try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define our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using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this external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link. 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mistake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referring to 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example in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Chapter </a:t>
            </a:r>
            <a:r>
              <a:rPr sz="950" spc="-60" dirty="0">
                <a:solidFill>
                  <a:prstClr val="black"/>
                </a:solidFill>
                <a:latin typeface="Cambria"/>
                <a:cs typeface="Cambria"/>
              </a:rPr>
              <a:t>13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i="1" spc="45" dirty="0">
                <a:solidFill>
                  <a:prstClr val="black"/>
                </a:solidFill>
                <a:latin typeface="Times New Roman"/>
                <a:cs typeface="Times New Roman"/>
              </a:rPr>
              <a:t>OWB 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Users Guide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 t p : / / 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down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oad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o r a c l e .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com/  </a:t>
            </a:r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doc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/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cd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B28359</a:t>
            </a:r>
            <a:r>
              <a:rPr sz="9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_</a:t>
            </a:r>
            <a:r>
              <a:rPr sz="9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01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owb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111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9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31278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oc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-30" dirty="0">
                <a:solidFill>
                  <a:prstClr val="black"/>
                </a:solidFill>
                <a:latin typeface="Cambria"/>
                <a:cs typeface="Cambria"/>
              </a:rPr>
              <a:t>)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about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connecting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65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nice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i s t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ene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. o r a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file, but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show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s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odbc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PROGRAM</a:t>
            </a:r>
            <a:r>
              <a:rPr sz="950" spc="-4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closer,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see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ORACLE_HOME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reference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an Oracle </a:t>
            </a:r>
            <a:r>
              <a:rPr sz="950" spc="-45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95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though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950" spc="-45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95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Users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 Guide!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6"/>
              </a:spcBef>
            </a:pPr>
            <a:endParaRPr sz="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8382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ID_LI ST_LI 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STENER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</a:t>
            </a:r>
            <a:r>
              <a:rPr sz="95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ID_DESC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ID_LI ST_LI 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STENER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studying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syntax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ID_DESC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listed;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convention.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>
              <a:spcBef>
                <a:spcPts val="285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	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restart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listener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1050" spc="-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effect.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restart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navigating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Control</a:t>
            </a:r>
            <a:r>
              <a:rPr sz="1050" b="1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Panel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70815"/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Administrative Tools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Services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Now,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until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 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listener,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named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starting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TNSListener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ORACLE_ 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HOME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—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OracleOraDb11g_home1TNSListener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Restart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43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01370"/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Creating the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Warehouse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Builder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ODBC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module</a:t>
            </a:r>
            <a:r>
              <a:rPr sz="14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for  SQL</a:t>
            </a:r>
            <a:r>
              <a:rPr sz="1400"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Server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49860">
              <a:spcBef>
                <a:spcPts val="215"/>
              </a:spcBef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defined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 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Oracle, 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foray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non-Warehouse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Builder-specific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topics.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topic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Oracle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slight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couple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screens,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point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along.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and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Warehouse Builder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60985" indent="-228600">
              <a:spcBef>
                <a:spcPts val="720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Right-click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Center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New...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pop-up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so 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continue.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indent="-227965">
              <a:spcBef>
                <a:spcPts val="285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label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99390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ACME_POS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ACME's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transactional 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discovered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analyzing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</a:t>
            </a:r>
            <a:r>
              <a:rPr sz="10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R="8890" algn="ctr">
              <a:spcBef>
                <a:spcPts val="550"/>
              </a:spcBef>
            </a:pP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2452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69" y="484184"/>
            <a:ext cx="6971862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265" indent="-227965">
              <a:buFontTx/>
              <a:buAutoNum type="arabicPeriod" startAt="3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leave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Development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539750" indent="-227965">
              <a:spcBef>
                <a:spcPts val="430"/>
              </a:spcBef>
              <a:buFontTx/>
              <a:buAutoNum type="arabicPeriod" startAt="3"/>
              <a:tabLst>
                <a:tab pos="469900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 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earlier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Oracle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default.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79375" indent="-228600" algn="just">
              <a:spcBef>
                <a:spcPts val="430"/>
              </a:spcBef>
              <a:buFontTx/>
              <a:buAutoNum type="arabicPeriod" startAt="3"/>
              <a:tabLst>
                <a:tab pos="4699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labeled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as earlier.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beside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details. 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display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6003" y="1851348"/>
            <a:ext cx="5291975" cy="254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6004" y="1851347"/>
            <a:ext cx="5291959" cy="2546838"/>
          </a:xfrm>
          <a:custGeom>
            <a:avLst/>
            <a:gdLst/>
            <a:ahLst/>
            <a:cxnLst/>
            <a:rect l="l" t="t" r="r" b="b"/>
            <a:pathLst>
              <a:path w="3836670" h="3310890">
                <a:moveTo>
                  <a:pt x="0" y="3310661"/>
                </a:moveTo>
                <a:lnTo>
                  <a:pt x="3836682" y="3310661"/>
                </a:lnTo>
                <a:lnTo>
                  <a:pt x="3836682" y="0"/>
                </a:lnTo>
                <a:lnTo>
                  <a:pt x="0" y="0"/>
                </a:lnTo>
                <a:lnTo>
                  <a:pt x="0" y="3310661"/>
                </a:lnTo>
                <a:close/>
              </a:path>
            </a:pathLst>
          </a:custGeom>
          <a:ln w="69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2679" y="5086878"/>
            <a:ext cx="753654" cy="800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379" y="4526709"/>
            <a:ext cx="6616262" cy="202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remove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5080" indent="-229235">
              <a:spcBef>
                <a:spcPts val="430"/>
              </a:spcBef>
              <a:tabLst>
                <a:tab pos="2406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6.	For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connection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details,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enter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User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 Name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sz="95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cme_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dw_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prstClr val="black"/>
                </a:solidFill>
                <a:latin typeface="Times New Roman"/>
                <a:cs typeface="Times New Roman"/>
              </a:rPr>
              <a:t>"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Password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given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transactional</a:t>
            </a:r>
            <a:r>
              <a:rPr sz="1050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system.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85800" marR="535940" indent="-635"/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sure that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both 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username and </a:t>
            </a:r>
            <a:r>
              <a:rPr sz="9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password 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enclosed  </a:t>
            </a:r>
            <a:r>
              <a:rPr sz="9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sz="9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double </a:t>
            </a:r>
            <a:r>
              <a:rPr sz="9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quotes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them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uppercase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don't,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65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like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and/or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incorrect error,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double-check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enclosed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 double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quotes;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yes,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even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685800" marR="454659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quotes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asterisks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rest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sure 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put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there.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15265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630" y="587702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1006" y="5108672"/>
            <a:ext cx="0" cy="759069"/>
          </a:xfrm>
          <a:custGeom>
            <a:avLst/>
            <a:gdLst/>
            <a:ahLst/>
            <a:cxnLst/>
            <a:rect l="l" t="t" r="r" b="b"/>
            <a:pathLst>
              <a:path h="986790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753" y="50984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630" y="5087932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5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7179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8595" y="1179782"/>
            <a:ext cx="762542" cy="1152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34521" y="23216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4898" y="1201577"/>
            <a:ext cx="0" cy="1110762"/>
          </a:xfrm>
          <a:custGeom>
            <a:avLst/>
            <a:gdLst/>
            <a:ahLst/>
            <a:cxnLst/>
            <a:rect l="l" t="t" r="r" b="b"/>
            <a:pathLst>
              <a:path h="1443989">
                <a:moveTo>
                  <a:pt x="0" y="0"/>
                </a:moveTo>
                <a:lnTo>
                  <a:pt x="0" y="144398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4644" y="11913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34521" y="1180836"/>
            <a:ext cx="129628" cy="1150815"/>
          </a:xfrm>
          <a:custGeom>
            <a:avLst/>
            <a:gdLst/>
            <a:ahLst/>
            <a:cxnLst/>
            <a:rect l="l" t="t" r="r" b="b"/>
            <a:pathLst>
              <a:path w="93979" h="14960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470456"/>
                </a:lnTo>
                <a:lnTo>
                  <a:pt x="0" y="1470456"/>
                </a:lnTo>
                <a:lnTo>
                  <a:pt x="0" y="1495501"/>
                </a:lnTo>
                <a:lnTo>
                  <a:pt x="48260" y="1495501"/>
                </a:lnTo>
                <a:lnTo>
                  <a:pt x="93713" y="14955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6946" y="484184"/>
            <a:ext cx="6971862" cy="2862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139065" indent="-228600">
              <a:buFontTx/>
              <a:buAutoNum type="arabicPeriod" startAt="7"/>
              <a:tabLst>
                <a:tab pos="46228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 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resides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localhost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system.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0"/>
              </a:spcBef>
              <a:buFont typeface="Cambria"/>
              <a:buAutoNum type="arabicPeriod" startAt="7"/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96619" marR="519430"/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think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enter 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hostname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where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database resides,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entering connection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it. Remember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although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Heterogeneous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for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gone through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steps 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listener to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950" spc="75" dirty="0">
                <a:solidFill>
                  <a:prstClr val="black"/>
                </a:solidFill>
                <a:latin typeface="Cambria"/>
                <a:cs typeface="Cambria"/>
              </a:rPr>
              <a:t>DSN,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specified.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means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what 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SID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reality,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r>
              <a:rPr sz="9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7"/>
              </a:spcBef>
            </a:pP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171450" indent="-228600">
              <a:buFontTx/>
              <a:buAutoNum type="arabicPeriod" startAt="8"/>
              <a:tabLst>
                <a:tab pos="46228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listener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listening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b="1" spc="-70" dirty="0">
                <a:solidFill>
                  <a:prstClr val="black"/>
                </a:solidFill>
                <a:latin typeface="Cambria"/>
                <a:cs typeface="Cambria"/>
              </a:rPr>
              <a:t>1521</a:t>
            </a:r>
            <a:r>
              <a:rPr sz="1050" spc="-7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as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  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listener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dg4odbc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agent—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acmepos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 marR="428625" indent="-228600">
              <a:spcBef>
                <a:spcPts val="430"/>
              </a:spcBef>
              <a:tabLst>
                <a:tab pos="46164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9.	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Finally,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connecting to.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</a:t>
            </a:r>
            <a:r>
              <a:rPr sz="1050" spc="2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Server,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owner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referred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internally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95" dirty="0">
                <a:solidFill>
                  <a:prstClr val="black"/>
                </a:solidFill>
                <a:latin typeface="Cambria"/>
                <a:cs typeface="Cambria"/>
              </a:rPr>
              <a:t>DBO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this is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94513" y="3436748"/>
            <a:ext cx="4554954" cy="2129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4515" y="3436748"/>
            <a:ext cx="4555359" cy="2130181"/>
          </a:xfrm>
          <a:custGeom>
            <a:avLst/>
            <a:gdLst/>
            <a:ahLst/>
            <a:cxnLst/>
            <a:rect l="l" t="t" r="r" b="b"/>
            <a:pathLst>
              <a:path w="3302635" h="2769234">
                <a:moveTo>
                  <a:pt x="0" y="2768650"/>
                </a:moveTo>
                <a:lnTo>
                  <a:pt x="3302342" y="2768650"/>
                </a:lnTo>
                <a:lnTo>
                  <a:pt x="3302342" y="0"/>
                </a:lnTo>
                <a:lnTo>
                  <a:pt x="0" y="0"/>
                </a:lnTo>
                <a:lnTo>
                  <a:pt x="0" y="2768650"/>
                </a:lnTo>
                <a:close/>
              </a:path>
            </a:pathLst>
          </a:custGeom>
          <a:ln w="7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1379" y="5695227"/>
            <a:ext cx="6526924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8600"/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10.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properly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results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Results 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field.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0"/>
              </a:spcBef>
            </a:pP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4620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865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5749" y="2212916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4632" y="811520"/>
            <a:ext cx="0" cy="1392115"/>
          </a:xfrm>
          <a:custGeom>
            <a:avLst/>
            <a:gdLst/>
            <a:ahLst/>
            <a:cxnLst/>
            <a:rect l="l" t="t" r="r" b="b"/>
            <a:pathLst>
              <a:path h="1809750">
                <a:moveTo>
                  <a:pt x="0" y="0"/>
                </a:moveTo>
                <a:lnTo>
                  <a:pt x="0" y="18097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5783" y="801262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5749" y="790781"/>
            <a:ext cx="129628" cy="1432169"/>
          </a:xfrm>
          <a:custGeom>
            <a:avLst/>
            <a:gdLst/>
            <a:ahLst/>
            <a:cxnLst/>
            <a:rect l="l" t="t" r="r" b="b"/>
            <a:pathLst>
              <a:path w="93980" h="1861820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1836216"/>
                </a:lnTo>
                <a:lnTo>
                  <a:pt x="93713" y="1836216"/>
                </a:lnTo>
                <a:lnTo>
                  <a:pt x="93713" y="1861261"/>
                </a:lnTo>
                <a:lnTo>
                  <a:pt x="45453" y="1861261"/>
                </a:lnTo>
                <a:lnTo>
                  <a:pt x="0" y="186127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9926" y="1324546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6420" y="221291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26796" y="811520"/>
            <a:ext cx="0" cy="1392115"/>
          </a:xfrm>
          <a:custGeom>
            <a:avLst/>
            <a:gdLst/>
            <a:ahLst/>
            <a:cxnLst/>
            <a:rect l="l" t="t" r="r" b="b"/>
            <a:pathLst>
              <a:path h="1809750">
                <a:moveTo>
                  <a:pt x="0" y="0"/>
                </a:moveTo>
                <a:lnTo>
                  <a:pt x="0" y="18097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6543" y="80126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6420" y="790781"/>
            <a:ext cx="129628" cy="1432169"/>
          </a:xfrm>
          <a:custGeom>
            <a:avLst/>
            <a:gdLst/>
            <a:ahLst/>
            <a:cxnLst/>
            <a:rect l="l" t="t" r="r" b="b"/>
            <a:pathLst>
              <a:path w="93979" h="186182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836216"/>
                </a:lnTo>
                <a:lnTo>
                  <a:pt x="0" y="1836216"/>
                </a:lnTo>
                <a:lnTo>
                  <a:pt x="0" y="1861261"/>
                </a:lnTo>
                <a:lnTo>
                  <a:pt x="48260" y="1861261"/>
                </a:lnTo>
                <a:lnTo>
                  <a:pt x="93713" y="18612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069" y="484184"/>
            <a:ext cx="6971862" cy="2469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5810" indent="-753745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5810" marR="413384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encounter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PROGRAM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 incorrect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Here's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such an example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unhelpful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messages can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be: </a:t>
            </a:r>
            <a:r>
              <a:rPr sz="950" b="1" spc="75" dirty="0">
                <a:solidFill>
                  <a:prstClr val="black"/>
                </a:solidFill>
                <a:latin typeface="Cambria"/>
                <a:cs typeface="Cambria"/>
              </a:rPr>
              <a:t>ORA-  </a:t>
            </a:r>
            <a:r>
              <a:rPr sz="950" b="1" spc="-80" dirty="0">
                <a:solidFill>
                  <a:prstClr val="black"/>
                </a:solidFill>
                <a:latin typeface="Cambria"/>
                <a:cs typeface="Cambria"/>
              </a:rPr>
              <a:t>28545: </a:t>
            </a:r>
            <a:r>
              <a:rPr sz="950" b="1" spc="-5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diagnosed </a:t>
            </a:r>
            <a:r>
              <a:rPr sz="950" b="1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Net8 </a:t>
            </a:r>
            <a:r>
              <a:rPr sz="950" b="1" spc="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950" b="1" spc="-2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an agent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Unable </a:t>
            </a:r>
            <a:r>
              <a:rPr sz="950" b="1" spc="-2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b="1" spc="-35" dirty="0">
                <a:solidFill>
                  <a:prstClr val="black"/>
                </a:solidFill>
                <a:latin typeface="Cambria"/>
                <a:cs typeface="Cambria"/>
              </a:rPr>
              <a:t>retrieve </a:t>
            </a:r>
            <a:r>
              <a:rPr sz="950" b="1" spc="-30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950" b="1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b="1" spc="60" dirty="0">
                <a:solidFill>
                  <a:prstClr val="black"/>
                </a:solidFill>
                <a:latin typeface="Cambria"/>
                <a:cs typeface="Cambria"/>
              </a:rPr>
              <a:t>NETWORK/NCR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950" b="1" spc="-70" dirty="0">
                <a:solidFill>
                  <a:prstClr val="black"/>
                </a:solidFill>
                <a:latin typeface="Cambria"/>
                <a:cs typeface="Cambria"/>
              </a:rPr>
              <a:t>65535</a:t>
            </a:r>
            <a:r>
              <a:rPr sz="950" spc="-70" dirty="0">
                <a:solidFill>
                  <a:prstClr val="black"/>
                </a:solidFill>
                <a:latin typeface="Cambria"/>
                <a:cs typeface="Cambria"/>
              </a:rPr>
              <a:t>.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search</a:t>
            </a:r>
            <a:r>
              <a:rPr sz="9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65810" marR="346710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Internet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documentation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solutions,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many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suggestions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mention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s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odb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dg4odb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solution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actually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refers to the </a:t>
            </a:r>
            <a:r>
              <a:rPr sz="950" spc="-90" dirty="0">
                <a:solidFill>
                  <a:prstClr val="black"/>
                </a:solidFill>
                <a:latin typeface="Times New Roman"/>
                <a:cs typeface="Times New Roman"/>
              </a:rPr>
              <a:t>PROGRAM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it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dg4odb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. o r 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950" spc="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amp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example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ORACLE_HOME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dmi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folder clearly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say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dg4odb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s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odb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lot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-35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95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(out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habit)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used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s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odb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never once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thinking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double-checking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correct 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not.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moral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story: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starting</a:t>
            </a:r>
            <a:r>
              <a:rPr sz="950" spc="1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point!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4"/>
              </a:spcBef>
            </a:pP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363855" indent="-195580"/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11.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reported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clicked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the 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results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filled in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ready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9548" y="2917199"/>
            <a:ext cx="5684887" cy="2165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9548" y="2917199"/>
            <a:ext cx="5685221" cy="2165838"/>
          </a:xfrm>
          <a:custGeom>
            <a:avLst/>
            <a:gdLst/>
            <a:ahLst/>
            <a:cxnLst/>
            <a:rect l="l" t="t" r="r" b="b"/>
            <a:pathLst>
              <a:path w="4121785" h="2815590">
                <a:moveTo>
                  <a:pt x="0" y="2815602"/>
                </a:moveTo>
                <a:lnTo>
                  <a:pt x="4121556" y="2815602"/>
                </a:lnTo>
                <a:lnTo>
                  <a:pt x="4121556" y="0"/>
                </a:lnTo>
                <a:lnTo>
                  <a:pt x="0" y="0"/>
                </a:lnTo>
                <a:lnTo>
                  <a:pt x="0" y="2815602"/>
                </a:lnTo>
                <a:close/>
              </a:path>
            </a:pathLst>
          </a:custGeom>
          <a:ln w="6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1381" y="5211524"/>
            <a:ext cx="6554076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8600"/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12.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checkbox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default.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because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modules,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problem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fixed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(11.1.0.6).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problem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prevents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successfully  import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cause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trying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6"/>
              </a:spcBef>
            </a:pP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70815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2277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4967" y="806220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5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3807" y="820061"/>
            <a:ext cx="0" cy="1819031"/>
          </a:xfrm>
          <a:custGeom>
            <a:avLst/>
            <a:gdLst/>
            <a:ahLst/>
            <a:cxnLst/>
            <a:rect l="l" t="t" r="r" b="b"/>
            <a:pathLst>
              <a:path h="2364740">
                <a:moveTo>
                  <a:pt x="0" y="0"/>
                </a:moveTo>
                <a:lnTo>
                  <a:pt x="0" y="2364619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932" y="265172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33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4932" y="792555"/>
            <a:ext cx="129628" cy="1872273"/>
          </a:xfrm>
          <a:custGeom>
            <a:avLst/>
            <a:gdLst/>
            <a:ahLst/>
            <a:cxnLst/>
            <a:rect l="l" t="t" r="r" b="b"/>
            <a:pathLst>
              <a:path w="93980" h="2433954">
                <a:moveTo>
                  <a:pt x="0" y="381"/>
                </a:moveTo>
                <a:lnTo>
                  <a:pt x="25" y="0"/>
                </a:lnTo>
                <a:lnTo>
                  <a:pt x="93624" y="0"/>
                </a:lnTo>
                <a:lnTo>
                  <a:pt x="93624" y="35882"/>
                </a:lnTo>
                <a:lnTo>
                  <a:pt x="27368" y="35882"/>
                </a:lnTo>
                <a:lnTo>
                  <a:pt x="27368" y="2400724"/>
                </a:lnTo>
                <a:lnTo>
                  <a:pt x="93713" y="2400724"/>
                </a:lnTo>
                <a:lnTo>
                  <a:pt x="93713" y="2433468"/>
                </a:lnTo>
                <a:lnTo>
                  <a:pt x="45453" y="2433468"/>
                </a:lnTo>
                <a:lnTo>
                  <a:pt x="0" y="2433485"/>
                </a:lnTo>
                <a:lnTo>
                  <a:pt x="0" y="38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1763" y="1609363"/>
            <a:ext cx="526988" cy="236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45727" y="80622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5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55989" y="820061"/>
            <a:ext cx="0" cy="1819031"/>
          </a:xfrm>
          <a:custGeom>
            <a:avLst/>
            <a:gdLst/>
            <a:ahLst/>
            <a:cxnLst/>
            <a:rect l="l" t="t" r="r" b="b"/>
            <a:pathLst>
              <a:path h="2364740">
                <a:moveTo>
                  <a:pt x="0" y="0"/>
                </a:moveTo>
                <a:lnTo>
                  <a:pt x="0" y="2364619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5586" y="265172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33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45604" y="792555"/>
            <a:ext cx="129628" cy="1872273"/>
          </a:xfrm>
          <a:custGeom>
            <a:avLst/>
            <a:gdLst/>
            <a:ahLst/>
            <a:cxnLst/>
            <a:rect l="l" t="t" r="r" b="b"/>
            <a:pathLst>
              <a:path w="93979" h="2433954">
                <a:moveTo>
                  <a:pt x="93713" y="381"/>
                </a:moveTo>
                <a:lnTo>
                  <a:pt x="93687" y="0"/>
                </a:lnTo>
                <a:lnTo>
                  <a:pt x="88" y="0"/>
                </a:lnTo>
                <a:lnTo>
                  <a:pt x="88" y="35882"/>
                </a:lnTo>
                <a:lnTo>
                  <a:pt x="66344" y="35882"/>
                </a:lnTo>
                <a:lnTo>
                  <a:pt x="66344" y="2400724"/>
                </a:lnTo>
                <a:lnTo>
                  <a:pt x="0" y="2400724"/>
                </a:lnTo>
                <a:lnTo>
                  <a:pt x="0" y="2433468"/>
                </a:lnTo>
                <a:lnTo>
                  <a:pt x="48260" y="2433468"/>
                </a:lnTo>
                <a:lnTo>
                  <a:pt x="93713" y="2433485"/>
                </a:lnTo>
                <a:lnTo>
                  <a:pt x="93713" y="38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71" y="484183"/>
            <a:ext cx="6983248" cy="3098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8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marR="391160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known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communicate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systems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spc="80" dirty="0">
                <a:solidFill>
                  <a:prstClr val="black"/>
                </a:solidFill>
                <a:latin typeface="Cambria"/>
                <a:cs typeface="Cambria"/>
              </a:rPr>
              <a:t>ODBC.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fixed 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it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feature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metadata  import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feature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fail.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ability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retrieve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from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non-Oracle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affected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data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external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database;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now,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work around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335280">
              <a:spcBef>
                <a:spcPts val="285"/>
              </a:spcBef>
            </a:pP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Currently,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11.1.0.7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recent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customers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Oracle.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yet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release,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scheduled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version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11.1.0.6,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using.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11.1.0.7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update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writing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Oracle's official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support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site,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restricted 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customers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fully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licensed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copies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licensed version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11.1.0.7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it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contains fixes for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9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bugs.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3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8260" algn="just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interface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added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75" dirty="0">
                <a:solidFill>
                  <a:prstClr val="black"/>
                </a:solidFill>
                <a:latin typeface="Cambria"/>
                <a:cs typeface="Cambria"/>
              </a:rPr>
              <a:t>ACME_POS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Locations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</a:t>
            </a:r>
            <a:r>
              <a:rPr sz="1050" b="1" spc="3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20014"/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module,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ACME_POS_LOCATION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listed,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32011" y="3607992"/>
            <a:ext cx="5279959" cy="2407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32013" y="3607983"/>
            <a:ext cx="5280572" cy="2408115"/>
          </a:xfrm>
          <a:custGeom>
            <a:avLst/>
            <a:gdLst/>
            <a:ahLst/>
            <a:cxnLst/>
            <a:rect l="l" t="t" r="r" b="b"/>
            <a:pathLst>
              <a:path w="3828415" h="3130550">
                <a:moveTo>
                  <a:pt x="0" y="3129953"/>
                </a:moveTo>
                <a:lnTo>
                  <a:pt x="3827983" y="3129953"/>
                </a:lnTo>
                <a:lnTo>
                  <a:pt x="3827983" y="0"/>
                </a:lnTo>
                <a:lnTo>
                  <a:pt x="0" y="0"/>
                </a:lnTo>
                <a:lnTo>
                  <a:pt x="0" y="3129953"/>
                </a:lnTo>
                <a:close/>
              </a:path>
            </a:pathLst>
          </a:custGeom>
          <a:ln w="66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8415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69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90966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586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3564" y="788189"/>
            <a:ext cx="762437" cy="80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9754" y="157832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0130" y="809976"/>
            <a:ext cx="0" cy="759069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9877" y="7997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9754" y="789236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070" y="852980"/>
            <a:ext cx="6929821" cy="387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5035" marR="444500"/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connection,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either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caused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using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wrong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ODBC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mentioned,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see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entries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whatever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caused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error,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we'd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valid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through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again.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63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Importing source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metadata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13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finally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our metadata.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because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mentioned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above.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it.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affected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access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Oracle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walk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importing 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database;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good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exercise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walk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through.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 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Editor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application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walk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Re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g i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on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rest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exercise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reader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similar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manner.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15900" indent="-228600">
              <a:spcBef>
                <a:spcPts val="860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right-clicking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ACME_WS_ORDERS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Import...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>
              <a:spcBef>
                <a:spcPts val="430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Wizard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 marR="23114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from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options,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databases, files,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tailor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prompts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r>
              <a:rPr sz="10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selected.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3975" indent="-228600">
              <a:spcBef>
                <a:spcPts val="430"/>
              </a:spcBef>
              <a:buFontTx/>
              <a:buAutoNum type="arabicPeriod" startAt="2"/>
              <a:tabLst>
                <a:tab pos="469900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labeled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8180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0748" y="706902"/>
            <a:ext cx="5682523" cy="2521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4473" y="3380192"/>
            <a:ext cx="622825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88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to 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filter </a:t>
            </a:r>
            <a:r>
              <a:rPr sz="10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out </a:t>
            </a:r>
            <a:r>
              <a:rPr sz="1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just </a:t>
            </a:r>
            <a:r>
              <a:rPr sz="1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what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we </a:t>
            </a:r>
            <a:r>
              <a:rPr sz="1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want 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to  </a:t>
            </a:r>
            <a:r>
              <a:rPr sz="10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import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anything.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slightly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depending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from.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checkboxes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40" dirty="0">
                <a:solidFill>
                  <a:prstClr val="black"/>
                </a:solidFill>
                <a:latin typeface="Cambria"/>
                <a:cs typeface="Cambria"/>
              </a:rPr>
              <a:t>View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checkbox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synonyms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objects,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</a:t>
            </a:r>
            <a:r>
              <a:rPr sz="10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61925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search pattern 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further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refine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Leaving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Synonyms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checked means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are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synonyms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(alternative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objects),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us;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otherwise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underlying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names.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synonyms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being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ACME_WS_ORDERS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difference whether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506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78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2"/>
            <a:ext cx="6971862" cy="42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3.	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</a:t>
            </a:r>
            <a:r>
              <a:rPr sz="1050" b="1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60" dirty="0">
                <a:solidFill>
                  <a:prstClr val="black"/>
                </a:solidFill>
                <a:latin typeface="Cambria"/>
                <a:cs typeface="Cambria"/>
              </a:rPr>
              <a:t>2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0518" y="926301"/>
            <a:ext cx="6602983" cy="2543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508" y="926306"/>
            <a:ext cx="6603124" cy="2543419"/>
          </a:xfrm>
          <a:custGeom>
            <a:avLst/>
            <a:gdLst/>
            <a:ahLst/>
            <a:cxnLst/>
            <a:rect l="l" t="t" r="r" b="b"/>
            <a:pathLst>
              <a:path w="4787265" h="3306445">
                <a:moveTo>
                  <a:pt x="0" y="3306267"/>
                </a:moveTo>
                <a:lnTo>
                  <a:pt x="4787176" y="3306267"/>
                </a:lnTo>
                <a:lnTo>
                  <a:pt x="4787176" y="0"/>
                </a:lnTo>
                <a:lnTo>
                  <a:pt x="0" y="0"/>
                </a:lnTo>
                <a:lnTo>
                  <a:pt x="0" y="3306267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2" y="3619287"/>
            <a:ext cx="6300952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where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specific objects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we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wish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import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left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boxes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left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checked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1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(at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bottom)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buttons 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level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importing dependents.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might depend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detects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levels means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far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goes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tracing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relationships.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level,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default,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relationships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table selected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relationships.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say 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Levels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, then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follow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relationships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until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doesn't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find any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further  relationships.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b="1" spc="85" dirty="0">
                <a:solidFill>
                  <a:prstClr val="black"/>
                </a:solidFill>
                <a:latin typeface="Cambria"/>
                <a:cs typeface="Cambria"/>
              </a:rPr>
              <a:t>ACME_WS_ORDERS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import,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 this setting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effect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what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imported.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Therefore,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leave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</a:t>
            </a:r>
            <a:r>
              <a:rPr sz="1050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default.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975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6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7812" y="1951843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695" y="1464849"/>
            <a:ext cx="0" cy="477715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7845" y="1454589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7811" y="1444109"/>
            <a:ext cx="129628" cy="517769"/>
          </a:xfrm>
          <a:custGeom>
            <a:avLst/>
            <a:gdLst/>
            <a:ahLst/>
            <a:cxnLst/>
            <a:rect l="l" t="t" r="r" b="b"/>
            <a:pathLst>
              <a:path w="93980" h="673100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647496"/>
                </a:lnTo>
                <a:lnTo>
                  <a:pt x="93713" y="647496"/>
                </a:lnTo>
                <a:lnTo>
                  <a:pt x="93713" y="672541"/>
                </a:lnTo>
                <a:lnTo>
                  <a:pt x="45453" y="672541"/>
                </a:lnTo>
                <a:lnTo>
                  <a:pt x="0" y="67255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8243" y="1561078"/>
            <a:ext cx="403527" cy="28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89840" y="1951843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00217" y="1464849"/>
            <a:ext cx="0" cy="477715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89963" y="145458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89840" y="1444109"/>
            <a:ext cx="129628" cy="517769"/>
          </a:xfrm>
          <a:custGeom>
            <a:avLst/>
            <a:gdLst/>
            <a:ahLst/>
            <a:cxnLst/>
            <a:rect l="l" t="t" r="r" b="b"/>
            <a:pathLst>
              <a:path w="93979" h="67310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647496"/>
                </a:lnTo>
                <a:lnTo>
                  <a:pt x="0" y="647496"/>
                </a:lnTo>
                <a:lnTo>
                  <a:pt x="0" y="672541"/>
                </a:lnTo>
                <a:lnTo>
                  <a:pt x="48260" y="672541"/>
                </a:lnTo>
                <a:lnTo>
                  <a:pt x="93713" y="67255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69" y="484183"/>
            <a:ext cx="6971862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71450"/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time,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Assistant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owner,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Host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Port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acmeowb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user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acmedw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1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76960" marR="633095" indent="-635">
              <a:spcBef>
                <a:spcPts val="725"/>
              </a:spcBef>
            </a:pP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Management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invoke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Repository 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9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Logon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box.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allow us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configure our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additional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</a:t>
            </a:r>
            <a:r>
              <a:rPr sz="9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needed.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26364">
              <a:spcBef>
                <a:spcPts val="5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successful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on. 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image,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depicts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appearance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entries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expanded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0435" y="2777119"/>
            <a:ext cx="5943143" cy="2420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428" y="2777128"/>
            <a:ext cx="5943600" cy="2426677"/>
          </a:xfrm>
          <a:custGeom>
            <a:avLst/>
            <a:gdLst/>
            <a:ahLst/>
            <a:cxnLst/>
            <a:rect l="l" t="t" r="r" b="b"/>
            <a:pathLst>
              <a:path w="4309110" h="3154679">
                <a:moveTo>
                  <a:pt x="0" y="3154654"/>
                </a:moveTo>
                <a:lnTo>
                  <a:pt x="4308779" y="3154654"/>
                </a:lnTo>
                <a:lnTo>
                  <a:pt x="4308779" y="0"/>
                </a:lnTo>
                <a:lnTo>
                  <a:pt x="0" y="0"/>
                </a:lnTo>
                <a:lnTo>
                  <a:pt x="0" y="3154654"/>
                </a:lnTo>
                <a:close/>
              </a:path>
            </a:pathLst>
          </a:custGeom>
          <a:ln w="7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02043" y="5420263"/>
            <a:ext cx="769446" cy="308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6787" y="5457707"/>
            <a:ext cx="5051971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/>
            <a:r>
              <a:rPr sz="950" spc="145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called </a:t>
            </a:r>
            <a:r>
              <a:rPr sz="950" b="1" spc="75" dirty="0">
                <a:solidFill>
                  <a:prstClr val="black"/>
                </a:solidFill>
                <a:latin typeface="Cambria"/>
                <a:cs typeface="Cambria"/>
              </a:rPr>
              <a:t>MY_PROJECT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appears,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project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every</a:t>
            </a:r>
            <a:r>
              <a:rPr sz="9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7248" y="571803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27625" y="5442057"/>
            <a:ext cx="0" cy="26670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70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7372" y="543179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7248" y="5421317"/>
            <a:ext cx="129628" cy="306754"/>
          </a:xfrm>
          <a:custGeom>
            <a:avLst/>
            <a:gdLst/>
            <a:ahLst/>
            <a:cxnLst/>
            <a:rect l="l" t="t" r="r" b="b"/>
            <a:pathLst>
              <a:path w="93979" h="39877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373176"/>
                </a:lnTo>
                <a:lnTo>
                  <a:pt x="0" y="373176"/>
                </a:lnTo>
                <a:lnTo>
                  <a:pt x="0" y="398221"/>
                </a:lnTo>
                <a:lnTo>
                  <a:pt x="48260" y="398221"/>
                </a:lnTo>
                <a:lnTo>
                  <a:pt x="93713" y="39823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7080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9"/>
            <a:ext cx="6971862" cy="107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82550" indent="-229235"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5.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page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summarize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selections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each selection—whether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re-import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61594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Options...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889" y="1418638"/>
            <a:ext cx="6144241" cy="228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879" y="1418646"/>
            <a:ext cx="6145048" cy="2282581"/>
          </a:xfrm>
          <a:custGeom>
            <a:avLst/>
            <a:gdLst/>
            <a:ahLst/>
            <a:cxnLst/>
            <a:rect l="l" t="t" r="r" b="b"/>
            <a:pathLst>
              <a:path w="4455160" h="2967354">
                <a:moveTo>
                  <a:pt x="0" y="2966796"/>
                </a:moveTo>
                <a:lnTo>
                  <a:pt x="4454588" y="2966796"/>
                </a:lnTo>
                <a:lnTo>
                  <a:pt x="4454588" y="0"/>
                </a:lnTo>
                <a:lnTo>
                  <a:pt x="0" y="0"/>
                </a:lnTo>
                <a:lnTo>
                  <a:pt x="0" y="2966796"/>
                </a:lnTo>
                <a:close/>
              </a:path>
            </a:pathLst>
          </a:custGeom>
          <a:ln w="66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2" y="3850471"/>
            <a:ext cx="633248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Clicking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Options...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presents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369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7289" y="709589"/>
            <a:ext cx="4569425" cy="2901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7289" y="709587"/>
            <a:ext cx="4570247" cy="2901462"/>
          </a:xfrm>
          <a:custGeom>
            <a:avLst/>
            <a:gdLst/>
            <a:ahLst/>
            <a:cxnLst/>
            <a:rect l="l" t="t" r="r" b="b"/>
            <a:pathLst>
              <a:path w="3313429" h="3771900">
                <a:moveTo>
                  <a:pt x="0" y="3771531"/>
                </a:moveTo>
                <a:lnTo>
                  <a:pt x="3312833" y="3771531"/>
                </a:lnTo>
                <a:lnTo>
                  <a:pt x="3312833" y="0"/>
                </a:lnTo>
                <a:lnTo>
                  <a:pt x="0" y="0"/>
                </a:lnTo>
                <a:lnTo>
                  <a:pt x="0" y="3771531"/>
                </a:lnTo>
                <a:close/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7731" y="4648523"/>
            <a:ext cx="781553" cy="1181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4462" y="3760577"/>
            <a:ext cx="609600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slightly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different,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depending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imported.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screenshot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saw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specifies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certain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indexes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properties,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whether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we've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 workspace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preserved.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5765" marR="388620">
              <a:spcBef>
                <a:spcPts val="620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Preserving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definitely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something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consider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Gateway bug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again.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table objects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they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up-to-date.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boxes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950" spc="2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preserving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405765" marR="227965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tables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manually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do,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our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place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new columns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table.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 case,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405765" marR="377190">
              <a:lnSpc>
                <a:spcPts val="1140"/>
              </a:lnSpc>
              <a:spcBef>
                <a:spcPts val="155"/>
              </a:spcBef>
            </a:pP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definitely </a:t>
            </a:r>
            <a:r>
              <a:rPr sz="10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want 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to uncheck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0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preserve </a:t>
            </a:r>
            <a:r>
              <a:rPr sz="10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checkboxes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edits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replaced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clean</a:t>
            </a:r>
            <a:r>
              <a:rPr sz="9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copy.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7443" y="46617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2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7706" y="4674351"/>
            <a:ext cx="0" cy="1132742"/>
          </a:xfrm>
          <a:custGeom>
            <a:avLst/>
            <a:gdLst/>
            <a:ahLst/>
            <a:cxnLst/>
            <a:rect l="l" t="t" r="r" b="b"/>
            <a:pathLst>
              <a:path h="1472565">
                <a:moveTo>
                  <a:pt x="0" y="0"/>
                </a:moveTo>
                <a:lnTo>
                  <a:pt x="0" y="1472569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97320" y="581814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8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7320" y="4649579"/>
            <a:ext cx="129628" cy="1179635"/>
          </a:xfrm>
          <a:custGeom>
            <a:avLst/>
            <a:gdLst/>
            <a:ahLst/>
            <a:cxnLst/>
            <a:rect l="l" t="t" r="r" b="b"/>
            <a:pathLst>
              <a:path w="93979" h="1533525">
                <a:moveTo>
                  <a:pt x="93713" y="341"/>
                </a:moveTo>
                <a:lnTo>
                  <a:pt x="93687" y="0"/>
                </a:lnTo>
                <a:lnTo>
                  <a:pt x="88" y="0"/>
                </a:lnTo>
                <a:lnTo>
                  <a:pt x="88" y="32062"/>
                </a:lnTo>
                <a:lnTo>
                  <a:pt x="66344" y="32062"/>
                </a:lnTo>
                <a:lnTo>
                  <a:pt x="66344" y="1504237"/>
                </a:lnTo>
                <a:lnTo>
                  <a:pt x="0" y="1504237"/>
                </a:lnTo>
                <a:lnTo>
                  <a:pt x="0" y="1533495"/>
                </a:lnTo>
                <a:lnTo>
                  <a:pt x="48260" y="1533495"/>
                </a:lnTo>
                <a:lnTo>
                  <a:pt x="93713" y="1533510"/>
                </a:lnTo>
                <a:lnTo>
                  <a:pt x="93713" y="34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3398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3"/>
            <a:ext cx="6971862" cy="1481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83185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verified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bother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unchecking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options.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process.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144780" indent="-228600">
              <a:spcBef>
                <a:spcPts val="43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6.	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progress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imported.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completes,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Results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status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plus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sign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beside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entry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screenshot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Cu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ome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expanded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6639" y="2076195"/>
            <a:ext cx="5030741" cy="233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6629" y="2076203"/>
            <a:ext cx="5030952" cy="2338265"/>
          </a:xfrm>
          <a:custGeom>
            <a:avLst/>
            <a:gdLst/>
            <a:ahLst/>
            <a:cxnLst/>
            <a:rect l="l" t="t" r="r" b="b"/>
            <a:pathLst>
              <a:path w="3647440" h="3039745">
                <a:moveTo>
                  <a:pt x="0" y="3039402"/>
                </a:moveTo>
                <a:lnTo>
                  <a:pt x="3647287" y="3039402"/>
                </a:lnTo>
                <a:lnTo>
                  <a:pt x="3647287" y="0"/>
                </a:lnTo>
                <a:lnTo>
                  <a:pt x="0" y="0"/>
                </a:lnTo>
                <a:lnTo>
                  <a:pt x="0" y="303940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2" y="4563765"/>
            <a:ext cx="5461876" cy="102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</a:t>
            </a:r>
            <a:r>
              <a:rPr sz="1050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 marR="5080" indent="-228600">
              <a:spcBef>
                <a:spcPts val="430"/>
              </a:spcBef>
              <a:buFont typeface="Symbol"/>
              <a:buChar char=""/>
              <a:tabLst>
                <a:tab pos="250190" algn="l"/>
              </a:tabLst>
            </a:pP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allow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an </a:t>
            </a:r>
            <a:r>
              <a:rPr sz="1050" b="1" spc="114" dirty="0">
                <a:solidFill>
                  <a:prstClr val="black"/>
                </a:solidFill>
                <a:latin typeface="Cambria"/>
                <a:cs typeface="Cambria"/>
              </a:rPr>
              <a:t>MDL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activity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accomplished.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110" dirty="0">
                <a:solidFill>
                  <a:prstClr val="black"/>
                </a:solidFill>
                <a:latin typeface="Cambria"/>
                <a:cs typeface="Cambria"/>
              </a:rPr>
              <a:t>MDL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 Builder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model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later.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transfer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model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between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</a:t>
            </a:r>
            <a:r>
              <a:rPr sz="1050" spc="1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one,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r>
              <a:rPr sz="1050" spc="1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backup.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1629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806" y="484182"/>
            <a:ext cx="6983248" cy="437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8500" marR="531495" indent="-228600">
              <a:buFont typeface="Symbol"/>
              <a:buChar char=""/>
              <a:tabLst>
                <a:tab pos="699135" algn="l"/>
              </a:tabLst>
            </a:pP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Undo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cancel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actually saved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yet,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Undo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throw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away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8500" marR="713740" indent="-228600">
              <a:spcBef>
                <a:spcPts val="430"/>
              </a:spcBef>
              <a:buFont typeface="Symbol"/>
              <a:buChar char=""/>
              <a:tabLst>
                <a:tab pos="699135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>
              <a:spcBef>
                <a:spcPts val="430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1050" spc="2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/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ACME_WS_ORDERS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382270"/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expanding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expanded by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plus sign,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should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</a:t>
            </a:r>
            <a:r>
              <a:rPr sz="1050" spc="20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73660" algn="just">
              <a:spcBef>
                <a:spcPts val="430"/>
              </a:spcBef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Congratulations!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imported 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gateway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fixed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again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 successfully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identical.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9367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couple 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available.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key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reference: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56845" indent="-228600">
              <a:spcBef>
                <a:spcPts val="86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labeled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choosing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restricted 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views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39751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fewer options available;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mainly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preserve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7150">
              <a:spcBef>
                <a:spcPts val="86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though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able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gateway, 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pull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them.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Object Editor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r>
              <a:rPr sz="1050" spc="-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5880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point.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b="1" spc="6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toolbar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press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Ctrl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+ </a:t>
            </a:r>
            <a:r>
              <a:rPr sz="105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combination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our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680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3"/>
            <a:ext cx="6971862" cy="387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1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Defining source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metadata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manually</a:t>
            </a:r>
            <a:r>
              <a:rPr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Object</a:t>
            </a:r>
            <a:r>
              <a:rPr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Editor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52095">
              <a:spcBef>
                <a:spcPts val="13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continue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warehouse,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our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unable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database 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particularly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difficult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task.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970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attention 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detail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important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matches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tool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provides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creating 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Object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Editor,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tool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holds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tables.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Editor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79375" indent="-228600">
              <a:spcBef>
                <a:spcPts val="86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transactional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running.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90" dirty="0">
                <a:solidFill>
                  <a:prstClr val="black"/>
                </a:solidFill>
                <a:latin typeface="Cambria"/>
                <a:cs typeface="Cambria"/>
              </a:rPr>
              <a:t>ACME_DW_PROJECT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these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 into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tables.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Navigate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</a:t>
            </a:r>
            <a:r>
              <a:rPr sz="1050" b="1" spc="-1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110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32384"/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ACME_POS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45" dirty="0">
                <a:solidFill>
                  <a:prstClr val="black"/>
                </a:solidFill>
                <a:latin typeface="Cambria"/>
                <a:cs typeface="Cambria"/>
              </a:rPr>
              <a:t>New,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 menu.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598805" indent="-228600" algn="just">
              <a:spcBef>
                <a:spcPts val="430"/>
              </a:spcBef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New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Editor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clean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slate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 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4412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4182" y="709744"/>
            <a:ext cx="6475633" cy="303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4182" y="709751"/>
            <a:ext cx="6476124" cy="3038719"/>
          </a:xfrm>
          <a:custGeom>
            <a:avLst/>
            <a:gdLst/>
            <a:ahLst/>
            <a:cxnLst/>
            <a:rect l="l" t="t" r="r" b="b"/>
            <a:pathLst>
              <a:path w="4695190" h="3950335">
                <a:moveTo>
                  <a:pt x="0" y="3949826"/>
                </a:moveTo>
                <a:lnTo>
                  <a:pt x="4694834" y="3949826"/>
                </a:lnTo>
                <a:lnTo>
                  <a:pt x="4694834" y="0"/>
                </a:lnTo>
                <a:lnTo>
                  <a:pt x="0" y="0"/>
                </a:lnTo>
                <a:lnTo>
                  <a:pt x="0" y="3949826"/>
                </a:lnTo>
                <a:close/>
              </a:path>
            </a:pathLst>
          </a:custGeom>
          <a:ln w="7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4472" y="3898047"/>
            <a:ext cx="6191469" cy="165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facets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interface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get a chance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explore some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other aspects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interface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viewing 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edited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 marR="521970" indent="-228600">
              <a:spcBef>
                <a:spcPts val="430"/>
              </a:spcBef>
              <a:buFont typeface="Symbol"/>
              <a:buChar char=""/>
              <a:tabLst>
                <a:tab pos="25019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 it presents 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we'll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give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creating.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ems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replacing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default,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50190" marR="381635"/>
            <a:r>
              <a:rPr sz="1050" b="1" spc="40" dirty="0">
                <a:solidFill>
                  <a:prstClr val="black"/>
                </a:solidFill>
                <a:latin typeface="Cambria"/>
                <a:cs typeface="Cambria"/>
              </a:rPr>
              <a:t>TABLE_1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suggested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capitalize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consistency,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worry about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uppercase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lowercase.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0428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3"/>
            <a:ext cx="6971862" cy="4421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50285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7865" marR="462915" indent="-227965"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describes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columns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ems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here?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Well,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easy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match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 names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found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sizes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match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allowances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slight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between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corresponding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543560" indent="-635">
              <a:spcBef>
                <a:spcPts val="4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sizes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ems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found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ems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POS.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transaction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85140">
              <a:spcBef>
                <a:spcPts val="40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TEMS_KEY</a:t>
            </a:r>
            <a:r>
              <a:rPr sz="900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14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85" dirty="0">
                <a:solidFill>
                  <a:prstClr val="black"/>
                </a:solidFill>
                <a:latin typeface="Times New Roman"/>
                <a:cs typeface="Times New Roman"/>
              </a:rPr>
              <a:t>TEM_NAME    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140" marR="2788920">
              <a:lnSpc>
                <a:spcPct val="113300"/>
              </a:lnSpc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TEM_CATEGORY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I 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TEM_VENDOR 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140">
              <a:spcBef>
                <a:spcPts val="145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TEM_SKU  </a:t>
            </a:r>
            <a:r>
              <a:rPr sz="9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140">
              <a:spcBef>
                <a:spcPts val="140"/>
              </a:spcBef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prstClr val="black"/>
                </a:solidFill>
                <a:latin typeface="Times New Roman"/>
                <a:cs typeface="Times New Roman"/>
              </a:rPr>
              <a:t>TEM_BRAND  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5140" marR="2720340">
              <a:lnSpc>
                <a:spcPct val="113300"/>
              </a:lnSpc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TEM_L</a:t>
            </a:r>
            <a:r>
              <a:rPr sz="900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ST_PRICE</a:t>
            </a:r>
            <a:r>
              <a:rPr sz="9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</a:t>
            </a:r>
            <a:r>
              <a:rPr sz="900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I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TEM_DEPT  </a:t>
            </a:r>
            <a:r>
              <a:rPr sz="9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375" marR="22860">
              <a:spcBef>
                <a:spcPts val="630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Object 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ems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table;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suggest data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sizes,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adequate.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makes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best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guess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relate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source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size.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ITEMS_KEY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suggests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numbe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22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950" spc="-60" dirty="0">
                <a:solidFill>
                  <a:prstClr val="black"/>
                </a:solidFill>
                <a:latin typeface="Times New Roman"/>
                <a:cs typeface="Times New Roman"/>
              </a:rPr>
              <a:t>ITEM_VENDOR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actually suggested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va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cha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2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simply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to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match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ITEMS_KEY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both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fields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INT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precision 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large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hold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integer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integer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four-byte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larger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than  </a:t>
            </a:r>
            <a:r>
              <a:rPr sz="1050" spc="-45" dirty="0">
                <a:solidFill>
                  <a:prstClr val="black"/>
                </a:solidFill>
                <a:latin typeface="Cambria"/>
                <a:cs typeface="Cambria"/>
              </a:rPr>
              <a:t>2,147,483,647.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character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fields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ems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all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va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cha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equivalent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a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va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cha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37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Oracle.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va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cha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2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sizes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match.</a:t>
            </a:r>
            <a:r>
              <a:rPr sz="1050" spc="-1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76884"/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ITEM_L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ST_PRICE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defined 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both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scale because 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-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decimal number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t 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ems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1050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scale.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1440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4924" y="802522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25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3774" y="815023"/>
            <a:ext cx="0" cy="1393092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777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4889" y="221886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8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4889" y="790407"/>
            <a:ext cx="129628" cy="1439496"/>
          </a:xfrm>
          <a:custGeom>
            <a:avLst/>
            <a:gdLst/>
            <a:ahLst/>
            <a:cxnLst/>
            <a:rect l="l" t="t" r="r" b="b"/>
            <a:pathLst>
              <a:path w="93980" h="1871345">
                <a:moveTo>
                  <a:pt x="0" y="333"/>
                </a:moveTo>
                <a:lnTo>
                  <a:pt x="25" y="0"/>
                </a:lnTo>
                <a:lnTo>
                  <a:pt x="93624" y="0"/>
                </a:lnTo>
                <a:lnTo>
                  <a:pt x="93624" y="31350"/>
                </a:lnTo>
                <a:lnTo>
                  <a:pt x="27368" y="31350"/>
                </a:lnTo>
                <a:lnTo>
                  <a:pt x="27368" y="1842604"/>
                </a:lnTo>
                <a:lnTo>
                  <a:pt x="93713" y="1842604"/>
                </a:lnTo>
                <a:lnTo>
                  <a:pt x="93713" y="1871227"/>
                </a:lnTo>
                <a:lnTo>
                  <a:pt x="45453" y="1871227"/>
                </a:lnTo>
                <a:lnTo>
                  <a:pt x="0" y="1871227"/>
                </a:lnTo>
                <a:lnTo>
                  <a:pt x="0" y="3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703" y="1328206"/>
            <a:ext cx="515589" cy="35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5684" y="80252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25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5948" y="815023"/>
            <a:ext cx="0" cy="1393092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777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5545" y="221886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28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5561" y="790407"/>
            <a:ext cx="129628" cy="1439496"/>
          </a:xfrm>
          <a:custGeom>
            <a:avLst/>
            <a:gdLst/>
            <a:ahLst/>
            <a:cxnLst/>
            <a:rect l="l" t="t" r="r" b="b"/>
            <a:pathLst>
              <a:path w="93979" h="1871345">
                <a:moveTo>
                  <a:pt x="93713" y="333"/>
                </a:moveTo>
                <a:lnTo>
                  <a:pt x="93687" y="0"/>
                </a:lnTo>
                <a:lnTo>
                  <a:pt x="88" y="0"/>
                </a:lnTo>
                <a:lnTo>
                  <a:pt x="88" y="31350"/>
                </a:lnTo>
                <a:lnTo>
                  <a:pt x="66344" y="31350"/>
                </a:lnTo>
                <a:lnTo>
                  <a:pt x="66344" y="1842604"/>
                </a:lnTo>
                <a:lnTo>
                  <a:pt x="0" y="1842604"/>
                </a:lnTo>
                <a:lnTo>
                  <a:pt x="0" y="1871227"/>
                </a:lnTo>
                <a:lnTo>
                  <a:pt x="48260" y="1871227"/>
                </a:lnTo>
                <a:lnTo>
                  <a:pt x="93713" y="1871227"/>
                </a:lnTo>
                <a:lnTo>
                  <a:pt x="93713" y="3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946" y="484183"/>
            <a:ext cx="6971862" cy="2185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57555"/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scale </a:t>
            </a:r>
            <a:r>
              <a:rPr sz="950" b="1" spc="20" dirty="0">
                <a:solidFill>
                  <a:prstClr val="black"/>
                </a:solidFill>
                <a:latin typeface="Cambria"/>
                <a:cs typeface="Cambria"/>
              </a:rPr>
              <a:t>of</a:t>
            </a:r>
            <a:r>
              <a:rPr sz="950" b="1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numbers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57555" marR="337820">
              <a:spcBef>
                <a:spcPts val="285"/>
              </a:spcBef>
            </a:pP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Properties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data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include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scale.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 allows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numb e 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type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without indicating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specific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scale.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indicates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maximum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digits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contain,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scale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indicates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decimal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places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decimal. If 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specify them, Oracle 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accept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scale as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long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doesn't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fall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outside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range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allowed, 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between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1.0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x </a:t>
            </a:r>
            <a:r>
              <a:rPr sz="950" spc="-35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825" spc="-52" baseline="30303" dirty="0">
                <a:solidFill>
                  <a:prstClr val="black"/>
                </a:solidFill>
                <a:latin typeface="Cambria"/>
                <a:cs typeface="Cambria"/>
              </a:rPr>
              <a:t>-130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1.0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x 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825" spc="-37" baseline="30303" dirty="0">
                <a:solidFill>
                  <a:prstClr val="black"/>
                </a:solidFill>
                <a:latin typeface="Cambria"/>
                <a:cs typeface="Cambria"/>
              </a:rPr>
              <a:t>126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.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precision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scale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enforce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greater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integrity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example, if we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digits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than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specified precision,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generate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though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fall 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acceptable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range.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2755">
              <a:spcBef>
                <a:spcPts val="550"/>
              </a:spcBef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completed,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2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64633" y="2591533"/>
            <a:ext cx="6214731" cy="3309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64633" y="2591533"/>
            <a:ext cx="6215117" cy="3309815"/>
          </a:xfrm>
          <a:custGeom>
            <a:avLst/>
            <a:gdLst/>
            <a:ahLst/>
            <a:cxnLst/>
            <a:rect l="l" t="t" r="r" b="b"/>
            <a:pathLst>
              <a:path w="4505960" h="4302759">
                <a:moveTo>
                  <a:pt x="0" y="4302277"/>
                </a:moveTo>
                <a:lnTo>
                  <a:pt x="4505680" y="4302277"/>
                </a:lnTo>
                <a:lnTo>
                  <a:pt x="4505680" y="0"/>
                </a:lnTo>
                <a:lnTo>
                  <a:pt x="0" y="0"/>
                </a:lnTo>
                <a:lnTo>
                  <a:pt x="0" y="4302277"/>
                </a:lnTo>
                <a:close/>
              </a:path>
            </a:pathLst>
          </a:custGeom>
          <a:ln w="6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1630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69" y="484183"/>
            <a:ext cx="6971862" cy="5970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7305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worry 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specifying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other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important details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sizes.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chance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revisit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remainder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02235" indent="-229235">
              <a:spcBef>
                <a:spcPts val="430"/>
              </a:spcBef>
              <a:tabLst>
                <a:tab pos="469265" algn="l"/>
              </a:tabLst>
            </a:pP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3.	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save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close 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Object</a:t>
            </a:r>
            <a:r>
              <a:rPr sz="1050" b="1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Editor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proceeding.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Diagram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toolbar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menu 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Editor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press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Ctrl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+ </a:t>
            </a:r>
            <a:r>
              <a:rPr sz="1050" i="1" spc="55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combination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save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 Editor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Diagram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Close 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Object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Editor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28905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continue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remaining 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need.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identical;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sizes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match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respective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tables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ACME_POS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database—only 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subset is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remainder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40" dirty="0">
                <a:solidFill>
                  <a:prstClr val="black"/>
                </a:solidFill>
                <a:latin typeface="Times New Roman"/>
                <a:cs typeface="Times New Roman"/>
              </a:rPr>
              <a:t>POS_TRANSACT 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IONS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REGI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STERS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STORES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REGIONS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reference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help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corresponding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Builder: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>
              <a:spcBef>
                <a:spcPts val="835"/>
              </a:spcBef>
            </a:pPr>
            <a:r>
              <a:rPr sz="9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POS_TRANSACTIONS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204" marR="3017520">
              <a:lnSpc>
                <a:spcPct val="106700"/>
              </a:lnSpc>
              <a:spcBef>
                <a:spcPts val="310"/>
              </a:spcBef>
            </a:pP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POS_TRANS_KEY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SALES_QUANT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TY</a:t>
            </a:r>
            <a:r>
              <a:rPr sz="9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SALES_ASSOC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IATE</a:t>
            </a:r>
            <a:r>
              <a:rPr sz="900" spc="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6854">
              <a:spcBef>
                <a:spcPts val="70"/>
              </a:spcBef>
            </a:pP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REGI STER</a:t>
            </a:r>
            <a:r>
              <a:rPr sz="90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4315" marR="3429000" indent="22225">
              <a:lnSpc>
                <a:spcPct val="106700"/>
              </a:lnSpc>
            </a:pP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I 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TEM_SOLD</a:t>
            </a:r>
            <a:r>
              <a:rPr sz="9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DATE_SOLD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d a t e  </a:t>
            </a:r>
            <a:r>
              <a:rPr sz="900" spc="-110" dirty="0">
                <a:solidFill>
                  <a:prstClr val="black"/>
                </a:solidFill>
                <a:latin typeface="Times New Roman"/>
                <a:cs typeface="Times New Roman"/>
              </a:rPr>
              <a:t>AMOUNT 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10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, 2 )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4315">
              <a:spcBef>
                <a:spcPts val="384"/>
              </a:spcBef>
            </a:pPr>
            <a:r>
              <a:rPr sz="90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b="1" spc="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6854">
              <a:spcBef>
                <a:spcPts val="384"/>
              </a:spcBef>
            </a:pP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REGI </a:t>
            </a:r>
            <a:r>
              <a:rPr sz="900" spc="-15" dirty="0">
                <a:solidFill>
                  <a:prstClr val="black"/>
                </a:solidFill>
                <a:latin typeface="Times New Roman"/>
                <a:cs typeface="Times New Roman"/>
              </a:rPr>
              <a:t>STERS_KEY</a:t>
            </a:r>
            <a:r>
              <a:rPr sz="9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6854">
              <a:spcBef>
                <a:spcPts val="70"/>
              </a:spcBef>
            </a:pP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REGI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prstClr val="black"/>
                </a:solidFill>
                <a:latin typeface="Times New Roman"/>
                <a:cs typeface="Times New Roman"/>
              </a:rPr>
              <a:t>STER_MANUFACTURER 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60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3291840" indent="-17145">
              <a:lnSpc>
                <a:spcPct val="106700"/>
              </a:lnSpc>
            </a:pPr>
            <a:r>
              <a:rPr sz="900" spc="-75" dirty="0">
                <a:solidFill>
                  <a:prstClr val="black"/>
                </a:solidFill>
                <a:latin typeface="Times New Roman"/>
                <a:cs typeface="Times New Roman"/>
              </a:rPr>
              <a:t>MODEL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 a r c h a r 2 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LOCATION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SERIAL_NO </a:t>
            </a:r>
            <a:r>
              <a:rPr sz="9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204">
              <a:spcBef>
                <a:spcPts val="384"/>
              </a:spcBef>
            </a:pPr>
            <a:r>
              <a:rPr sz="9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STORES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204" marR="2948940">
              <a:lnSpc>
                <a:spcPct val="106700"/>
              </a:lnSpc>
              <a:spcBef>
                <a:spcPts val="310"/>
              </a:spcBef>
            </a:pP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STORES_KEY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60" dirty="0">
                <a:solidFill>
                  <a:prstClr val="black"/>
                </a:solidFill>
                <a:latin typeface="Times New Roman"/>
                <a:cs typeface="Times New Roman"/>
              </a:rPr>
              <a:t>STORE_NAME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 a r c h a r 2 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STORE_ADDRESS</a:t>
            </a:r>
            <a:r>
              <a:rPr sz="9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9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60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STORE_ADDRESS</a:t>
            </a:r>
            <a:r>
              <a:rPr sz="9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60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5" dirty="0">
                <a:solidFill>
                  <a:prstClr val="black"/>
                </a:solidFill>
                <a:latin typeface="Times New Roman"/>
                <a:cs typeface="Times New Roman"/>
              </a:rPr>
              <a:t>STORE_CI </a:t>
            </a:r>
            <a:r>
              <a:rPr sz="900" spc="-35" dirty="0">
                <a:solidFill>
                  <a:prstClr val="black"/>
                </a:solidFill>
                <a:latin typeface="Times New Roman"/>
                <a:cs typeface="Times New Roman"/>
              </a:rPr>
              <a:t>TY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 a r c h a r 2 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STORE_STATE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 a r c h a r 2 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STORE_ZI</a:t>
            </a:r>
            <a:r>
              <a:rPr sz="9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P 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6854">
              <a:spcBef>
                <a:spcPts val="70"/>
              </a:spcBef>
            </a:pP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REGION_LOCATED_ </a:t>
            </a:r>
            <a:r>
              <a:rPr sz="900" spc="30" dirty="0">
                <a:solidFill>
                  <a:prstClr val="black"/>
                </a:solidFill>
                <a:latin typeface="Times New Roman"/>
                <a:cs typeface="Times New Roman"/>
              </a:rPr>
              <a:t>IN 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</a:t>
            </a:r>
            <a:r>
              <a:rPr sz="9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204">
              <a:spcBef>
                <a:spcPts val="70"/>
              </a:spcBef>
            </a:pPr>
            <a:r>
              <a:rPr sz="900" spc="-60" dirty="0">
                <a:solidFill>
                  <a:prstClr val="black"/>
                </a:solidFill>
                <a:latin typeface="Times New Roman"/>
                <a:cs typeface="Times New Roman"/>
              </a:rPr>
              <a:t>STORE_NUMBER   </a:t>
            </a:r>
            <a:r>
              <a:rPr sz="9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510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5008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321" y="1495022"/>
            <a:ext cx="115614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210" y="0"/>
                </a:lnTo>
              </a:path>
            </a:pathLst>
          </a:custGeom>
          <a:ln w="27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079" y="1505718"/>
            <a:ext cx="0" cy="2188308"/>
          </a:xfrm>
          <a:custGeom>
            <a:avLst/>
            <a:gdLst/>
            <a:ahLst/>
            <a:cxnLst/>
            <a:rect l="l" t="t" r="r" b="b"/>
            <a:pathLst>
              <a:path h="2844800">
                <a:moveTo>
                  <a:pt x="0" y="0"/>
                </a:moveTo>
                <a:lnTo>
                  <a:pt x="0" y="2844362"/>
                </a:lnTo>
              </a:path>
            </a:pathLst>
          </a:custGeom>
          <a:ln w="24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8305" y="3702856"/>
            <a:ext cx="115614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300" y="0"/>
                </a:lnTo>
              </a:path>
            </a:pathLst>
          </a:custGeom>
          <a:ln w="23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295" y="1484810"/>
            <a:ext cx="115614" cy="2227385"/>
          </a:xfrm>
          <a:custGeom>
            <a:avLst/>
            <a:gdLst/>
            <a:ahLst/>
            <a:cxnLst/>
            <a:rect l="l" t="t" r="r" b="b"/>
            <a:pathLst>
              <a:path w="83819" h="2895600">
                <a:moveTo>
                  <a:pt x="0" y="282"/>
                </a:moveTo>
                <a:lnTo>
                  <a:pt x="22" y="0"/>
                </a:lnTo>
                <a:lnTo>
                  <a:pt x="83221" y="0"/>
                </a:lnTo>
                <a:lnTo>
                  <a:pt x="83221" y="26569"/>
                </a:lnTo>
                <a:lnTo>
                  <a:pt x="24327" y="26569"/>
                </a:lnTo>
                <a:lnTo>
                  <a:pt x="24327" y="2871144"/>
                </a:lnTo>
                <a:lnTo>
                  <a:pt x="83300" y="2871144"/>
                </a:lnTo>
                <a:lnTo>
                  <a:pt x="83300" y="2895390"/>
                </a:lnTo>
                <a:lnTo>
                  <a:pt x="40402" y="2895390"/>
                </a:lnTo>
                <a:lnTo>
                  <a:pt x="0" y="2895390"/>
                </a:lnTo>
                <a:lnTo>
                  <a:pt x="0" y="28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9111" y="2416004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43324" y="1494785"/>
            <a:ext cx="145393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298" y="0"/>
                </a:lnTo>
              </a:path>
            </a:pathLst>
          </a:custGeom>
          <a:ln w="27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67354" y="1505178"/>
            <a:ext cx="0" cy="2188308"/>
          </a:xfrm>
          <a:custGeom>
            <a:avLst/>
            <a:gdLst/>
            <a:ahLst/>
            <a:cxnLst/>
            <a:rect l="l" t="t" r="r" b="b"/>
            <a:pathLst>
              <a:path h="2844800">
                <a:moveTo>
                  <a:pt x="0" y="0"/>
                </a:moveTo>
                <a:lnTo>
                  <a:pt x="0" y="2844228"/>
                </a:lnTo>
              </a:path>
            </a:pathLst>
          </a:custGeom>
          <a:ln w="30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3177" y="3702535"/>
            <a:ext cx="146269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427" y="0"/>
                </a:lnTo>
              </a:path>
            </a:pathLst>
          </a:custGeom>
          <a:ln w="2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43191" y="1484810"/>
            <a:ext cx="146269" cy="2227385"/>
          </a:xfrm>
          <a:custGeom>
            <a:avLst/>
            <a:gdLst/>
            <a:ahLst/>
            <a:cxnLst/>
            <a:rect l="l" t="t" r="r" b="b"/>
            <a:pathLst>
              <a:path w="106045" h="2895600">
                <a:moveTo>
                  <a:pt x="105427" y="282"/>
                </a:moveTo>
                <a:lnTo>
                  <a:pt x="105398" y="0"/>
                </a:lnTo>
                <a:lnTo>
                  <a:pt x="100" y="0"/>
                </a:lnTo>
                <a:lnTo>
                  <a:pt x="100" y="26569"/>
                </a:lnTo>
                <a:lnTo>
                  <a:pt x="74637" y="26569"/>
                </a:lnTo>
                <a:lnTo>
                  <a:pt x="74637" y="2871144"/>
                </a:lnTo>
                <a:lnTo>
                  <a:pt x="0" y="2871144"/>
                </a:lnTo>
                <a:lnTo>
                  <a:pt x="0" y="2895390"/>
                </a:lnTo>
                <a:lnTo>
                  <a:pt x="54292" y="2895390"/>
                </a:lnTo>
                <a:lnTo>
                  <a:pt x="105427" y="2895390"/>
                </a:lnTo>
                <a:lnTo>
                  <a:pt x="105427" y="28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6017" y="484182"/>
            <a:ext cx="6983248" cy="6128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4315">
              <a:spcBef>
                <a:spcPts val="540"/>
              </a:spcBef>
            </a:pPr>
            <a:r>
              <a:rPr sz="9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REGIONS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7490" marR="3162300">
              <a:lnSpc>
                <a:spcPct val="106700"/>
              </a:lnSpc>
              <a:spcBef>
                <a:spcPts val="310"/>
              </a:spcBef>
            </a:pPr>
            <a:r>
              <a:rPr sz="900" spc="-20" dirty="0">
                <a:solidFill>
                  <a:prstClr val="black"/>
                </a:solidFill>
                <a:latin typeface="Times New Roman"/>
                <a:cs typeface="Times New Roman"/>
              </a:rPr>
              <a:t>REGIONS_KEY </a:t>
            </a:r>
            <a:r>
              <a:rPr sz="900" spc="5" dirty="0">
                <a:solidFill>
                  <a:prstClr val="black"/>
                </a:solidFill>
                <a:latin typeface="Times New Roman"/>
                <a:cs typeface="Times New Roman"/>
              </a:rPr>
              <a:t>numb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900" spc="60" dirty="0">
                <a:solidFill>
                  <a:prstClr val="black"/>
                </a:solidFill>
                <a:latin typeface="Times New Roman"/>
                <a:cs typeface="Times New Roman"/>
              </a:rPr>
              <a:t>r(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22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50" dirty="0">
                <a:solidFill>
                  <a:prstClr val="black"/>
                </a:solidFill>
                <a:latin typeface="Times New Roman"/>
                <a:cs typeface="Times New Roman"/>
              </a:rPr>
              <a:t>REGION_NAME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CONT 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INENT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 a r c h a r 2 (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  </a:t>
            </a:r>
            <a:r>
              <a:rPr sz="900" spc="-75" dirty="0">
                <a:solidFill>
                  <a:prstClr val="black"/>
                </a:solidFill>
                <a:latin typeface="Times New Roman"/>
                <a:cs typeface="Times New Roman"/>
              </a:rPr>
              <a:t>COUNTRY   </a:t>
            </a:r>
            <a:r>
              <a:rPr sz="9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prstClr val="black"/>
                </a:solidFill>
                <a:latin typeface="Times New Roman"/>
                <a:cs typeface="Times New Roman"/>
              </a:rPr>
              <a:t>50</a:t>
            </a:r>
            <a:r>
              <a:rPr sz="9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/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Case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sensitivity </a:t>
            </a:r>
            <a:r>
              <a:rPr sz="950" b="1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b="1" spc="90" dirty="0">
                <a:solidFill>
                  <a:prstClr val="black"/>
                </a:solidFill>
                <a:latin typeface="Cambria"/>
                <a:cs typeface="Cambria"/>
              </a:rPr>
              <a:t>SQL</a:t>
            </a:r>
            <a:r>
              <a:rPr sz="950" b="1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352425">
              <a:spcBef>
                <a:spcPts val="28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uppercase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Warehouse Builder defaults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case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upper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column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enter.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cause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problem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while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retrieving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from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case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match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defined in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allow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mixed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case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names,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assumes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uppercase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names.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is possible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query a mixed-case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in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an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database, but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must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enclosed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quotes.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generated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Warehouse Builder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recognizes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puts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quotes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around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references to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331470"/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name. If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worked,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matching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problem.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However,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Editor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enters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columns,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no option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 enter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mixed-case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We'll run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errors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corresponding  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all uppercase.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476250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scripts 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downloaded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Packt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site (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www.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k t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pub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c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/ c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od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5746_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Cod 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build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all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uppercase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avoid any</a:t>
            </a:r>
            <a:r>
              <a:rPr sz="9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problem.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610"/>
              </a:spcBef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is created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work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lost.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tables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entered,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completed.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Importing source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metadata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files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225">
              <a:spcBef>
                <a:spcPts val="135"/>
              </a:spcBef>
            </a:pP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wrap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file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table,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existing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table. The metadata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describes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imported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format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delimited,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usually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commas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separating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carriage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return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85" dirty="0">
                <a:solidFill>
                  <a:prstClr val="black"/>
                </a:solidFill>
                <a:latin typeface="Cambria"/>
                <a:cs typeface="Cambria"/>
              </a:rPr>
              <a:t>CSV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file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).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greatly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expands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flexibility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allows 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draw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databases. That can also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great assistance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even in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loading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directly network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accessible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exported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saved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CSV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9"/>
              </a:spcBef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8890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89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9540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5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526" y="484182"/>
            <a:ext cx="6984124" cy="574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38760" algn="just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referred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MY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_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results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Assistant,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showed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though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hadn't  specified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396875">
              <a:spcBef>
                <a:spcPts val="865"/>
              </a:spcBef>
            </a:pP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discussing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detail,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talk about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three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86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Project</a:t>
            </a:r>
            <a:r>
              <a:rPr sz="1050" b="1" spc="-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Global</a:t>
            </a:r>
            <a:r>
              <a:rPr sz="1050" b="1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3815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warehouse.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nodes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create. 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necessary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2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design,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shows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flexibility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7462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tool. 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depend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our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situation. In our analysis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earlier,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determined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retrieve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</a:t>
            </a:r>
            <a:r>
              <a:rPr sz="1050" spc="1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stored.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6515">
              <a:spcBef>
                <a:spcPts val="865"/>
              </a:spcBef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model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tree,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both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restricted 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interacting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335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strengths.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talk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pulling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file, 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organization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(which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includes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E-Business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Suite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PeopleSoft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, 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Siebel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b="1" spc="40" dirty="0">
                <a:solidFill>
                  <a:prstClr val="black"/>
                </a:solidFill>
                <a:latin typeface="Cambria"/>
                <a:cs typeface="Cambria"/>
              </a:rPr>
              <a:t>SAP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pull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we'd design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Applications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9398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isn't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holds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targets. Later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structure,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revisit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topic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warehouse.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defines both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sources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targets,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them.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9271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where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connections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various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workspace has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connect to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various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files,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defined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modules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stored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accessible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Explorer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explicitly from within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Connection</a:t>
            </a:r>
            <a:r>
              <a:rPr sz="1050" b="1" spc="-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517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4891" y="1572007"/>
            <a:ext cx="776452" cy="378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0404" y="194012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0781" y="1593803"/>
            <a:ext cx="0" cy="337038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30527" y="1583543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0404" y="1573061"/>
            <a:ext cx="129628" cy="377092"/>
          </a:xfrm>
          <a:custGeom>
            <a:avLst/>
            <a:gdLst/>
            <a:ahLst/>
            <a:cxnLst/>
            <a:rect l="l" t="t" r="r" b="b"/>
            <a:pathLst>
              <a:path w="93979" h="49021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464616"/>
                </a:lnTo>
                <a:lnTo>
                  <a:pt x="0" y="464616"/>
                </a:lnTo>
                <a:lnTo>
                  <a:pt x="0" y="489661"/>
                </a:lnTo>
                <a:lnTo>
                  <a:pt x="48260" y="489661"/>
                </a:lnTo>
                <a:lnTo>
                  <a:pt x="93713" y="4896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69" y="484182"/>
            <a:ext cx="6971862" cy="4437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286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Toys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Gizmos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company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warehouse, we've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contains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counties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USA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management  wanted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analyzing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county.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USA,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identifies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county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cross reference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county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need.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97255">
              <a:spcBef>
                <a:spcPts val="59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oun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. c s v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download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913130" marR="774065" indent="-16510"/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Packt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site at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www.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k t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pub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c</a:t>
            </a:r>
            <a:r>
              <a:rPr sz="9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 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950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od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5746_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Cod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4"/>
              </a:spcBef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5494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still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from 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databases, 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minor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differences.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involved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file</a:t>
            </a:r>
            <a:r>
              <a:rPr sz="1050" spc="1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90170" indent="-228600">
              <a:spcBef>
                <a:spcPts val="86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task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perform,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definition.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project,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 below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earlier,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we'll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node.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 menu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wizard.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9055" indent="-228600">
              <a:spcBef>
                <a:spcPts val="430"/>
              </a:spcBef>
              <a:buFontTx/>
              <a:buAutoNum type="arabicPeriod" startAt="2"/>
              <a:tabLst>
                <a:tab pos="469900" algn="l"/>
              </a:tabLst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slight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already.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only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asks 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description.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databases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b="1" spc="85" dirty="0">
                <a:solidFill>
                  <a:prstClr val="black"/>
                </a:solidFill>
                <a:latin typeface="Cambria"/>
                <a:cs typeface="Cambria"/>
              </a:rPr>
              <a:t>ACME_FILES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</a:t>
            </a:r>
            <a:r>
              <a:rPr sz="1050" b="1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2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90500" indent="-228600">
              <a:spcBef>
                <a:spcPts val="430"/>
              </a:spcBef>
              <a:buFontTx/>
              <a:buAutoNum type="arabicPeriod" startAt="2"/>
              <a:tabLst>
                <a:tab pos="469900" algn="l"/>
              </a:tabLst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previously. 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immediately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major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compared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image,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asks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description,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are.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346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5858" y="709346"/>
            <a:ext cx="4512319" cy="145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5848" y="709344"/>
            <a:ext cx="4512441" cy="1454638"/>
          </a:xfrm>
          <a:custGeom>
            <a:avLst/>
            <a:gdLst/>
            <a:ahLst/>
            <a:cxnLst/>
            <a:rect l="l" t="t" r="r" b="b"/>
            <a:pathLst>
              <a:path w="3271520" h="1891030">
                <a:moveTo>
                  <a:pt x="0" y="1890610"/>
                </a:moveTo>
                <a:lnTo>
                  <a:pt x="3271431" y="1890610"/>
                </a:lnTo>
                <a:lnTo>
                  <a:pt x="3271431" y="0"/>
                </a:lnTo>
                <a:lnTo>
                  <a:pt x="0" y="0"/>
                </a:lnTo>
                <a:lnTo>
                  <a:pt x="0" y="189061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1380" y="2313227"/>
            <a:ext cx="6653924" cy="102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7150" indent="-228600">
              <a:buFontTx/>
              <a:buAutoNum type="arabicPeriod" startAt="4"/>
              <a:tabLst>
                <a:tab pos="2413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prefilled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suggested name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adds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end. So,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remove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b="1" spc="95" dirty="0">
                <a:solidFill>
                  <a:prstClr val="black"/>
                </a:solidFill>
                <a:latin typeface="Cambria"/>
                <a:cs typeface="Cambria"/>
              </a:rPr>
              <a:t>ACME_FILES_LOCATION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5080" indent="-228600">
              <a:spcBef>
                <a:spcPts val="430"/>
              </a:spcBef>
              <a:buFontTx/>
              <a:buAutoNum type="arabicPeriod" startAt="4"/>
              <a:tabLst>
                <a:tab pos="241300" algn="l"/>
              </a:tabLst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drop-down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entries: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General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FTP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FTP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Transfer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Protocol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—used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getting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network),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slightly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2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1869" y="3341123"/>
            <a:ext cx="5080297" cy="2047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1861" y="3341116"/>
            <a:ext cx="5080876" cy="2043235"/>
          </a:xfrm>
          <a:custGeom>
            <a:avLst/>
            <a:gdLst/>
            <a:ahLst/>
            <a:cxnLst/>
            <a:rect l="l" t="t" r="r" b="b"/>
            <a:pathLst>
              <a:path w="3683635" h="2656204">
                <a:moveTo>
                  <a:pt x="0" y="2655671"/>
                </a:moveTo>
                <a:lnTo>
                  <a:pt x="3683215" y="2655671"/>
                </a:lnTo>
                <a:lnTo>
                  <a:pt x="3683215" y="0"/>
                </a:lnTo>
                <a:lnTo>
                  <a:pt x="0" y="0"/>
                </a:lnTo>
                <a:lnTo>
                  <a:pt x="0" y="2655671"/>
                </a:lnTo>
                <a:close/>
              </a:path>
            </a:pathLst>
          </a:custGeom>
          <a:ln w="6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4462" y="5533377"/>
            <a:ext cx="5819228" cy="838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FTP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logon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computer. 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</a:t>
            </a:r>
            <a:r>
              <a:rPr sz="1050" spc="2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24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61594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9144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911" y="484183"/>
            <a:ext cx="6972738" cy="362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2280" marR="79375" indent="-220979">
              <a:spcBef>
                <a:spcPts val="430"/>
              </a:spcBef>
              <a:buFont typeface="Cambria"/>
              <a:buAutoNum type="arabicPeriod" startAt="6"/>
              <a:tabLst>
                <a:tab pos="470534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simplest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we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standard path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future. 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called 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Ge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tti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ng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a r t e dWit </a:t>
            </a:r>
            <a:r>
              <a:rPr sz="950" spc="-85" dirty="0">
                <a:solidFill>
                  <a:prstClr val="black"/>
                </a:solidFill>
                <a:latin typeface="Times New Roman"/>
                <a:cs typeface="Times New Roman"/>
              </a:rPr>
              <a:t>hOWB_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put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45" dirty="0">
                <a:solidFill>
                  <a:prstClr val="black"/>
                </a:solidFill>
                <a:latin typeface="Times New Roman"/>
                <a:cs typeface="Times New Roman"/>
              </a:rPr>
              <a:t>D: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drive.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Choose  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drive with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substitute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appropriate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drive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letter.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Browse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System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dialog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box,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D:\GettingStartedWithOWB_files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path,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</a:t>
            </a:r>
            <a:r>
              <a:rPr sz="1050" b="1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Tx/>
              <a:buAutoNum type="arabicPeriod" startAt="6"/>
              <a:tabLst>
                <a:tab pos="470534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/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That's 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files.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1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straightforward.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44145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cover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now.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little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 detail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importing 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appeared,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under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project,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Import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steps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6670" indent="-228600">
              <a:spcBef>
                <a:spcPts val="860"/>
              </a:spcBef>
              <a:tabLst>
                <a:tab pos="469900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Filter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Information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case,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available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filtering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options, </a:t>
            </a:r>
            <a:r>
              <a:rPr sz="1050" b="1" spc="6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matching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pattern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5918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6952" y="709471"/>
            <a:ext cx="6310077" cy="2119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6955" y="709461"/>
            <a:ext cx="6310586" cy="2114550"/>
          </a:xfrm>
          <a:custGeom>
            <a:avLst/>
            <a:gdLst/>
            <a:ahLst/>
            <a:cxnLst/>
            <a:rect l="l" t="t" r="r" b="b"/>
            <a:pathLst>
              <a:path w="4575175" h="2748915">
                <a:moveTo>
                  <a:pt x="0" y="2748876"/>
                </a:moveTo>
                <a:lnTo>
                  <a:pt x="4574806" y="2748876"/>
                </a:lnTo>
                <a:lnTo>
                  <a:pt x="4574806" y="0"/>
                </a:lnTo>
                <a:lnTo>
                  <a:pt x="0" y="0"/>
                </a:lnTo>
                <a:lnTo>
                  <a:pt x="0" y="2748876"/>
                </a:lnTo>
                <a:close/>
              </a:path>
            </a:pathLst>
          </a:custGeom>
          <a:ln w="6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81" y="2973675"/>
            <a:ext cx="6606628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3241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0665" marR="5080" indent="-228600">
              <a:spcBef>
                <a:spcPts val="430"/>
              </a:spcBef>
              <a:tabLst>
                <a:tab pos="2406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Selection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from.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shows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contents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matching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filter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criteria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plus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sign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beside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shows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single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oun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. c s v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folder,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screenshot.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219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9"/>
            <a:ext cx="697186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6289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no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means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forgot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copy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folder.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again by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copying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now,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4677" y="1172464"/>
            <a:ext cx="6154665" cy="2253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4686" y="1172474"/>
            <a:ext cx="6154683" cy="2266462"/>
          </a:xfrm>
          <a:custGeom>
            <a:avLst/>
            <a:gdLst/>
            <a:ahLst/>
            <a:cxnLst/>
            <a:rect l="l" t="t" r="r" b="b"/>
            <a:pathLst>
              <a:path w="4462145" h="2946400">
                <a:moveTo>
                  <a:pt x="0" y="2946069"/>
                </a:moveTo>
                <a:lnTo>
                  <a:pt x="4462132" y="2946069"/>
                </a:lnTo>
                <a:lnTo>
                  <a:pt x="4462132" y="0"/>
                </a:lnTo>
                <a:lnTo>
                  <a:pt x="0" y="0"/>
                </a:lnTo>
                <a:lnTo>
                  <a:pt x="0" y="2946069"/>
                </a:lnTo>
                <a:close/>
              </a:path>
            </a:pathLst>
          </a:custGeom>
          <a:ln w="6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379" y="3588366"/>
            <a:ext cx="6432331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 marR="508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specifying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dependents 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determine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depend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as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import, we'd 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depend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193040" indent="-229235">
              <a:spcBef>
                <a:spcPts val="430"/>
              </a:spcBef>
              <a:tabLst>
                <a:tab pos="2406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3.	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oun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 s . c s v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arrow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&gt;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),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brings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272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1730" y="709392"/>
            <a:ext cx="6500526" cy="2375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21728" y="709392"/>
            <a:ext cx="6500648" cy="2375877"/>
          </a:xfrm>
          <a:custGeom>
            <a:avLst/>
            <a:gdLst/>
            <a:ahLst/>
            <a:cxnLst/>
            <a:rect l="l" t="t" r="r" b="b"/>
            <a:pathLst>
              <a:path w="4712970" h="3088640">
                <a:moveTo>
                  <a:pt x="0" y="3088106"/>
                </a:moveTo>
                <a:lnTo>
                  <a:pt x="4712881" y="3088106"/>
                </a:lnTo>
                <a:lnTo>
                  <a:pt x="4712881" y="0"/>
                </a:lnTo>
                <a:lnTo>
                  <a:pt x="0" y="0"/>
                </a:lnTo>
                <a:lnTo>
                  <a:pt x="0" y="3088106"/>
                </a:lnTo>
                <a:close/>
              </a:path>
            </a:pathLst>
          </a:custGeom>
          <a:ln w="6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80" y="3234474"/>
            <a:ext cx="6641662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tabLst>
                <a:tab pos="240665" algn="l"/>
              </a:tabLst>
            </a:pP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4.	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looks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rather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different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page of</a:t>
            </a:r>
            <a:r>
              <a:rPr sz="1050" spc="2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imports,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doesn't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it?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difference 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red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X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contains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comma-separated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values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describe to 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Import 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called,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kind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columns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hold.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store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the 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needs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specify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files. The red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X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indicates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yet specified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this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3862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069" y="484184"/>
            <a:ext cx="6971862" cy="91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144780" indent="-229235"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5.	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entirely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haven't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seen  before.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Flat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Wizard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started.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3048" y="1397388"/>
            <a:ext cx="5837901" cy="2529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3048" y="1397381"/>
            <a:ext cx="5838497" cy="2530231"/>
          </a:xfrm>
          <a:custGeom>
            <a:avLst/>
            <a:gdLst/>
            <a:ahLst/>
            <a:cxnLst/>
            <a:rect l="l" t="t" r="r" b="b"/>
            <a:pathLst>
              <a:path w="4232910" h="3289300">
                <a:moveTo>
                  <a:pt x="0" y="3288715"/>
                </a:moveTo>
                <a:lnTo>
                  <a:pt x="4232478" y="3288715"/>
                </a:lnTo>
                <a:lnTo>
                  <a:pt x="4232478" y="0"/>
                </a:lnTo>
                <a:lnTo>
                  <a:pt x="0" y="0"/>
                </a:lnTo>
                <a:lnTo>
                  <a:pt x="0" y="3288715"/>
                </a:lnTo>
                <a:close/>
              </a:path>
            </a:pathLst>
          </a:custGeom>
          <a:ln w="6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4462" y="4055579"/>
            <a:ext cx="6314966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displays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pulled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columns 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knows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what's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columns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separated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comma,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doesn't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column—so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just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displays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picks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fine.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remaining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 indent="-228600">
              <a:spcBef>
                <a:spcPts val="430"/>
              </a:spcBef>
              <a:buFont typeface="Symbol"/>
              <a:buChar char=""/>
              <a:tabLst>
                <a:tab pos="250190" algn="l"/>
              </a:tabLst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mean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found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by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30" dirty="0">
                <a:solidFill>
                  <a:prstClr val="black"/>
                </a:solidFill>
                <a:latin typeface="Cambria"/>
                <a:cs typeface="Cambria"/>
              </a:rPr>
              <a:t>Help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 indent="-228600">
              <a:spcBef>
                <a:spcPts val="430"/>
              </a:spcBef>
              <a:buFont typeface="Symbol"/>
              <a:buChar char=""/>
              <a:tabLst>
                <a:tab pos="25019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Characterset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related.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English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language,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9554" marR="493395" indent="-228600">
              <a:spcBef>
                <a:spcPts val="430"/>
              </a:spcBef>
              <a:buFont typeface="Symbol"/>
              <a:buChar char=""/>
              <a:tabLst>
                <a:tab pos="25019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characters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determines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much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idea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what's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it.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multiple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types,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play.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R="436880" algn="ctr">
              <a:spcBef>
                <a:spcPts val="345"/>
              </a:spcBef>
            </a:pP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4740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946" y="484189"/>
            <a:ext cx="697186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3045">
              <a:tabLst>
                <a:tab pos="46164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6.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step, 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even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2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characteristics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4603" y="1049350"/>
            <a:ext cx="5574792" cy="2473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4603" y="1049342"/>
            <a:ext cx="5574862" cy="2478454"/>
          </a:xfrm>
          <a:custGeom>
            <a:avLst/>
            <a:gdLst/>
            <a:ahLst/>
            <a:cxnLst/>
            <a:rect l="l" t="t" r="r" b="b"/>
            <a:pathLst>
              <a:path w="4041775" h="3221990">
                <a:moveTo>
                  <a:pt x="0" y="3221761"/>
                </a:moveTo>
                <a:lnTo>
                  <a:pt x="4041724" y="3221761"/>
                </a:lnTo>
                <a:lnTo>
                  <a:pt x="4041724" y="0"/>
                </a:lnTo>
                <a:lnTo>
                  <a:pt x="0" y="0"/>
                </a:lnTo>
                <a:lnTo>
                  <a:pt x="0" y="3221761"/>
                </a:lnTo>
                <a:close/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2" y="3677265"/>
            <a:ext cx="6307959" cy="2025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64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will know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ends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commas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determine where one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ends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where does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start?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seems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 figured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assumes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carriage 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return </a:t>
            </a:r>
            <a:r>
              <a:rPr sz="1050" b="1" spc="60" dirty="0">
                <a:solidFill>
                  <a:prstClr val="black"/>
                </a:solidFill>
                <a:latin typeface="Cambria"/>
                <a:cs typeface="Cambria"/>
              </a:rPr>
              <a:t>&lt;CR&gt;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row.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invisible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 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entered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press the </a:t>
            </a:r>
            <a:r>
              <a:rPr sz="105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Enter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key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while editing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line.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character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indicating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row,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carriage return,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common.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that.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4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 whether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logical 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records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contains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for 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logical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record.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words,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record.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record's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worth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 row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records 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complete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logical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record.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7862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9"/>
            <a:ext cx="697186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279400" indent="-229235"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7.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Format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tells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separated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</a:t>
            </a:r>
            <a:r>
              <a:rPr sz="1050" spc="1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9376" y="1049266"/>
            <a:ext cx="6085261" cy="269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9376" y="1049254"/>
            <a:ext cx="6085490" cy="2705588"/>
          </a:xfrm>
          <a:custGeom>
            <a:avLst/>
            <a:gdLst/>
            <a:ahLst/>
            <a:cxnLst/>
            <a:rect l="l" t="t" r="r" b="b"/>
            <a:pathLst>
              <a:path w="4411980" h="3517265">
                <a:moveTo>
                  <a:pt x="0" y="3516757"/>
                </a:moveTo>
                <a:lnTo>
                  <a:pt x="4411814" y="3516757"/>
                </a:lnTo>
                <a:lnTo>
                  <a:pt x="4411814" y="0"/>
                </a:lnTo>
                <a:lnTo>
                  <a:pt x="0" y="0"/>
                </a:lnTo>
                <a:lnTo>
                  <a:pt x="0" y="351675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5" y="3904019"/>
            <a:ext cx="6326352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80"/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records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separated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Comma,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that.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Enclosures: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selection 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OWB's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specifying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characters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Frequently,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text-based 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CSV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files,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differentiated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numerical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surrounding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quotes,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single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quotes,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something similar. 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specify,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characters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text-field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8636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character 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quotes,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setting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no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effect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safely ignore it.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quotes,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other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characters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drop-down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menu, might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strings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delimiters.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blank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there's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delimiter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case so that 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wouldn't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1050" spc="1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confused.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8731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8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99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946" y="484189"/>
            <a:ext cx="697186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45745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3045">
              <a:tabLst>
                <a:tab pos="46164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8.	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Moving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skip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87630" algn="ctr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contains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8625" y="1049254"/>
            <a:ext cx="5926748" cy="262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8635" y="1049254"/>
            <a:ext cx="5926959" cy="2634762"/>
          </a:xfrm>
          <a:custGeom>
            <a:avLst/>
            <a:gdLst/>
            <a:ahLst/>
            <a:cxnLst/>
            <a:rect l="l" t="t" r="r" b="b"/>
            <a:pathLst>
              <a:path w="4297045" h="3425190">
                <a:moveTo>
                  <a:pt x="0" y="3425164"/>
                </a:moveTo>
                <a:lnTo>
                  <a:pt x="4296892" y="3425164"/>
                </a:lnTo>
                <a:lnTo>
                  <a:pt x="4296892" y="0"/>
                </a:lnTo>
                <a:lnTo>
                  <a:pt x="0" y="0"/>
                </a:lnTo>
                <a:lnTo>
                  <a:pt x="0" y="3425164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4" y="3833563"/>
            <a:ext cx="6247524" cy="99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Sometimes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preliminary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rows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start.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tell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skip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aren't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formatted 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data.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formatted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same,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0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rows.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wait, 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first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row?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header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identifies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contains.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Wouldn't 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skip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looking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data?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answer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</a:t>
            </a:r>
            <a:r>
              <a:rPr sz="1050" spc="2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7531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6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8214" y="788187"/>
            <a:ext cx="769446" cy="519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1096" y="129697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01472" y="809976"/>
            <a:ext cx="0" cy="477715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2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91218" y="7997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91096" y="789236"/>
            <a:ext cx="129628" cy="517769"/>
          </a:xfrm>
          <a:custGeom>
            <a:avLst/>
            <a:gdLst/>
            <a:ahLst/>
            <a:cxnLst/>
            <a:rect l="l" t="t" r="r" b="b"/>
            <a:pathLst>
              <a:path w="93979" h="67310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647496"/>
                </a:lnTo>
                <a:lnTo>
                  <a:pt x="0" y="647496"/>
                </a:lnTo>
                <a:lnTo>
                  <a:pt x="0" y="672541"/>
                </a:lnTo>
                <a:lnTo>
                  <a:pt x="48260" y="672541"/>
                </a:lnTo>
                <a:lnTo>
                  <a:pt x="93713" y="67255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4124" y="4308236"/>
            <a:ext cx="762437" cy="800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5879" y="484182"/>
            <a:ext cx="6972738" cy="5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7"/>
              </a:spcBef>
            </a:pP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30910" marR="503555"/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Multiple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projects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defined in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projectwise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Connections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applicable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entire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workspace,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working</a:t>
            </a:r>
            <a:r>
              <a:rPr sz="950" spc="1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30"/>
              </a:spcBef>
            </a:pP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projects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02870"/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Global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manage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objects.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includes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Public 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Transformations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Public Data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Rules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transformation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function,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procedure,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package defined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Oracle's procedural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language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called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PL/SQL.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rules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rules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implemented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enforce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certain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formats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40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Importing/defining source</a:t>
            </a:r>
            <a:r>
              <a:rPr sz="20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metadata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87655">
              <a:spcBef>
                <a:spcPts val="95"/>
              </a:spcBef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introduced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Center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metadata.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describes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tell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looks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48590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located,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necessary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retrieve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mappings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populate our data warehouse.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metadata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represented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corresponding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if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representing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0810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couple 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metadata.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input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into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ourselves,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automatically import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descriptions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 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whenever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possible,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second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whenever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r>
              <a:rPr sz="10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can.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3270" marR="331470"/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clear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difference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between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defining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sources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loading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it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confusing. </a:t>
            </a:r>
            <a:r>
              <a:rPr sz="950" spc="6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stage,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importing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definitions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objects.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(Metadata,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data,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tells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 what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like,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names, 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types,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on.) Later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implement our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targets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mapping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between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target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deploy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loading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data.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9208" y="509837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39583" y="4330026"/>
            <a:ext cx="0" cy="759069"/>
          </a:xfrm>
          <a:custGeom>
            <a:avLst/>
            <a:gdLst/>
            <a:ahLst/>
            <a:cxnLst/>
            <a:rect l="l" t="t" r="r" b="b"/>
            <a:pathLst>
              <a:path h="986790">
                <a:moveTo>
                  <a:pt x="0" y="0"/>
                </a:moveTo>
                <a:lnTo>
                  <a:pt x="0" y="98678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29331" y="431976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29208" y="4309285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5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1253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9263" y="6062316"/>
            <a:ext cx="4519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r>
              <a:rPr sz="800" b="1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69" y="484189"/>
            <a:ext cx="6971862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09" indent="-448945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40322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records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Single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Record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type. 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leaving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default, 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134" y="1172346"/>
            <a:ext cx="6249713" cy="277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134" y="1172347"/>
            <a:ext cx="6250152" cy="2778368"/>
          </a:xfrm>
          <a:custGeom>
            <a:avLst/>
            <a:gdLst/>
            <a:ahLst/>
            <a:cxnLst/>
            <a:rect l="l" t="t" r="r" b="b"/>
            <a:pathLst>
              <a:path w="4531360" h="3611879">
                <a:moveTo>
                  <a:pt x="0" y="3611803"/>
                </a:moveTo>
                <a:lnTo>
                  <a:pt x="4531042" y="3611803"/>
                </a:lnTo>
                <a:lnTo>
                  <a:pt x="4531042" y="0"/>
                </a:lnTo>
                <a:lnTo>
                  <a:pt x="0" y="0"/>
                </a:lnTo>
                <a:lnTo>
                  <a:pt x="0" y="3611803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379" y="4100234"/>
            <a:ext cx="6609255" cy="1121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165" indent="-228600">
              <a:tabLst>
                <a:tab pos="2406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9.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details 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contains,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give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Here's 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didn't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skip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 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says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first record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field 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changed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values 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row.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skipped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row, 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each.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necessarily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problem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little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here,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uncommon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receive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large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columns;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big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time-saver.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box,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screenshot: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2511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0160" y="6062316"/>
            <a:ext cx="4519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101</a:t>
            </a:r>
            <a:r>
              <a:rPr sz="800" b="1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2970" y="709344"/>
            <a:ext cx="6358058" cy="2820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2969" y="709351"/>
            <a:ext cx="6358759" cy="2826727"/>
          </a:xfrm>
          <a:custGeom>
            <a:avLst/>
            <a:gdLst/>
            <a:ahLst/>
            <a:cxnLst/>
            <a:rect l="l" t="t" r="r" b="b"/>
            <a:pathLst>
              <a:path w="4610100" h="3674745">
                <a:moveTo>
                  <a:pt x="0" y="3674427"/>
                </a:moveTo>
                <a:lnTo>
                  <a:pt x="4609592" y="3674427"/>
                </a:lnTo>
                <a:lnTo>
                  <a:pt x="4609592" y="0"/>
                </a:lnTo>
                <a:lnTo>
                  <a:pt x="0" y="0"/>
                </a:lnTo>
                <a:lnTo>
                  <a:pt x="0" y="3674427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4464" y="3685393"/>
            <a:ext cx="6349124" cy="177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80" dirty="0">
                <a:solidFill>
                  <a:prstClr val="black"/>
                </a:solidFill>
                <a:latin typeface="Cambria"/>
                <a:cs typeface="Cambria"/>
              </a:rPr>
              <a:t>ID</a:t>
            </a:r>
            <a:r>
              <a:rPr sz="1050" b="1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b="1" spc="65" dirty="0">
                <a:solidFill>
                  <a:prstClr val="black"/>
                </a:solidFill>
                <a:latin typeface="Cambria"/>
                <a:cs typeface="Cambria"/>
              </a:rPr>
              <a:t>INTEGER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instead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character,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detected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remaining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rows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integer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Length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specified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0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scroll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right,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notice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type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each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field name.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reason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extra  attributes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Builder can directly 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mapping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indirectly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referenced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external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table.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external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definition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within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refers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flat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direct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via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SQL*Loader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utility.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load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source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mapping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be 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builds 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SQL*Loader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found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clicking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Help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worry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about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specifying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length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columns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delimited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commas.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enter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value if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happen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maximum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length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field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could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79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2587" y="1424782"/>
            <a:ext cx="766163" cy="433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48477" y="143464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1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739" y="1443087"/>
            <a:ext cx="0" cy="398096"/>
          </a:xfrm>
          <a:custGeom>
            <a:avLst/>
            <a:gdLst/>
            <a:ahLst/>
            <a:cxnLst/>
            <a:rect l="l" t="t" r="r" b="b"/>
            <a:pathLst>
              <a:path h="517525">
                <a:moveTo>
                  <a:pt x="0" y="0"/>
                </a:moveTo>
                <a:lnTo>
                  <a:pt x="0" y="517234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8354" y="184895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354" y="1425827"/>
            <a:ext cx="129628" cy="431312"/>
          </a:xfrm>
          <a:custGeom>
            <a:avLst/>
            <a:gdLst/>
            <a:ahLst/>
            <a:cxnLst/>
            <a:rect l="l" t="t" r="r" b="b"/>
            <a:pathLst>
              <a:path w="93979" h="560705">
                <a:moveTo>
                  <a:pt x="93713" y="243"/>
                </a:moveTo>
                <a:lnTo>
                  <a:pt x="93687" y="0"/>
                </a:lnTo>
                <a:lnTo>
                  <a:pt x="88" y="0"/>
                </a:lnTo>
                <a:lnTo>
                  <a:pt x="88" y="22870"/>
                </a:lnTo>
                <a:lnTo>
                  <a:pt x="66344" y="22870"/>
                </a:lnTo>
                <a:lnTo>
                  <a:pt x="66344" y="539577"/>
                </a:lnTo>
                <a:lnTo>
                  <a:pt x="0" y="539577"/>
                </a:lnTo>
                <a:lnTo>
                  <a:pt x="0" y="560447"/>
                </a:lnTo>
                <a:lnTo>
                  <a:pt x="48260" y="560447"/>
                </a:lnTo>
                <a:lnTo>
                  <a:pt x="93713" y="560458"/>
                </a:lnTo>
                <a:lnTo>
                  <a:pt x="93713" y="24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963" y="484182"/>
            <a:ext cx="6972738" cy="5896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6985" indent="-228600">
              <a:buFontTx/>
              <a:buAutoNum type="arabicPeriod" startAt="10"/>
              <a:tabLst>
                <a:tab pos="470534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wizard will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continue. 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Wizard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red </a:t>
            </a: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X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changed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green check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mark.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buFont typeface="Cambria"/>
              <a:buAutoNum type="arabicPeriod" startAt="10"/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marR="388620" indent="-635">
              <a:lnSpc>
                <a:spcPct val="100099"/>
              </a:lnSpc>
              <a:spcBef>
                <a:spcPts val="605"/>
              </a:spcBef>
            </a:pP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Sample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Wizard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asked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five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steps 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direct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what we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mean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talk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metadata</a:t>
            </a:r>
            <a:r>
              <a:rPr sz="950" spc="-2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 entered 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describes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contained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an imported</a:t>
            </a:r>
            <a:r>
              <a:rPr sz="9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file.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7"/>
              </a:spcBef>
            </a:pP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265" marR="73025" indent="-227965">
              <a:buFontTx/>
              <a:buAutoNum type="arabicPeriod" startAt="11"/>
              <a:tabLst>
                <a:tab pos="470534" algn="l"/>
              </a:tabLst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3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Metadata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Wizard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. 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Explorer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COUNTIES_CSV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left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65100" indent="-228600">
              <a:spcBef>
                <a:spcPts val="430"/>
              </a:spcBef>
              <a:buFontTx/>
              <a:buAutoNum type="arabicPeriod" startAt="11"/>
              <a:tabLst>
                <a:tab pos="470534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select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b="1" spc="6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entered.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95934" algn="just">
              <a:spcBef>
                <a:spcPts val="86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concludes 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types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importing.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summarize 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learned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far,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move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target.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40"/>
              </a:spcBef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8580">
              <a:spcBef>
                <a:spcPts val="9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chapter.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brief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discussion 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scenario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Toys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Gizmos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company.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went 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importing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our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saw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82880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flat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dealing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exposed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communicate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Heterogeneous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Services.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saw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generic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connectivity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supplied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ODBC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agent.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manually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source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4610">
              <a:spcBef>
                <a:spcPts val="865"/>
              </a:spcBef>
            </a:pP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point,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procedures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remaining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 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identified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this,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procedures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walked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practice.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 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POS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remainder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book,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minimum.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sources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imported,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chapter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talk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designing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r>
              <a:rPr sz="1050" spc="1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structures.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7"/>
              </a:spcBef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510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102</a:t>
            </a:r>
            <a:r>
              <a:rPr sz="800" b="1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7969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25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17" y="484183"/>
            <a:ext cx="6983248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1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Creating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1130">
              <a:spcBef>
                <a:spcPts val="13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last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image,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saw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depiction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haven't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</a:t>
            </a:r>
            <a:r>
              <a:rPr sz="1050" spc="1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38100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b="1" spc="90" dirty="0">
                <a:solidFill>
                  <a:prstClr val="black"/>
                </a:solidFill>
                <a:latin typeface="Cambria"/>
                <a:cs typeface="Cambria"/>
              </a:rPr>
              <a:t>My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 Builder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nice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But,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oh,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boring.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give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appropriate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company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project.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9113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Rename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resulting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 menu.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Alternatively,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Edit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Rename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either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highlighted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turned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italics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keyboard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name.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ACME_DW_PROJ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82550">
              <a:spcBef>
                <a:spcPts val="860"/>
              </a:spcBef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project,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New...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either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  menu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drop-down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time.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high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possibility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time,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separate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each.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Creating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module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44475">
              <a:spcBef>
                <a:spcPts val="13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 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import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definition,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storage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various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helps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logically group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9530"/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definitions.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organized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Non-Oracle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modules.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 modules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concerned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ACME_WS_ORDERS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orders,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non-Oracle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ACME_POS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simplest.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involve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because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communicate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6281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6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9249" y="3898407"/>
            <a:ext cx="762437" cy="80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84066" y="468854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4441" y="3920196"/>
            <a:ext cx="0" cy="759069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84187" y="390993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84066" y="3899459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69" y="484188"/>
            <a:ext cx="6971862" cy="474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65"/>
              </a:spcBef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Creating an Oracle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r>
              <a:rPr sz="16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module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165">
              <a:spcBef>
                <a:spcPts val="17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right-click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node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Explorer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New...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pop-up menu.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so 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continue. Then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steps: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90805" indent="-228600">
              <a:spcBef>
                <a:spcPts val="860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give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status,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description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optional.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670560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67945">
              <a:spcBef>
                <a:spcPts val="4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reflect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database for consistency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matching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 database later.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b="1" spc="95" dirty="0">
                <a:solidFill>
                  <a:prstClr val="black"/>
                </a:solidFill>
                <a:latin typeface="Cambria"/>
                <a:cs typeface="Cambria"/>
              </a:rPr>
              <a:t>ACME_WS_ORDERS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ACME's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Orders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discovered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analysis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530860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associating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a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phase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leave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at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Development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97472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description,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helps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describe  the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source.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46164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indicate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module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type—whether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source 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target.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module,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select either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one.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next section, 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option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won't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ODBC.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"/>
              </a:spcBef>
            </a:pP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96290" marR="386715"/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general, </a:t>
            </a:r>
            <a:r>
              <a:rPr sz="950" spc="6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supports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natively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target.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Chapter </a:t>
            </a:r>
            <a:r>
              <a:rPr sz="950" spc="-55" dirty="0">
                <a:solidFill>
                  <a:prstClr val="black"/>
                </a:solidFill>
                <a:latin typeface="Cambria"/>
                <a:cs typeface="Cambria"/>
              </a:rPr>
              <a:t>4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User's </a:t>
            </a:r>
            <a:r>
              <a:rPr sz="950" i="1" dirty="0">
                <a:solidFill>
                  <a:prstClr val="black"/>
                </a:solidFill>
                <a:latin typeface="Times New Roman"/>
                <a:cs typeface="Times New Roman"/>
              </a:rPr>
              <a:t>Guide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Warehouse Builder documentation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does mention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other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spreadsheets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targets.</a:t>
            </a:r>
            <a:r>
              <a:rPr sz="9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However,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96290" marR="476250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goes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say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into third-party databases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spreadsheets,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deploy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comma-delimited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spc="95" dirty="0">
                <a:solidFill>
                  <a:prstClr val="black"/>
                </a:solidFill>
                <a:latin typeface="Cambria"/>
                <a:cs typeface="Cambria"/>
              </a:rPr>
              <a:t>XML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formatted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flat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quite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same,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Non-Oracle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modules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an</a:t>
            </a:r>
            <a:r>
              <a:rPr sz="9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option.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9"/>
              </a:spcBef>
            </a:pP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8500" marR="38989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Source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7197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25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4686" y="709740"/>
            <a:ext cx="5234641" cy="1636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4679" y="709736"/>
            <a:ext cx="5235028" cy="1636835"/>
          </a:xfrm>
          <a:custGeom>
            <a:avLst/>
            <a:gdLst/>
            <a:ahLst/>
            <a:cxnLst/>
            <a:rect l="l" t="t" r="r" b="b"/>
            <a:pathLst>
              <a:path w="3795395" h="2127885">
                <a:moveTo>
                  <a:pt x="0" y="2127681"/>
                </a:moveTo>
                <a:lnTo>
                  <a:pt x="3795115" y="2127681"/>
                </a:lnTo>
                <a:lnTo>
                  <a:pt x="3795115" y="0"/>
                </a:lnTo>
                <a:lnTo>
                  <a:pt x="0" y="0"/>
                </a:lnTo>
                <a:lnTo>
                  <a:pt x="0" y="2127681"/>
                </a:lnTo>
                <a:close/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379" y="2475268"/>
            <a:ext cx="6463862" cy="1082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/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241300" marR="5080" indent="-228600">
              <a:spcBef>
                <a:spcPts val="430"/>
              </a:spcBef>
              <a:buFont typeface="Cambria"/>
              <a:buAutoNum type="arabicPeriod" startAt="2"/>
              <a:tabLst>
                <a:tab pos="2413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knows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source.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do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steps: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732790" lvl="1" indent="-227965">
              <a:spcBef>
                <a:spcPts val="430"/>
              </a:spcBef>
              <a:buFont typeface="Symbol"/>
              <a:buChar char=""/>
              <a:tabLst>
                <a:tab pos="4699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suggesting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connection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based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gave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module.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Edit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beside the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fill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details. 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display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8833" y="3646590"/>
            <a:ext cx="4746331" cy="2312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98833" y="3646591"/>
            <a:ext cx="4747172" cy="2314331"/>
          </a:xfrm>
          <a:custGeom>
            <a:avLst/>
            <a:gdLst/>
            <a:ahLst/>
            <a:cxnLst/>
            <a:rect l="l" t="t" r="r" b="b"/>
            <a:pathLst>
              <a:path w="3441700" h="3008629">
                <a:moveTo>
                  <a:pt x="0" y="3008248"/>
                </a:moveTo>
                <a:lnTo>
                  <a:pt x="3441090" y="3008248"/>
                </a:lnTo>
                <a:lnTo>
                  <a:pt x="3441090" y="0"/>
                </a:lnTo>
                <a:lnTo>
                  <a:pt x="0" y="0"/>
                </a:lnTo>
                <a:lnTo>
                  <a:pt x="0" y="3008248"/>
                </a:lnTo>
                <a:close/>
              </a:path>
            </a:pathLst>
          </a:custGeom>
          <a:ln w="4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0829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6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58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0571" y="2087831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454" y="1741513"/>
            <a:ext cx="0" cy="337038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0604" y="1731254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0569" y="1720772"/>
            <a:ext cx="129628" cy="377092"/>
          </a:xfrm>
          <a:custGeom>
            <a:avLst/>
            <a:gdLst/>
            <a:ahLst/>
            <a:cxnLst/>
            <a:rect l="l" t="t" r="r" b="b"/>
            <a:pathLst>
              <a:path w="93980" h="490219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464616"/>
                </a:lnTo>
                <a:lnTo>
                  <a:pt x="93713" y="464616"/>
                </a:lnTo>
                <a:lnTo>
                  <a:pt x="93713" y="489661"/>
                </a:lnTo>
                <a:lnTo>
                  <a:pt x="45453" y="489661"/>
                </a:lnTo>
                <a:lnTo>
                  <a:pt x="0" y="48967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7983" y="1763497"/>
            <a:ext cx="403545" cy="281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3067" y="2087831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3444" y="1741513"/>
            <a:ext cx="0" cy="337038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13190" y="1731254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3067" y="1720772"/>
            <a:ext cx="129628" cy="377092"/>
          </a:xfrm>
          <a:custGeom>
            <a:avLst/>
            <a:gdLst/>
            <a:ahLst/>
            <a:cxnLst/>
            <a:rect l="l" t="t" r="r" b="b"/>
            <a:pathLst>
              <a:path w="93979" h="49021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464616"/>
                </a:lnTo>
                <a:lnTo>
                  <a:pt x="0" y="464616"/>
                </a:lnTo>
                <a:lnTo>
                  <a:pt x="0" y="489661"/>
                </a:lnTo>
                <a:lnTo>
                  <a:pt x="48260" y="489661"/>
                </a:lnTo>
                <a:lnTo>
                  <a:pt x="93713" y="4896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69" y="484182"/>
            <a:ext cx="6971862" cy="370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Defining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900" i="1" u="sng" spc="10" dirty="0">
                <a:solidFill>
                  <a:prstClr val="black"/>
                </a:solidFill>
                <a:latin typeface="Times New Roman"/>
                <a:cs typeface="Times New Roman"/>
              </a:rPr>
              <a:t>Importing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Source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spc="15" dirty="0">
                <a:solidFill>
                  <a:prstClr val="black"/>
                </a:solidFill>
                <a:latin typeface="Times New Roman"/>
                <a:cs typeface="Times New Roman"/>
              </a:rPr>
              <a:t>Structures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85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suggested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95" dirty="0">
                <a:solidFill>
                  <a:prstClr val="black"/>
                </a:solidFill>
                <a:latin typeface="Cambria"/>
                <a:cs typeface="Cambria"/>
              </a:rPr>
              <a:t>ACME_WS_ORDERS_LOCATION1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85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fine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except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1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end,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remove</a:t>
            </a:r>
            <a:r>
              <a:rPr sz="1050" spc="2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User</a:t>
            </a:r>
            <a:r>
              <a:rPr sz="1050" b="1" spc="2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,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736600" indent="8890"/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acme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_ws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_o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d e r s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given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orders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system.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move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field,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field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populated 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username.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3"/>
              </a:spcBef>
            </a:pP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2540" marR="887094"/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scripts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downloaded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our web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site,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b="1" spc="-55" dirty="0">
                <a:solidFill>
                  <a:prstClr val="black"/>
                </a:solidFill>
                <a:latin typeface="Cambria"/>
                <a:cs typeface="Cambria"/>
              </a:rPr>
              <a:t>acme1234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1282065"/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acme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_ws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_o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user.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47"/>
              </a:spcBef>
            </a:pP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7865" marR="663575" indent="-227965"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 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resides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acme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_ws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_o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 d e r 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o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ca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ho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system.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961390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listener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listening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b="1" spc="-100" dirty="0">
                <a:solidFill>
                  <a:prstClr val="black"/>
                </a:solidFill>
                <a:latin typeface="Cambria"/>
                <a:cs typeface="Cambria"/>
              </a:rPr>
              <a:t>1521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as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acmedw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The schema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connecting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</a:t>
            </a:r>
            <a:r>
              <a:rPr sz="1050" spc="2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been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filled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537845" indent="-227965" algn="just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is 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correctly.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b="1" spc="-45" dirty="0">
                <a:solidFill>
                  <a:prstClr val="black"/>
                </a:solidFill>
                <a:latin typeface="Cambria"/>
                <a:cs typeface="Cambria"/>
              </a:rPr>
              <a:t>11.1</a:t>
            </a:r>
            <a:r>
              <a:rPr sz="1050" spc="-4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recent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default.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>
              <a:spcBef>
                <a:spcPts val="430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8377" y="3775978"/>
            <a:ext cx="4607244" cy="2196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68377" y="3775973"/>
            <a:ext cx="4607910" cy="2197100"/>
          </a:xfrm>
          <a:custGeom>
            <a:avLst/>
            <a:gdLst/>
            <a:ahLst/>
            <a:cxnLst/>
            <a:rect l="l" t="t" r="r" b="b"/>
            <a:pathLst>
              <a:path w="3340735" h="2856229">
                <a:moveTo>
                  <a:pt x="0" y="2855976"/>
                </a:moveTo>
                <a:lnTo>
                  <a:pt x="3340252" y="2855976"/>
                </a:lnTo>
                <a:lnTo>
                  <a:pt x="3340252" y="0"/>
                </a:lnTo>
                <a:lnTo>
                  <a:pt x="0" y="0"/>
                </a:lnTo>
                <a:lnTo>
                  <a:pt x="0" y="2855976"/>
                </a:lnTo>
                <a:close/>
              </a:path>
            </a:pathLst>
          </a:custGeom>
          <a:ln w="61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083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4239</Words>
  <Application>Microsoft Office PowerPoint</Application>
  <PresentationFormat>On-screen Show (4:3)</PresentationFormat>
  <Paragraphs>629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2016-01-12T12:22:53Z</dcterms:created>
  <dcterms:modified xsi:type="dcterms:W3CDTF">2016-01-12T12:30:27Z</dcterms:modified>
</cp:coreProperties>
</file>