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58"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5" r:id="rId79"/>
    <p:sldId id="334"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3" Type="http://schemas.openxmlformats.org/officeDocument/2006/relationships/hyperlink" Target="http://www.linuxberg.com/" TargetMode="External"/><Relationship Id="rId2" Type="http://schemas.openxmlformats.org/officeDocument/2006/relationships/hyperlink" Target="http://www.linux.com/" TargetMode="External"/><Relationship Id="rId1" Type="http://schemas.openxmlformats.org/officeDocument/2006/relationships/slideLayout" Target="../slideLayouts/slideLayout2.xml"/><Relationship Id="rId4" Type="http://schemas.openxmlformats.org/officeDocument/2006/relationships/hyperlink" Target="http://www.gnu.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- 6</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en-US" dirty="0" smtClean="0"/>
              <a:t>Within limits, Apache automatically  adjusts to the capabilities of connected Web clients, a process called </a:t>
            </a:r>
            <a:r>
              <a:rPr lang="en-US" i="1" dirty="0" smtClean="0"/>
              <a:t>content negotiation</a:t>
            </a:r>
            <a:r>
              <a:rPr lang="en-US" dirty="0" smtClean="0"/>
              <a:t>.</a:t>
            </a:r>
          </a:p>
          <a:p>
            <a:pPr algn="just"/>
            <a:r>
              <a:rPr lang="en-US" dirty="0" smtClean="0"/>
              <a:t> If a Web client is broken in a way that Apache can determine, incompletely or improperly implements HTTP standards, or does not support a given HTML specification (or, </a:t>
            </a:r>
            <a:r>
              <a:rPr lang="en-US" dirty="0" err="1" smtClean="0"/>
              <a:t>atleast</a:t>
            </a:r>
            <a:r>
              <a:rPr lang="en-US" dirty="0" smtClean="0"/>
              <a:t>, the specification Apache supports), it sends Web pages modified to give the best representation  of the requested information  based on what the client can process.</a:t>
            </a:r>
          </a:p>
          <a:p>
            <a:pPr algn="just"/>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How Web Servers Work</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Web client  first performs a DNS lookup on the server name specified in the URL, obtains the IP address of the server, and then connects to port 80 at that IP address (or another  port if the server is not using the default HTTP port). When  the  connection  is established,  the  client  sends  an  HTTP GET request for the document in the URL, which could be, among other possibilities, a specific HTML document, an image, a script, or a directory listing.</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gn="just"/>
            <a:r>
              <a:rPr lang="en-US" dirty="0" smtClean="0"/>
              <a:t>After the server receives the request, it translates  the document URL into a file- name  on the local system.</a:t>
            </a:r>
          </a:p>
          <a:p>
            <a:pPr algn="just"/>
            <a:r>
              <a:rPr lang="en-US" dirty="0" smtClean="0"/>
              <a:t> For example,  the document  URL http://localhost/kwall/news.html might  become  /home/</a:t>
            </a:r>
            <a:r>
              <a:rPr lang="en-US" dirty="0" err="1" smtClean="0"/>
              <a:t>kwall</a:t>
            </a:r>
            <a:r>
              <a:rPr lang="en-US" dirty="0" smtClean="0"/>
              <a:t>/</a:t>
            </a:r>
            <a:r>
              <a:rPr lang="en-US" dirty="0" err="1" smtClean="0"/>
              <a:t>public_html</a:t>
            </a:r>
            <a:r>
              <a:rPr lang="en-US" dirty="0" smtClean="0"/>
              <a:t>/news.html. </a:t>
            </a:r>
          </a:p>
          <a:p>
            <a:pPr algn="just"/>
            <a:r>
              <a:rPr lang="en-US" dirty="0" smtClean="0"/>
              <a:t>Next, Apache evaluates whether or not the requested document is subject to some sort of access control and requests a user name and password from the client or rejects the request outright, depending on the type of access control in place.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gn="just"/>
            <a:r>
              <a:rPr lang="en-US" dirty="0" smtClean="0"/>
              <a:t>If the requested URL specifies a directory (that is, the URL ends in /) rather than a specified document, Apache  looks  for  the  directory  index  page,  index.html by  default,  and returns  that  document  to  the  client.  </a:t>
            </a:r>
          </a:p>
          <a:p>
            <a:pPr algn="just"/>
            <a:r>
              <a:rPr lang="en-US" dirty="0" smtClean="0"/>
              <a:t>If the  directory  index  page  does not  exist, Apache might send a directory listing in HTML format back to the client or send an error message, depending on how the server is configured. The document can also be a specially written script, a CGI (Common Gateway Interface) script.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dirty="0" smtClean="0"/>
              <a:t>In this case, Apache executes the script, if permitted to do so, and sends the results back to the client.</a:t>
            </a:r>
          </a:p>
          <a:p>
            <a:pPr algn="just"/>
            <a:r>
              <a:rPr lang="en-US" dirty="0" smtClean="0"/>
              <a:t> Finally, after Apache has transmitted  the requested document and the client receives it, the client closes the connection  and Apache writes an entry in one or more log files describing the request in varying levels of detail.</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Installing Apache</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Using yum</a:t>
            </a:r>
          </a:p>
          <a:p>
            <a:r>
              <a:rPr lang="en-US" dirty="0" smtClean="0"/>
              <a:t>Yum install </a:t>
            </a:r>
            <a:r>
              <a:rPr lang="en-US" dirty="0" err="1" smtClean="0"/>
              <a:t>httpd</a:t>
            </a:r>
            <a:r>
              <a:rPr lang="en-US" dirty="0" smtClean="0"/>
              <a: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Configuring Apache</a:t>
            </a:r>
            <a:endParaRPr lang="en-US" dirty="0"/>
          </a:p>
        </p:txBody>
      </p:sp>
      <p:sp>
        <p:nvSpPr>
          <p:cNvPr id="3" name="Content Placeholder 2"/>
          <p:cNvSpPr>
            <a:spLocks noGrp="1"/>
          </p:cNvSpPr>
          <p:nvPr>
            <p:ph idx="1"/>
          </p:nvPr>
        </p:nvSpPr>
        <p:spPr/>
        <p:txBody>
          <a:bodyPr/>
          <a:lstStyle/>
          <a:p>
            <a:r>
              <a:rPr lang="en-US" dirty="0" smtClean="0"/>
              <a:t>Includes 3 things :</a:t>
            </a:r>
          </a:p>
          <a:p>
            <a:r>
              <a:rPr lang="en-US" dirty="0" smtClean="0"/>
              <a:t>1. Configuring Apache’s global characteristics.</a:t>
            </a:r>
          </a:p>
          <a:p>
            <a:r>
              <a:rPr lang="en-US" dirty="0" smtClean="0"/>
              <a:t>2. Configuring Apache as a primary or default server.</a:t>
            </a:r>
          </a:p>
          <a:p>
            <a:r>
              <a:rPr lang="en-US" dirty="0" smtClean="0"/>
              <a:t>3. Configuring Apache as a virtual server.</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Configuring global Apache behavior</a:t>
            </a:r>
            <a:r>
              <a:rPr lang="en-US" dirty="0" smtClean="0"/>
              <a:t/>
            </a:r>
            <a:br>
              <a:rPr lang="en-US" dirty="0" smtClean="0"/>
            </a:br>
            <a:r>
              <a:rPr lang="en-US" dirty="0" smtClean="0"/>
              <a:t>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TABLE  15-1   GLOBAL CONFIGURATION  DIRECTIVES</a:t>
            </a:r>
            <a:endParaRPr lang="en-US" dirty="0" smtClean="0"/>
          </a:p>
          <a:p>
            <a:pPr>
              <a:buNone/>
            </a:pPr>
            <a:r>
              <a:rPr lang="en-US" dirty="0" smtClean="0"/>
              <a:t> </a:t>
            </a:r>
          </a:p>
          <a:p>
            <a:pPr>
              <a:buNone/>
            </a:pPr>
            <a:r>
              <a:rPr lang="en-US" b="1" dirty="0" smtClean="0"/>
              <a:t>                                           </a:t>
            </a:r>
            <a:r>
              <a:rPr lang="en-US" dirty="0" smtClean="0"/>
              <a:t> </a:t>
            </a:r>
          </a:p>
          <a:p>
            <a:r>
              <a:rPr lang="en-US" b="1" dirty="0" err="1" smtClean="0"/>
              <a:t>ServerType</a:t>
            </a:r>
            <a:r>
              <a:rPr lang="en-US" b="1" dirty="0" smtClean="0"/>
              <a:t> standalone </a:t>
            </a:r>
            <a:r>
              <a:rPr lang="en-US" dirty="0" smtClean="0"/>
              <a:t>               </a:t>
            </a:r>
          </a:p>
          <a:p>
            <a:r>
              <a:rPr lang="en-US" dirty="0" smtClean="0"/>
              <a:t>Controls whether or not Apache runs as a stand- alone process or runs from </a:t>
            </a:r>
            <a:r>
              <a:rPr lang="en-US" dirty="0" err="1" smtClean="0"/>
              <a:t>inetd</a:t>
            </a:r>
            <a:r>
              <a:rPr lang="en-US" dirty="0" smtClean="0"/>
              <a:t> (</a:t>
            </a:r>
            <a:r>
              <a:rPr lang="en-US" dirty="0" err="1" smtClean="0"/>
              <a:t>xinetd</a:t>
            </a:r>
            <a:r>
              <a:rPr lang="en-US" dirty="0" smtClean="0"/>
              <a:t> on Red Hat Linux).</a:t>
            </a:r>
          </a:p>
          <a:p>
            <a:pPr>
              <a:buNone/>
            </a:pPr>
            <a:endParaRPr lang="en-US" dirty="0" smtClean="0"/>
          </a:p>
          <a:p>
            <a:r>
              <a:rPr lang="en-US" b="1" dirty="0" err="1" smtClean="0"/>
              <a:t>ServerRoot</a:t>
            </a:r>
            <a:r>
              <a:rPr lang="en-US" b="1" dirty="0" smtClean="0"/>
              <a:t> /etc/</a:t>
            </a:r>
            <a:r>
              <a:rPr lang="en-US" b="1" dirty="0" err="1" smtClean="0"/>
              <a:t>httpd</a:t>
            </a:r>
            <a:r>
              <a:rPr lang="en-US" b="1" dirty="0" smtClean="0"/>
              <a:t>  </a:t>
            </a:r>
            <a:r>
              <a:rPr lang="en-US" dirty="0" smtClean="0"/>
              <a:t>           </a:t>
            </a:r>
          </a:p>
          <a:p>
            <a:r>
              <a:rPr lang="en-US" dirty="0" smtClean="0"/>
              <a:t>Defines the top level directory for Apache’s configuration files and log files (including error logs)</a:t>
            </a:r>
          </a:p>
          <a:p>
            <a:endParaRPr lang="en-US" dirty="0" smtClean="0"/>
          </a:p>
          <a:p>
            <a:r>
              <a:rPr lang="en-US" b="1" dirty="0" err="1" smtClean="0"/>
              <a:t>PidFile</a:t>
            </a:r>
            <a:r>
              <a:rPr lang="en-US" b="1" dirty="0" smtClean="0"/>
              <a:t> /</a:t>
            </a:r>
            <a:r>
              <a:rPr lang="en-US" b="1" dirty="0" err="1" smtClean="0"/>
              <a:t>var</a:t>
            </a:r>
            <a:r>
              <a:rPr lang="en-US" b="1" dirty="0" smtClean="0"/>
              <a:t>/run/httpd.pid</a:t>
            </a:r>
            <a:r>
              <a:rPr lang="en-US" dirty="0" smtClean="0"/>
              <a:t>        </a:t>
            </a:r>
          </a:p>
          <a:p>
            <a:r>
              <a:rPr lang="en-US" dirty="0" smtClean="0"/>
              <a:t>Defines the file containing the PID of the master server process</a:t>
            </a:r>
          </a:p>
          <a:p>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a:buNone/>
            </a:pPr>
            <a:endParaRPr lang="en-US" dirty="0" smtClean="0"/>
          </a:p>
          <a:p>
            <a:r>
              <a:rPr lang="en-US" dirty="0" smtClean="0"/>
              <a:t>Timeout  300</a:t>
            </a:r>
          </a:p>
          <a:p>
            <a:r>
              <a:rPr lang="en-US" dirty="0" smtClean="0"/>
              <a:t>Defines the maximum time in seconds </a:t>
            </a:r>
            <a:r>
              <a:rPr lang="en-US" dirty="0" err="1" smtClean="0"/>
              <a:t>Apachewaits</a:t>
            </a:r>
            <a:r>
              <a:rPr lang="en-US" dirty="0" smtClean="0"/>
              <a:t> for packet send and receive operations to Complete.</a:t>
            </a:r>
          </a:p>
          <a:p>
            <a:endParaRPr lang="en-US" dirty="0" smtClean="0"/>
          </a:p>
          <a:p>
            <a:r>
              <a:rPr lang="en-US" dirty="0" err="1" smtClean="0"/>
              <a:t>KeepAlive</a:t>
            </a:r>
            <a:r>
              <a:rPr lang="en-US" dirty="0" smtClean="0"/>
              <a:t> On </a:t>
            </a:r>
          </a:p>
          <a:p>
            <a:r>
              <a:rPr lang="en-US" dirty="0" smtClean="0"/>
              <a:t>Permits multiple requests on the same connection, speeding up delivery of HTML documents.</a:t>
            </a:r>
          </a:p>
          <a:p>
            <a:endParaRPr lang="en-US" dirty="0" smtClean="0"/>
          </a:p>
          <a:p>
            <a:r>
              <a:rPr lang="en-US" dirty="0" err="1" smtClean="0"/>
              <a:t>MaxKeepAliveRequests</a:t>
            </a:r>
            <a:r>
              <a:rPr lang="en-US" dirty="0" smtClean="0"/>
              <a:t> 100</a:t>
            </a:r>
          </a:p>
          <a:p>
            <a:r>
              <a:rPr lang="en-US" dirty="0" smtClean="0"/>
              <a:t>Sets the number of requests permitted per connection.</a:t>
            </a:r>
          </a:p>
          <a:p>
            <a:endParaRPr lang="en-US" dirty="0" smtClean="0"/>
          </a:p>
          <a:p>
            <a:r>
              <a:rPr lang="en-US" dirty="0" err="1" smtClean="0"/>
              <a:t>KeepAliveTimeout</a:t>
            </a:r>
            <a:r>
              <a:rPr lang="en-US" dirty="0" smtClean="0"/>
              <a:t>  15 </a:t>
            </a:r>
          </a:p>
          <a:p>
            <a:r>
              <a:rPr lang="en-US" dirty="0" smtClean="0"/>
              <a:t>Sets the number of seconds permitted to elapse between requests from the same client on the same connection when </a:t>
            </a:r>
            <a:r>
              <a:rPr lang="en-US" dirty="0" err="1" smtClean="0"/>
              <a:t>KeepAlive</a:t>
            </a:r>
            <a:r>
              <a:rPr lang="en-US" dirty="0" smtClean="0"/>
              <a:t> is On.</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err="1" smtClean="0"/>
              <a:t>MinSpareServers</a:t>
            </a:r>
            <a:r>
              <a:rPr lang="en-US" dirty="0" smtClean="0"/>
              <a:t>  5 </a:t>
            </a:r>
          </a:p>
          <a:p>
            <a:r>
              <a:rPr lang="en-US" dirty="0" smtClean="0"/>
              <a:t>Defines the minimum number of spare (idle) child servers permitted.</a:t>
            </a:r>
          </a:p>
          <a:p>
            <a:endParaRPr lang="en-US" dirty="0" smtClean="0"/>
          </a:p>
          <a:p>
            <a:r>
              <a:rPr lang="en-US" dirty="0" err="1" smtClean="0"/>
              <a:t>MaxSpareServers</a:t>
            </a:r>
            <a:r>
              <a:rPr lang="en-US" dirty="0" smtClean="0"/>
              <a:t>  20 </a:t>
            </a:r>
          </a:p>
          <a:p>
            <a:r>
              <a:rPr lang="en-US" dirty="0" smtClean="0"/>
              <a:t>Defines the maximum number of spare (idle) child servers the master server spawns.</a:t>
            </a:r>
          </a:p>
          <a:p>
            <a:endParaRPr lang="en-US" dirty="0" smtClean="0"/>
          </a:p>
          <a:p>
            <a:r>
              <a:rPr lang="en-US" dirty="0" err="1" smtClean="0"/>
              <a:t>StartServers</a:t>
            </a:r>
            <a:r>
              <a:rPr lang="en-US" dirty="0" smtClean="0"/>
              <a:t>  8</a:t>
            </a:r>
          </a:p>
          <a:p>
            <a:r>
              <a:rPr lang="en-US" dirty="0" smtClean="0"/>
              <a:t>Defines the number of child servers created when Apache starts</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A short history of Apache</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The   Apache   Web   server   began   life   as   the   NCSA  (National   Center   for Supercomputing  Applications) HTTP server (called </a:t>
            </a:r>
            <a:r>
              <a:rPr lang="en-US" i="1" dirty="0" err="1" smtClean="0"/>
              <a:t>httpd</a:t>
            </a:r>
            <a:r>
              <a:rPr lang="en-US" i="1" dirty="0" smtClean="0"/>
              <a:t> </a:t>
            </a:r>
            <a:r>
              <a:rPr lang="en-US" dirty="0" smtClean="0"/>
              <a:t>). </a:t>
            </a:r>
          </a:p>
          <a:p>
            <a:pPr algn="just"/>
            <a:endParaRPr lang="en-US" dirty="0" smtClean="0"/>
          </a:p>
          <a:p>
            <a:pPr algn="just"/>
            <a:r>
              <a:rPr lang="en-US" dirty="0" smtClean="0"/>
              <a:t> NCSA’s  server was the  most popular  of the  early  HTTP servers and  its source code was in the public domain. </a:t>
            </a:r>
          </a:p>
          <a:p>
            <a:pPr algn="just"/>
            <a:r>
              <a:rPr lang="en-US" dirty="0" smtClean="0"/>
              <a:t> </a:t>
            </a:r>
            <a:br>
              <a:rPr lang="en-US" dirty="0" smtClean="0"/>
            </a:br>
            <a:r>
              <a:rPr lang="en-US" dirty="0" smtClean="0"/>
              <a:t>After NCSA’s  active development  of their </a:t>
            </a:r>
            <a:r>
              <a:rPr lang="en-US" dirty="0" err="1" smtClean="0"/>
              <a:t>httpd</a:t>
            </a:r>
            <a:r>
              <a:rPr lang="en-US" dirty="0" smtClean="0"/>
              <a:t> effectively stopped (late 1994 and early 1995), a small group of Web administrators  who  had  modified  the  source  code to  address  site-specific  needs  or to patch various bugs gathered together to coordinate  their activities and merge their code changes into a single code tree.</a:t>
            </a:r>
          </a:p>
          <a:p>
            <a:pPr algn="just"/>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err="1" smtClean="0"/>
              <a:t>MaxClients</a:t>
            </a:r>
            <a:r>
              <a:rPr lang="en-US" dirty="0" smtClean="0"/>
              <a:t>  150 </a:t>
            </a:r>
          </a:p>
          <a:p>
            <a:r>
              <a:rPr lang="en-US" dirty="0" smtClean="0"/>
              <a:t>Sets the maximum number of simultaneous connections (child servers) supported.</a:t>
            </a:r>
          </a:p>
          <a:p>
            <a:endParaRPr lang="en-US" dirty="0" smtClean="0"/>
          </a:p>
          <a:p>
            <a:r>
              <a:rPr lang="en-US" dirty="0" err="1" smtClean="0"/>
              <a:t>MaxRequestsPerChild</a:t>
            </a:r>
            <a:r>
              <a:rPr lang="en-US" dirty="0" smtClean="0"/>
              <a:t> 100                   </a:t>
            </a:r>
          </a:p>
          <a:p>
            <a:r>
              <a:rPr lang="en-US" dirty="0" smtClean="0"/>
              <a:t>Sets the maximum number of requests each child server fills before terminating.</a:t>
            </a:r>
          </a:p>
          <a:p>
            <a:pPr>
              <a:buNone/>
            </a:pPr>
            <a:r>
              <a:rPr lang="en-US" dirty="0" smtClean="0"/>
              <a:t> </a:t>
            </a:r>
          </a:p>
          <a:p>
            <a:r>
              <a:rPr lang="en-US" dirty="0" smtClean="0"/>
              <a:t>Listen </a:t>
            </a:r>
            <a:r>
              <a:rPr lang="en-US" i="1" dirty="0" smtClean="0"/>
              <a:t>[</a:t>
            </a:r>
            <a:r>
              <a:rPr lang="en-US" i="1" dirty="0" err="1" smtClean="0"/>
              <a:t>ipaddress</a:t>
            </a:r>
            <a:r>
              <a:rPr lang="en-US" i="1" dirty="0" smtClean="0"/>
              <a:t>:]</a:t>
            </a:r>
            <a:r>
              <a:rPr lang="en-US" dirty="0" smtClean="0"/>
              <a:t>80             </a:t>
            </a:r>
          </a:p>
          <a:p>
            <a:r>
              <a:rPr lang="en-US" dirty="0" smtClean="0"/>
              <a:t>Determines the combination of IP address and port on which Apache listens for connections; multiple Listen directives may be used</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err="1" smtClean="0"/>
              <a:t>LoadModule</a:t>
            </a:r>
            <a:r>
              <a:rPr lang="en-US" dirty="0" smtClean="0"/>
              <a:t>  </a:t>
            </a:r>
            <a:r>
              <a:rPr lang="en-US" i="1" dirty="0" err="1" smtClean="0"/>
              <a:t>modname</a:t>
            </a:r>
            <a:r>
              <a:rPr lang="en-US" i="1" dirty="0" smtClean="0"/>
              <a:t> filename    </a:t>
            </a:r>
          </a:p>
          <a:p>
            <a:r>
              <a:rPr lang="en-US" dirty="0" smtClean="0"/>
              <a:t>Links the module or library </a:t>
            </a:r>
            <a:r>
              <a:rPr lang="en-US" i="1" dirty="0" smtClean="0"/>
              <a:t>filename </a:t>
            </a:r>
            <a:r>
              <a:rPr lang="en-US" dirty="0" smtClean="0"/>
              <a:t>into the server and adds it to the list of active modules using the name </a:t>
            </a:r>
            <a:r>
              <a:rPr lang="en-US" i="1" dirty="0" err="1" smtClean="0"/>
              <a:t>modname</a:t>
            </a:r>
            <a:endParaRPr lang="en-US" dirty="0" smtClean="0"/>
          </a:p>
          <a:p>
            <a:pPr>
              <a:buNone/>
            </a:pPr>
            <a:r>
              <a:rPr lang="en-US" dirty="0" smtClean="0"/>
              <a:t> </a:t>
            </a:r>
          </a:p>
          <a:p>
            <a:r>
              <a:rPr lang="en-US" dirty="0" err="1" smtClean="0"/>
              <a:t>ClearModuleList</a:t>
            </a:r>
            <a:r>
              <a:rPr lang="en-US" dirty="0" smtClean="0"/>
              <a:t>	</a:t>
            </a:r>
          </a:p>
          <a:p>
            <a:r>
              <a:rPr lang="en-US" dirty="0" smtClean="0"/>
              <a:t>Clears Apache’s built-in list of active modules, which must then be rebuilt using the </a:t>
            </a:r>
            <a:r>
              <a:rPr lang="en-US" dirty="0" err="1" smtClean="0"/>
              <a:t>AddModule</a:t>
            </a:r>
            <a:r>
              <a:rPr lang="en-US" dirty="0" smtClean="0"/>
              <a:t> directive</a:t>
            </a:r>
          </a:p>
          <a:p>
            <a:pPr>
              <a:buNone/>
            </a:pPr>
            <a:r>
              <a:rPr lang="en-US" dirty="0" smtClean="0"/>
              <a:t> </a:t>
            </a:r>
          </a:p>
          <a:p>
            <a:r>
              <a:rPr lang="en-US" dirty="0" err="1" smtClean="0"/>
              <a:t>AddModule</a:t>
            </a:r>
            <a:r>
              <a:rPr lang="en-US" dirty="0" smtClean="0"/>
              <a:t>  </a:t>
            </a:r>
            <a:r>
              <a:rPr lang="en-US" i="1" dirty="0" err="1" smtClean="0"/>
              <a:t>module</a:t>
            </a:r>
            <a:r>
              <a:rPr lang="en-US" dirty="0" err="1" smtClean="0"/>
              <a:t>.c</a:t>
            </a:r>
            <a:r>
              <a:rPr lang="en-US" dirty="0" smtClean="0"/>
              <a:t>                          </a:t>
            </a:r>
          </a:p>
          <a:p>
            <a:r>
              <a:rPr lang="en-US" dirty="0" smtClean="0"/>
              <a:t> Activates the built-in but inactive module </a:t>
            </a:r>
            <a:r>
              <a:rPr lang="en-US" i="1" dirty="0" err="1" smtClean="0"/>
              <a:t>module</a:t>
            </a:r>
            <a:r>
              <a:rPr lang="en-US" dirty="0" err="1" smtClean="0"/>
              <a:t>.c</a:t>
            </a:r>
            <a:endParaRPr lang="en-US" dirty="0" smtClean="0"/>
          </a:p>
          <a:p>
            <a:pPr>
              <a:buNone/>
            </a:pP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Red Hat </a:t>
            </a:r>
            <a:r>
              <a:rPr lang="en-US" b="1" dirty="0" err="1" smtClean="0"/>
              <a:t>Linux’s</a:t>
            </a:r>
            <a:r>
              <a:rPr lang="en-US" b="1" dirty="0" smtClean="0"/>
              <a:t> Global Configuration Directives</a:t>
            </a:r>
            <a:endParaRPr lang="en-US" dirty="0"/>
          </a:p>
        </p:txBody>
      </p:sp>
      <p:sp>
        <p:nvSpPr>
          <p:cNvPr id="3" name="Content Placeholder 2"/>
          <p:cNvSpPr>
            <a:spLocks noGrp="1"/>
          </p:cNvSpPr>
          <p:nvPr>
            <p:ph idx="1"/>
          </p:nvPr>
        </p:nvSpPr>
        <p:spPr/>
        <p:txBody>
          <a:bodyPr>
            <a:normAutofit fontScale="70000" lnSpcReduction="20000"/>
          </a:bodyPr>
          <a:lstStyle/>
          <a:p>
            <a:r>
              <a:rPr lang="en-US" dirty="0" err="1" smtClean="0"/>
              <a:t>ServerType</a:t>
            </a:r>
            <a:r>
              <a:rPr lang="en-US" dirty="0" smtClean="0"/>
              <a:t> standalone </a:t>
            </a:r>
            <a:r>
              <a:rPr lang="en-US" dirty="0" err="1" smtClean="0"/>
              <a:t>ServerRoot</a:t>
            </a:r>
            <a:r>
              <a:rPr lang="en-US" dirty="0" smtClean="0"/>
              <a:t> “/etc/</a:t>
            </a:r>
            <a:r>
              <a:rPr lang="en-US" dirty="0" err="1" smtClean="0"/>
              <a:t>httpd</a:t>
            </a:r>
            <a:r>
              <a:rPr lang="en-US" dirty="0" smtClean="0"/>
              <a:t>” </a:t>
            </a:r>
          </a:p>
          <a:p>
            <a:r>
              <a:rPr lang="en-US" dirty="0" err="1" smtClean="0"/>
              <a:t>LockFile</a:t>
            </a:r>
            <a:r>
              <a:rPr lang="en-US" dirty="0" smtClean="0"/>
              <a:t> /</a:t>
            </a:r>
            <a:r>
              <a:rPr lang="en-US" dirty="0" err="1" smtClean="0"/>
              <a:t>var</a:t>
            </a:r>
            <a:r>
              <a:rPr lang="en-US" dirty="0" smtClean="0"/>
              <a:t>/lock/</a:t>
            </a:r>
            <a:r>
              <a:rPr lang="en-US" dirty="0" err="1" smtClean="0"/>
              <a:t>httpd.lock</a:t>
            </a:r>
            <a:r>
              <a:rPr lang="en-US" dirty="0" smtClean="0"/>
              <a:t> </a:t>
            </a:r>
          </a:p>
          <a:p>
            <a:r>
              <a:rPr lang="en-US" dirty="0" err="1" smtClean="0"/>
              <a:t>PidFile</a:t>
            </a:r>
            <a:r>
              <a:rPr lang="en-US" dirty="0" smtClean="0"/>
              <a:t> /</a:t>
            </a:r>
            <a:r>
              <a:rPr lang="en-US" dirty="0" err="1" smtClean="0"/>
              <a:t>var</a:t>
            </a:r>
            <a:r>
              <a:rPr lang="en-US" dirty="0" smtClean="0"/>
              <a:t>/run/httpd.pid</a:t>
            </a:r>
          </a:p>
          <a:p>
            <a:r>
              <a:rPr lang="en-US" dirty="0" smtClean="0"/>
              <a:t>Timeout  300</a:t>
            </a:r>
          </a:p>
          <a:p>
            <a:r>
              <a:rPr lang="en-US" dirty="0" err="1" smtClean="0"/>
              <a:t>KeepAlive</a:t>
            </a:r>
            <a:r>
              <a:rPr lang="en-US" dirty="0" smtClean="0"/>
              <a:t> On</a:t>
            </a:r>
          </a:p>
          <a:p>
            <a:r>
              <a:rPr lang="en-US" dirty="0" err="1" smtClean="0"/>
              <a:t>MaxKeepAliveRequests</a:t>
            </a:r>
            <a:r>
              <a:rPr lang="en-US" dirty="0" smtClean="0"/>
              <a:t>  100</a:t>
            </a:r>
          </a:p>
          <a:p>
            <a:r>
              <a:rPr lang="en-US" dirty="0" err="1" smtClean="0"/>
              <a:t>KeepAliveTimeout</a:t>
            </a:r>
            <a:r>
              <a:rPr lang="en-US" dirty="0" smtClean="0"/>
              <a:t>  15</a:t>
            </a:r>
          </a:p>
          <a:p>
            <a:r>
              <a:rPr lang="en-US" dirty="0" err="1" smtClean="0"/>
              <a:t>MinSpareServers</a:t>
            </a:r>
            <a:r>
              <a:rPr lang="en-US" dirty="0" smtClean="0"/>
              <a:t>  5</a:t>
            </a:r>
          </a:p>
          <a:p>
            <a:r>
              <a:rPr lang="en-US" dirty="0" err="1" smtClean="0"/>
              <a:t>MaxSpareServers</a:t>
            </a:r>
            <a:r>
              <a:rPr lang="en-US" dirty="0" smtClean="0"/>
              <a:t>  20</a:t>
            </a:r>
          </a:p>
          <a:p>
            <a:r>
              <a:rPr lang="en-US" dirty="0" err="1" smtClean="0"/>
              <a:t>StartServers</a:t>
            </a:r>
            <a:r>
              <a:rPr lang="en-US" dirty="0" smtClean="0"/>
              <a:t>  8</a:t>
            </a:r>
          </a:p>
          <a:p>
            <a:r>
              <a:rPr lang="en-US" dirty="0" err="1" smtClean="0"/>
              <a:t>MaxClients</a:t>
            </a:r>
            <a:r>
              <a:rPr lang="en-US" dirty="0" smtClean="0"/>
              <a:t>  150</a:t>
            </a:r>
          </a:p>
          <a:p>
            <a:r>
              <a:rPr lang="en-US" dirty="0" err="1" smtClean="0"/>
              <a:t>MaxRequestsPerChild</a:t>
            </a:r>
            <a:r>
              <a:rPr lang="en-US" dirty="0" smtClean="0"/>
              <a:t>  100</a:t>
            </a:r>
          </a:p>
          <a:p>
            <a:r>
              <a:rPr lang="en-US" dirty="0" smtClean="0"/>
              <a:t>Listen  80</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Configuring as Default Server</a:t>
            </a:r>
            <a:endParaRPr lang="en-US" dirty="0"/>
          </a:p>
        </p:txBody>
      </p:sp>
      <p:sp>
        <p:nvSpPr>
          <p:cNvPr id="3" name="Content Placeholder 2"/>
          <p:cNvSpPr>
            <a:spLocks noGrp="1"/>
          </p:cNvSpPr>
          <p:nvPr>
            <p:ph idx="1"/>
          </p:nvPr>
        </p:nvSpPr>
        <p:spPr/>
        <p:txBody>
          <a:bodyPr/>
          <a:lstStyle/>
          <a:p>
            <a:r>
              <a:rPr lang="en-US" dirty="0" smtClean="0"/>
              <a:t>The </a:t>
            </a:r>
            <a:r>
              <a:rPr lang="en-US" i="1" dirty="0" smtClean="0"/>
              <a:t>default </a:t>
            </a:r>
            <a:r>
              <a:rPr lang="en-US" dirty="0" smtClean="0"/>
              <a:t>or </a:t>
            </a:r>
            <a:r>
              <a:rPr lang="en-US" i="1" dirty="0" smtClean="0"/>
              <a:t>primary </a:t>
            </a:r>
            <a:r>
              <a:rPr lang="en-US" dirty="0" smtClean="0"/>
              <a:t>server refers to the Web server that responds to all HTTP requests not handled  by virtual hosts.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Default Server Configuration Directives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Port 80                                                       </a:t>
            </a:r>
          </a:p>
          <a:p>
            <a:r>
              <a:rPr lang="en-US" dirty="0" smtClean="0"/>
              <a:t>Defines the port on which the primary server listens for connections if no </a:t>
            </a:r>
            <a:r>
              <a:rPr lang="en-US" dirty="0" err="1" smtClean="0"/>
              <a:t>BindAddress</a:t>
            </a:r>
            <a:r>
              <a:rPr lang="en-US" dirty="0" smtClean="0"/>
              <a:t> or Listen directive specifies a port number with :</a:t>
            </a:r>
            <a:r>
              <a:rPr lang="en-US" i="1" dirty="0" smtClean="0"/>
              <a:t>port</a:t>
            </a:r>
            <a:r>
              <a:rPr lang="en-US" dirty="0" smtClean="0"/>
              <a:t>; has no effect otherwise</a:t>
            </a:r>
          </a:p>
          <a:p>
            <a:endParaRPr lang="en-US" dirty="0" smtClean="0"/>
          </a:p>
          <a:p>
            <a:r>
              <a:rPr lang="en-US" dirty="0" smtClean="0"/>
              <a:t>User [#]apache                              </a:t>
            </a:r>
          </a:p>
          <a:p>
            <a:r>
              <a:rPr lang="en-US" dirty="0" smtClean="0"/>
              <a:t>Specifies the user name or, if prefixed with #, the UID under which the child servers execute</a:t>
            </a:r>
          </a:p>
          <a:p>
            <a:endParaRPr lang="en-US" dirty="0" smtClean="0"/>
          </a:p>
          <a:p>
            <a:r>
              <a:rPr lang="en-US" dirty="0" smtClean="0"/>
              <a:t>Group [#]apache </a:t>
            </a:r>
          </a:p>
          <a:p>
            <a:r>
              <a:rPr lang="en-US" dirty="0" smtClean="0"/>
              <a:t>Specifies the group name or, if prefixed with #, the GID under which the child servers execute</a:t>
            </a:r>
          </a:p>
          <a:p>
            <a:endParaRPr lang="en-US" dirty="0" smtClean="0"/>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err="1" smtClean="0"/>
              <a:t>ServerAdmin</a:t>
            </a:r>
            <a:r>
              <a:rPr lang="en-US" dirty="0" smtClean="0"/>
              <a:t> </a:t>
            </a:r>
            <a:r>
              <a:rPr lang="en-US" dirty="0" err="1" smtClean="0"/>
              <a:t>root@localhost</a:t>
            </a:r>
            <a:r>
              <a:rPr lang="en-US" dirty="0" smtClean="0"/>
              <a:t>     </a:t>
            </a:r>
          </a:p>
          <a:p>
            <a:r>
              <a:rPr lang="en-US" dirty="0" smtClean="0"/>
              <a:t>Defines the e-mail address included in error messages displayed to client connections</a:t>
            </a:r>
          </a:p>
          <a:p>
            <a:pPr>
              <a:buNone/>
            </a:pPr>
            <a:r>
              <a:rPr lang="en-US" dirty="0" smtClean="0"/>
              <a:t> </a:t>
            </a:r>
          </a:p>
          <a:p>
            <a:r>
              <a:rPr lang="en-US" dirty="0" err="1" smtClean="0"/>
              <a:t>ServerName</a:t>
            </a:r>
            <a:r>
              <a:rPr lang="en-US" dirty="0" smtClean="0"/>
              <a:t>   </a:t>
            </a:r>
          </a:p>
          <a:p>
            <a:r>
              <a:rPr lang="en-US" dirty="0" smtClean="0"/>
              <a:t>Specifies an alternative name for the server, such</a:t>
            </a:r>
          </a:p>
          <a:p>
            <a:pPr>
              <a:buNone/>
            </a:pPr>
            <a:r>
              <a:rPr lang="en-US" dirty="0" smtClean="0"/>
              <a:t>    as www.mydomain.com, that is different than the host’s actual name (webbeast.mydomain.com)</a:t>
            </a:r>
          </a:p>
          <a:p>
            <a:pPr>
              <a:buNone/>
            </a:pPr>
            <a:r>
              <a:rPr lang="en-US" dirty="0" smtClean="0"/>
              <a:t/>
            </a:r>
            <a:br>
              <a:rPr lang="en-US" dirty="0" smtClean="0"/>
            </a:br>
            <a:endParaRPr lang="en-US" dirty="0" smtClean="0"/>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err="1" smtClean="0"/>
              <a:t>DocumentRoot</a:t>
            </a:r>
            <a:r>
              <a:rPr lang="en-US" dirty="0" smtClean="0"/>
              <a:t> “/</a:t>
            </a:r>
            <a:r>
              <a:rPr lang="en-US" dirty="0" err="1" smtClean="0"/>
              <a:t>var</a:t>
            </a:r>
            <a:r>
              <a:rPr lang="en-US" dirty="0" smtClean="0"/>
              <a:t>/www/html”    </a:t>
            </a:r>
          </a:p>
          <a:p>
            <a:r>
              <a:rPr lang="en-US" dirty="0" smtClean="0"/>
              <a:t> Sets the base directory from which all requested documents will be served; document URLs (file names) are interpreted relative to </a:t>
            </a:r>
            <a:r>
              <a:rPr lang="en-US" dirty="0" err="1" smtClean="0"/>
              <a:t>DocumentRoot</a:t>
            </a:r>
            <a:endParaRPr lang="en-US" dirty="0" smtClean="0"/>
          </a:p>
          <a:p>
            <a:endParaRPr lang="en-US" dirty="0" smtClean="0"/>
          </a:p>
          <a:p>
            <a:r>
              <a:rPr lang="en-US" dirty="0" err="1" smtClean="0"/>
              <a:t>UserDir</a:t>
            </a:r>
            <a:r>
              <a:rPr lang="en-US" dirty="0" smtClean="0"/>
              <a:t> </a:t>
            </a:r>
            <a:r>
              <a:rPr lang="en-US" dirty="0" err="1" smtClean="0"/>
              <a:t>public_html</a:t>
            </a:r>
            <a:r>
              <a:rPr lang="en-US" dirty="0" smtClean="0"/>
              <a:t>                   </a:t>
            </a:r>
          </a:p>
          <a:p>
            <a:r>
              <a:rPr lang="en-US" dirty="0" smtClean="0"/>
              <a:t>Defines the subdirectory in a user’s home directory that is used when clients request documents belonging to a specific user</a:t>
            </a:r>
          </a:p>
          <a:p>
            <a:pPr>
              <a:buNone/>
            </a:pPr>
            <a:r>
              <a:rPr lang="en-US" dirty="0" smtClean="0"/>
              <a:t> </a:t>
            </a:r>
          </a:p>
          <a:p>
            <a:r>
              <a:rPr lang="en-US" dirty="0" err="1" smtClean="0"/>
              <a:t>DirectoryIndex</a:t>
            </a:r>
            <a:r>
              <a:rPr lang="en-US" dirty="0" smtClean="0"/>
              <a:t> </a:t>
            </a:r>
            <a:r>
              <a:rPr lang="en-US" i="1" dirty="0" smtClean="0"/>
              <a:t>filename    </a:t>
            </a:r>
          </a:p>
          <a:p>
            <a:r>
              <a:rPr lang="en-US" i="1" dirty="0" smtClean="0"/>
              <a:t> </a:t>
            </a:r>
            <a:r>
              <a:rPr lang="en-US" dirty="0" smtClean="0"/>
              <a:t>Specifies one or more </a:t>
            </a:r>
            <a:r>
              <a:rPr lang="en-US" i="1" dirty="0" smtClean="0"/>
              <a:t>filename</a:t>
            </a:r>
            <a:r>
              <a:rPr lang="en-US" dirty="0" smtClean="0"/>
              <a:t>s that serve as a directory index when a request does not specify a particular file or document</a:t>
            </a:r>
          </a:p>
          <a:p>
            <a:endParaRPr lang="en-US" dirty="0" smtClean="0"/>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err="1" smtClean="0"/>
              <a:t>TypesConfig</a:t>
            </a:r>
            <a:r>
              <a:rPr lang="en-US" dirty="0" smtClean="0"/>
              <a:t> /etc/</a:t>
            </a:r>
            <a:r>
              <a:rPr lang="en-US" dirty="0" err="1" smtClean="0"/>
              <a:t>mime.types</a:t>
            </a:r>
            <a:r>
              <a:rPr lang="en-US" dirty="0" smtClean="0"/>
              <a:t>  </a:t>
            </a:r>
          </a:p>
          <a:p>
            <a:r>
              <a:rPr lang="en-US" dirty="0" smtClean="0"/>
              <a:t>Sets the file name of the MIME types configuration file  which maps file name extensions to content types.</a:t>
            </a:r>
          </a:p>
          <a:p>
            <a:endParaRPr lang="en-US" dirty="0" smtClean="0"/>
          </a:p>
          <a:p>
            <a:r>
              <a:rPr lang="en-US" dirty="0" err="1" smtClean="0"/>
              <a:t>HostnameLookups</a:t>
            </a:r>
            <a:r>
              <a:rPr lang="en-US" dirty="0" smtClean="0"/>
              <a:t> Off       </a:t>
            </a:r>
          </a:p>
          <a:p>
            <a:r>
              <a:rPr lang="en-US" dirty="0" smtClean="0"/>
              <a:t>Controls whether or not Apache performs DNS lookups on connecting hosts in order to log host names</a:t>
            </a:r>
          </a:p>
          <a:p>
            <a:pPr>
              <a:buNone/>
            </a:pPr>
            <a:r>
              <a:rPr lang="en-US" dirty="0" smtClean="0"/>
              <a:t> </a:t>
            </a:r>
          </a:p>
          <a:p>
            <a:r>
              <a:rPr lang="en-US" dirty="0" err="1" smtClean="0"/>
              <a:t>ErrorLog</a:t>
            </a:r>
            <a:r>
              <a:rPr lang="en-US" dirty="0" smtClean="0"/>
              <a:t> /</a:t>
            </a:r>
            <a:r>
              <a:rPr lang="en-US" dirty="0" err="1" smtClean="0"/>
              <a:t>var</a:t>
            </a:r>
            <a:r>
              <a:rPr lang="en-US" dirty="0" smtClean="0"/>
              <a:t>/log/</a:t>
            </a:r>
            <a:r>
              <a:rPr lang="en-US" dirty="0" err="1" smtClean="0"/>
              <a:t>httpd</a:t>
            </a:r>
            <a:r>
              <a:rPr lang="en-US" dirty="0" smtClean="0"/>
              <a:t>/          </a:t>
            </a:r>
          </a:p>
          <a:p>
            <a:r>
              <a:rPr lang="en-US" dirty="0" smtClean="0"/>
              <a:t>Defines the name of Apache’s error log,</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err="1" smtClean="0"/>
              <a:t>ReadmeName</a:t>
            </a:r>
            <a:r>
              <a:rPr lang="en-US" dirty="0" smtClean="0"/>
              <a:t>  README.html    </a:t>
            </a:r>
          </a:p>
          <a:p>
            <a:r>
              <a:rPr lang="en-US" dirty="0" smtClean="0"/>
              <a:t> Defines README.html  as the file whose contents will be appended to the end of a directory listing.</a:t>
            </a:r>
          </a:p>
          <a:p>
            <a:endParaRPr lang="en-US" dirty="0" smtClean="0"/>
          </a:p>
          <a:p>
            <a:r>
              <a:rPr lang="en-US" dirty="0" err="1" smtClean="0"/>
              <a:t>AddType</a:t>
            </a:r>
            <a:r>
              <a:rPr lang="en-US" dirty="0" smtClean="0"/>
              <a:t> </a:t>
            </a:r>
            <a:r>
              <a:rPr lang="en-US" i="1" dirty="0" err="1" smtClean="0"/>
              <a:t>mimetype</a:t>
            </a:r>
            <a:r>
              <a:rPr lang="en-US" i="1" dirty="0" smtClean="0"/>
              <a:t>  name</a:t>
            </a:r>
          </a:p>
          <a:p>
            <a:r>
              <a:rPr lang="en-US" dirty="0" smtClean="0"/>
              <a:t>Adds the specified </a:t>
            </a:r>
            <a:r>
              <a:rPr lang="en-US" i="1" dirty="0" err="1" smtClean="0"/>
              <a:t>mimetype</a:t>
            </a:r>
            <a:r>
              <a:rPr lang="en-US" i="1" dirty="0" smtClean="0"/>
              <a:t> </a:t>
            </a:r>
            <a:r>
              <a:rPr lang="en-US" dirty="0" smtClean="0"/>
              <a:t>for files ending in </a:t>
            </a:r>
            <a:r>
              <a:rPr lang="en-US" i="1" dirty="0" smtClean="0"/>
              <a:t>name  </a:t>
            </a:r>
            <a:r>
              <a:rPr lang="en-US" dirty="0" smtClean="0"/>
              <a:t>to the list of MIME types read from the </a:t>
            </a:r>
            <a:r>
              <a:rPr lang="en-US" dirty="0" err="1" smtClean="0"/>
              <a:t>TypeConfig</a:t>
            </a:r>
            <a:r>
              <a:rPr lang="en-US" smtClean="0"/>
              <a:t> file.</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Configuring Apache as virtual host</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Virtual servers are primarily used to support multiple domains on a single system, but they can also be used to enable multiple workgroups or departments on the same network to maintain  independent  Web pages without burdening you with too much additional administrative  responsibility or requiring dedicated departmental Web servers. </a:t>
            </a:r>
          </a:p>
          <a:p>
            <a:pPr algn="just"/>
            <a:r>
              <a:rPr lang="en-US" dirty="0" smtClean="0"/>
              <a:t>A typical virtual server definition might resemble the following:</a:t>
            </a:r>
          </a:p>
          <a:p>
            <a:pPr algn="just">
              <a:buNone/>
            </a:pPr>
            <a:r>
              <a:rPr lang="en-US" dirty="0" smtClean="0"/>
              <a:t/>
            </a:r>
            <a:br>
              <a:rPr lang="en-US" dirty="0" smtClean="0"/>
            </a:br>
            <a:r>
              <a:rPr lang="en-US" dirty="0" smtClean="0"/>
              <a:t> </a:t>
            </a:r>
          </a:p>
          <a:p>
            <a:pPr algn="just"/>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gn="just"/>
            <a:r>
              <a:rPr lang="en-US" dirty="0" smtClean="0"/>
              <a:t>In April 1995, this loosely organized group of Web masters, the original Apache Group, released the first official version of Apache intended for public consumption, Apache 0.6.2.</a:t>
            </a:r>
          </a:p>
          <a:p>
            <a:pPr algn="just"/>
            <a:r>
              <a:rPr lang="en-US" dirty="0" smtClean="0"/>
              <a:t> Despite its known  warts,  the  Apache server was instantly  popular. However, even  as the development  team  continued  to stabilize  the existing  code base, add new features, and generate  documentation, other members undertook  a fundamental  redesign that  rather  quickly (August 1995) resulted in Apache 0.8.8. </a:t>
            </a:r>
          </a:p>
          <a:p>
            <a:pPr algn="just">
              <a:buNone/>
            </a:pPr>
            <a:r>
              <a:rPr lang="en-US" dirty="0" smtClean="0"/>
              <a:t> </a:t>
            </a:r>
          </a:p>
          <a:p>
            <a:pPr algn="just"/>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Port  80</a:t>
            </a:r>
          </a:p>
          <a:p>
            <a:r>
              <a:rPr lang="en-US" dirty="0" smtClean="0"/>
              <a:t>&lt;</a:t>
            </a:r>
            <a:r>
              <a:rPr lang="en-US" dirty="0" err="1" smtClean="0"/>
              <a:t>VirtualHost</a:t>
            </a:r>
            <a:r>
              <a:rPr lang="en-US" dirty="0" smtClean="0"/>
              <a:t> 192.168.0.1&gt;</a:t>
            </a:r>
          </a:p>
          <a:p>
            <a:r>
              <a:rPr lang="en-US" dirty="0" smtClean="0"/>
              <a:t> </a:t>
            </a:r>
            <a:r>
              <a:rPr lang="en-US" dirty="0" err="1" smtClean="0"/>
              <a:t>DocumentRoot</a:t>
            </a:r>
            <a:r>
              <a:rPr lang="en-US" dirty="0" smtClean="0"/>
              <a:t>  /</a:t>
            </a:r>
            <a:r>
              <a:rPr lang="en-US" dirty="0" err="1" smtClean="0"/>
              <a:t>var</a:t>
            </a:r>
            <a:r>
              <a:rPr lang="en-US" dirty="0" smtClean="0"/>
              <a:t>/www/</a:t>
            </a:r>
            <a:r>
              <a:rPr lang="en-US" dirty="0" err="1" smtClean="0"/>
              <a:t>thisdomain</a:t>
            </a:r>
            <a:r>
              <a:rPr lang="en-US" dirty="0" smtClean="0"/>
              <a:t> </a:t>
            </a:r>
            <a:r>
              <a:rPr lang="en-US" dirty="0" err="1" smtClean="0"/>
              <a:t>ServerName</a:t>
            </a:r>
            <a:r>
              <a:rPr lang="en-US" dirty="0" smtClean="0"/>
              <a:t>  www.domain.com</a:t>
            </a:r>
          </a:p>
          <a:p>
            <a:r>
              <a:rPr lang="en-US" dirty="0" smtClean="0"/>
              <a:t>&lt;/</a:t>
            </a:r>
            <a:r>
              <a:rPr lang="en-US" dirty="0" err="1" smtClean="0"/>
              <a:t>VirtualHost</a:t>
            </a:r>
            <a:r>
              <a:rPr lang="en-US" dirty="0" smtClean="0"/>
              <a:t>&gt;</a:t>
            </a:r>
            <a:br>
              <a:rPr lang="en-US" dirty="0" smtClean="0"/>
            </a:br>
            <a:r>
              <a:rPr lang="en-US" dirty="0" smtClean="0"/>
              <a:t> </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smtClean="0"/>
              <a:t>&lt;Virtual  Host   </a:t>
            </a:r>
            <a:r>
              <a:rPr lang="en-US" i="1" dirty="0" err="1" smtClean="0"/>
              <a:t>ipaddr</a:t>
            </a:r>
            <a:r>
              <a:rPr lang="en-US" dirty="0" smtClean="0"/>
              <a:t>[:</a:t>
            </a:r>
            <a:r>
              <a:rPr lang="en-US" i="1" dirty="0" smtClean="0"/>
              <a:t>port</a:t>
            </a:r>
            <a:r>
              <a:rPr lang="en-US" dirty="0" smtClean="0"/>
              <a:t>]&gt;     </a:t>
            </a:r>
          </a:p>
          <a:p>
            <a:r>
              <a:rPr lang="en-US" dirty="0" smtClean="0"/>
              <a:t> Defines a virtual host whose IP address is </a:t>
            </a:r>
            <a:r>
              <a:rPr lang="en-US" i="1" dirty="0" smtClean="0"/>
              <a:t>directives </a:t>
            </a:r>
            <a:r>
              <a:rPr lang="en-US" i="1" dirty="0" err="1" smtClean="0"/>
              <a:t>addr</a:t>
            </a:r>
            <a:r>
              <a:rPr lang="en-US" i="1" dirty="0" smtClean="0"/>
              <a:t> </a:t>
            </a:r>
            <a:r>
              <a:rPr lang="en-US" dirty="0" smtClean="0"/>
              <a:t>(listening on </a:t>
            </a:r>
            <a:r>
              <a:rPr lang="en-US" i="1" dirty="0" smtClean="0"/>
              <a:t>port</a:t>
            </a:r>
            <a:r>
              <a:rPr lang="en-US" dirty="0" smtClean="0"/>
              <a:t>, if specified);</a:t>
            </a:r>
          </a:p>
          <a:p>
            <a:pPr>
              <a:buNone/>
            </a:pPr>
            <a:r>
              <a:rPr lang="en-US" dirty="0" smtClean="0"/>
              <a:t> </a:t>
            </a:r>
          </a:p>
          <a:p>
            <a:r>
              <a:rPr lang="en-US" dirty="0" err="1" smtClean="0"/>
              <a:t>NameVirtualHost</a:t>
            </a:r>
            <a:r>
              <a:rPr lang="en-US" dirty="0" smtClean="0"/>
              <a:t> </a:t>
            </a:r>
            <a:r>
              <a:rPr lang="en-US" i="1" dirty="0" err="1" smtClean="0"/>
              <a:t>ipaddr</a:t>
            </a:r>
            <a:r>
              <a:rPr lang="en-US" dirty="0" smtClean="0"/>
              <a:t>[:</a:t>
            </a:r>
            <a:r>
              <a:rPr lang="en-US" i="1" dirty="0" smtClean="0"/>
              <a:t>port</a:t>
            </a:r>
            <a:r>
              <a:rPr lang="en-US" dirty="0" smtClean="0"/>
              <a:t>]              </a:t>
            </a:r>
          </a:p>
          <a:p>
            <a:r>
              <a:rPr lang="en-US" dirty="0" smtClean="0"/>
              <a:t>Defines the IP address </a:t>
            </a:r>
            <a:r>
              <a:rPr lang="en-US" i="1" dirty="0" err="1" smtClean="0"/>
              <a:t>addr</a:t>
            </a:r>
            <a:r>
              <a:rPr lang="en-US" i="1" dirty="0" smtClean="0"/>
              <a:t> </a:t>
            </a:r>
            <a:r>
              <a:rPr lang="en-US" dirty="0" smtClean="0"/>
              <a:t>(listening on </a:t>
            </a:r>
            <a:r>
              <a:rPr lang="en-US" i="1" dirty="0" smtClean="0"/>
              <a:t>port</a:t>
            </a:r>
            <a:r>
              <a:rPr lang="en-US" dirty="0" smtClean="0"/>
              <a:t>, if specified) for a name-based virtual host</a:t>
            </a:r>
          </a:p>
          <a:p>
            <a:pPr>
              <a:buNone/>
            </a:pPr>
            <a:r>
              <a:rPr lang="en-US" dirty="0" smtClean="0"/>
              <a:t> </a:t>
            </a:r>
          </a:p>
          <a:p>
            <a:r>
              <a:rPr lang="en-US" dirty="0" err="1" smtClean="0"/>
              <a:t>ServerName</a:t>
            </a:r>
            <a:r>
              <a:rPr lang="en-US" dirty="0" smtClean="0"/>
              <a:t> </a:t>
            </a:r>
            <a:r>
              <a:rPr lang="en-US" i="1" dirty="0" err="1" smtClean="0"/>
              <a:t>servername</a:t>
            </a:r>
            <a:endParaRPr lang="en-US" i="1" dirty="0" smtClean="0"/>
          </a:p>
          <a:p>
            <a:r>
              <a:rPr lang="en-US" i="1" dirty="0" smtClean="0"/>
              <a:t> </a:t>
            </a:r>
            <a:r>
              <a:rPr lang="en-US" dirty="0" smtClean="0"/>
              <a:t>Sets the name of the virtual server.</a:t>
            </a:r>
          </a:p>
          <a:p>
            <a:endParaRPr lang="en-US" dirty="0" smtClean="0"/>
          </a:p>
          <a:p>
            <a:r>
              <a:rPr lang="en-US" dirty="0" err="1" smtClean="0"/>
              <a:t>ServerAlias</a:t>
            </a:r>
            <a:r>
              <a:rPr lang="en-US" dirty="0" smtClean="0"/>
              <a:t>  </a:t>
            </a:r>
            <a:r>
              <a:rPr lang="en-US" i="1" dirty="0" err="1" smtClean="0"/>
              <a:t>altname</a:t>
            </a:r>
            <a:endParaRPr lang="en-US" i="1" dirty="0" smtClean="0"/>
          </a:p>
          <a:p>
            <a:r>
              <a:rPr lang="en-US" i="1" dirty="0" smtClean="0"/>
              <a:t> </a:t>
            </a:r>
            <a:r>
              <a:rPr lang="en-US" dirty="0" smtClean="0"/>
              <a:t>Enables the virtual server to respond to one or more alternate host names </a:t>
            </a:r>
            <a:r>
              <a:rPr lang="en-US" i="1" dirty="0" err="1" smtClean="0"/>
              <a:t>altname</a:t>
            </a:r>
            <a:r>
              <a:rPr lang="en-US" i="1" dirty="0" smtClean="0"/>
              <a:t> </a:t>
            </a:r>
            <a:r>
              <a:rPr lang="en-US" dirty="0" smtClean="0"/>
              <a:t>when used with name-based virtual hosts</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Configuring Apache for SSI</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algn="just"/>
            <a:r>
              <a:rPr lang="en-US" i="1" dirty="0" smtClean="0"/>
              <a:t>SSI</a:t>
            </a:r>
            <a:r>
              <a:rPr lang="en-US" dirty="0" smtClean="0"/>
              <a:t>,  or server-side  includes,  are  specially-formatted statements  placed  in  HTML documents  and evaluated  by the server before the server sends the document to a client.</a:t>
            </a:r>
          </a:p>
          <a:p>
            <a:pPr algn="just"/>
            <a:r>
              <a:rPr lang="en-US" dirty="0" smtClean="0"/>
              <a:t> SSI lets you add dynamically  generated  content  to an existing  HTML page without  needing  to generate  the entire  page using  CGI or another  dynamic  page generation  technique. </a:t>
            </a:r>
          </a:p>
          <a:p>
            <a:pPr algn="just"/>
            <a:r>
              <a:rPr lang="en-US" dirty="0" smtClean="0"/>
              <a:t>SSI is best used to add small amounts of dynamically generated content  to otherwise static documents.  </a:t>
            </a:r>
          </a:p>
          <a:p>
            <a:pPr algn="just"/>
            <a:r>
              <a:rPr lang="en-US" dirty="0" smtClean="0"/>
              <a:t>SSI is a great way to add small pieces of information,  such as the current time, to a Web page.</a:t>
            </a:r>
          </a:p>
          <a:p>
            <a:pPr algn="just"/>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Enabling SSI</a:t>
            </a:r>
            <a:endParaRPr lang="en-US" dirty="0"/>
          </a:p>
        </p:txBody>
      </p:sp>
      <p:sp>
        <p:nvSpPr>
          <p:cNvPr id="3" name="Content Placeholder 2"/>
          <p:cNvSpPr>
            <a:spLocks noGrp="1"/>
          </p:cNvSpPr>
          <p:nvPr>
            <p:ph idx="1"/>
          </p:nvPr>
        </p:nvSpPr>
        <p:spPr/>
        <p:txBody>
          <a:bodyPr>
            <a:normAutofit lnSpcReduction="10000"/>
          </a:bodyPr>
          <a:lstStyle/>
          <a:p>
            <a:r>
              <a:rPr lang="en-US" dirty="0" smtClean="0"/>
              <a:t>&lt;Directory “/</a:t>
            </a:r>
            <a:r>
              <a:rPr lang="en-US" dirty="0" err="1" smtClean="0"/>
              <a:t>var</a:t>
            </a:r>
            <a:r>
              <a:rPr lang="en-US" dirty="0" smtClean="0"/>
              <a:t>/www/html”&gt;</a:t>
            </a:r>
          </a:p>
          <a:p>
            <a:r>
              <a:rPr lang="en-US" dirty="0" smtClean="0"/>
              <a:t>Options Indexes Includes  </a:t>
            </a:r>
            <a:r>
              <a:rPr lang="en-US" dirty="0" err="1" smtClean="0"/>
              <a:t>FollowSymLinks</a:t>
            </a:r>
            <a:endParaRPr lang="en-US" dirty="0" smtClean="0"/>
          </a:p>
          <a:p>
            <a:r>
              <a:rPr lang="en-US" dirty="0" err="1" smtClean="0"/>
              <a:t>AllowOverride</a:t>
            </a:r>
            <a:r>
              <a:rPr lang="en-US" dirty="0" smtClean="0"/>
              <a:t> None </a:t>
            </a:r>
          </a:p>
          <a:p>
            <a:r>
              <a:rPr lang="en-US" dirty="0" smtClean="0"/>
              <a:t>Order </a:t>
            </a:r>
            <a:r>
              <a:rPr lang="en-US" dirty="0" err="1" smtClean="0"/>
              <a:t>allow,deny</a:t>
            </a:r>
            <a:r>
              <a:rPr lang="en-US" dirty="0" smtClean="0"/>
              <a:t> </a:t>
            </a:r>
          </a:p>
          <a:p>
            <a:r>
              <a:rPr lang="en-US" dirty="0" smtClean="0"/>
              <a:t>Allow from  all</a:t>
            </a:r>
          </a:p>
          <a:p>
            <a:r>
              <a:rPr lang="en-US" dirty="0" smtClean="0"/>
              <a:t>&lt;/Directory&gt;</a:t>
            </a:r>
          </a:p>
          <a:p>
            <a:r>
              <a:rPr lang="en-US" dirty="0" smtClean="0"/>
              <a:t> </a:t>
            </a:r>
            <a:r>
              <a:rPr lang="en-US" dirty="0" err="1" smtClean="0"/>
              <a:t>AddType</a:t>
            </a:r>
            <a:r>
              <a:rPr lang="en-US" dirty="0" smtClean="0"/>
              <a:t>  text/html .</a:t>
            </a:r>
            <a:r>
              <a:rPr lang="en-US" dirty="0" err="1" smtClean="0"/>
              <a:t>shtml</a:t>
            </a:r>
            <a:endParaRPr lang="en-US" dirty="0" smtClean="0"/>
          </a:p>
          <a:p>
            <a:r>
              <a:rPr lang="en-US" dirty="0" err="1" smtClean="0"/>
              <a:t>AddHandler</a:t>
            </a:r>
            <a:r>
              <a:rPr lang="en-US" dirty="0" smtClean="0"/>
              <a:t> server-parsed .</a:t>
            </a:r>
            <a:r>
              <a:rPr lang="en-US" dirty="0" err="1" smtClean="0"/>
              <a:t>shtml</a:t>
            </a:r>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SSI</a:t>
            </a:r>
            <a:endParaRPr lang="en-US" dirty="0"/>
          </a:p>
        </p:txBody>
      </p:sp>
      <p:sp>
        <p:nvSpPr>
          <p:cNvPr id="3" name="Content Placeholder 2"/>
          <p:cNvSpPr>
            <a:spLocks noGrp="1"/>
          </p:cNvSpPr>
          <p:nvPr>
            <p:ph idx="1"/>
          </p:nvPr>
        </p:nvSpPr>
        <p:spPr/>
        <p:txBody>
          <a:bodyPr>
            <a:normAutofit fontScale="47500" lnSpcReduction="20000"/>
          </a:bodyPr>
          <a:lstStyle/>
          <a:p>
            <a:r>
              <a:rPr lang="en-US" b="1" dirty="0" smtClean="0"/>
              <a:t>Restart and Reload HTTP server.</a:t>
            </a:r>
          </a:p>
          <a:p>
            <a:r>
              <a:rPr lang="en-US" b="1" dirty="0" smtClean="0"/>
              <a:t>-------------------------------------------------------------------------------------</a:t>
            </a:r>
          </a:p>
          <a:p>
            <a:r>
              <a:rPr lang="en-US" b="1" dirty="0" smtClean="0"/>
              <a:t>&lt;html&gt;</a:t>
            </a:r>
          </a:p>
          <a:p>
            <a:r>
              <a:rPr lang="en-US" b="1" dirty="0" smtClean="0"/>
              <a:t>&lt;head&gt;</a:t>
            </a:r>
          </a:p>
          <a:p>
            <a:r>
              <a:rPr lang="en-US" b="1" dirty="0" smtClean="0"/>
              <a:t>SSI Test  Page</a:t>
            </a:r>
          </a:p>
          <a:p>
            <a:r>
              <a:rPr lang="en-US" b="1" dirty="0" smtClean="0"/>
              <a:t>&lt;/head&gt;</a:t>
            </a:r>
          </a:p>
          <a:p>
            <a:r>
              <a:rPr lang="en-US" b="1" dirty="0" smtClean="0"/>
              <a:t>&lt;body&gt;</a:t>
            </a:r>
          </a:p>
          <a:p>
            <a:r>
              <a:rPr lang="en-US" b="1" dirty="0" smtClean="0"/>
              <a:t>&lt;center&gt;</a:t>
            </a:r>
          </a:p>
          <a:p>
            <a:r>
              <a:rPr lang="en-US" b="1" dirty="0" smtClean="0"/>
              <a:t>SSI Test  Page Output</a:t>
            </a:r>
          </a:p>
          <a:p>
            <a:r>
              <a:rPr lang="en-US" b="1" dirty="0" smtClean="0"/>
              <a:t>&lt;hr&gt;</a:t>
            </a:r>
          </a:p>
          <a:p>
            <a:r>
              <a:rPr lang="en-US" b="1" dirty="0" smtClean="0"/>
              <a:t>&lt;p&gt;</a:t>
            </a:r>
          </a:p>
          <a:p>
            <a:r>
              <a:rPr lang="en-US" b="1" dirty="0" smtClean="0"/>
              <a:t>This file  was   last modified on:</a:t>
            </a:r>
          </a:p>
          <a:p>
            <a:r>
              <a:rPr lang="en-US" b="1" dirty="0" smtClean="0"/>
              <a:t>&lt;p&gt;</a:t>
            </a:r>
          </a:p>
          <a:p>
            <a:r>
              <a:rPr lang="en-US" b="1" dirty="0" smtClean="0"/>
              <a:t>&lt;!--#echo </a:t>
            </a:r>
            <a:r>
              <a:rPr lang="en-US" b="1" dirty="0" err="1" smtClean="0"/>
              <a:t>var</a:t>
            </a:r>
            <a:r>
              <a:rPr lang="en-US" b="1" dirty="0" smtClean="0"/>
              <a:t>=”LAST_MODIFIED”  --&gt;</a:t>
            </a:r>
          </a:p>
          <a:p>
            <a:r>
              <a:rPr lang="en-US" b="1" dirty="0" smtClean="0"/>
              <a:t>&lt;p&gt;</a:t>
            </a:r>
          </a:p>
          <a:p>
            <a:r>
              <a:rPr lang="en-US" b="1" dirty="0" smtClean="0"/>
              <a:t>&lt;hr&gt;</a:t>
            </a:r>
          </a:p>
          <a:p>
            <a:r>
              <a:rPr lang="en-US" b="1" dirty="0" smtClean="0"/>
              <a:t>&lt;/center&gt;</a:t>
            </a:r>
          </a:p>
          <a:p>
            <a:r>
              <a:rPr lang="en-US" b="1" dirty="0" smtClean="0"/>
              <a:t>&lt;/body&gt;</a:t>
            </a:r>
          </a:p>
          <a:p>
            <a:r>
              <a:rPr lang="en-US" b="1" dirty="0" smtClean="0"/>
              <a:t>&lt;/html&gt;</a:t>
            </a:r>
          </a:p>
          <a:p>
            <a:endParaRPr lang="en-US" b="1" dirty="0" smtClean="0"/>
          </a:p>
          <a:p>
            <a:endParaRPr lang="en-US" b="1"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CGI Scripts</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CGI, the Common Gateway Interface, is a protocol that defines a standard  method enabling  Apache (well, </a:t>
            </a:r>
            <a:r>
              <a:rPr lang="en-US" i="1" dirty="0" smtClean="0"/>
              <a:t>any </a:t>
            </a:r>
            <a:r>
              <a:rPr lang="en-US" dirty="0" smtClean="0"/>
              <a:t>Web server) to communicate  with external  programs.</a:t>
            </a:r>
          </a:p>
          <a:p>
            <a:pPr algn="just"/>
            <a:r>
              <a:rPr lang="en-US" dirty="0" smtClean="0"/>
              <a:t>These programs  are  known as </a:t>
            </a:r>
            <a:r>
              <a:rPr lang="en-US" i="1" dirty="0" smtClean="0"/>
              <a:t>CGI scripts </a:t>
            </a:r>
            <a:r>
              <a:rPr lang="en-US" dirty="0" smtClean="0"/>
              <a:t>or </a:t>
            </a:r>
            <a:r>
              <a:rPr lang="en-US" i="1" dirty="0" smtClean="0"/>
              <a:t>CGI programs</a:t>
            </a:r>
            <a:r>
              <a:rPr lang="en-US" dirty="0" smtClean="0"/>
              <a:t>. CGI scripts are commonly  used to create  or update  Web pages  or parts  of Web pages  dynamically, much like SSI, but CGI scripts are more flexible than  SSI and provide additional functionality  that  SSI cannot.</a:t>
            </a:r>
          </a:p>
          <a:p>
            <a:pPr algn="just"/>
            <a:r>
              <a:rPr lang="en-US" dirty="0" smtClean="0"/>
              <a:t> For  example,  CGI scripts  can  be  used  for  user authentication, to create a user interface on a Web page, and, within limits, in any situation  in which a Web-based interface is used to execute programs and display the results in a near real-time  environment.  </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gn="just"/>
            <a:r>
              <a:rPr lang="en-US" dirty="0" smtClean="0"/>
              <a:t>First task is to ensure  that  Apache’s configuration  permits CGI script execution. The </a:t>
            </a:r>
            <a:r>
              <a:rPr lang="en-US" dirty="0" err="1" smtClean="0"/>
              <a:t>ScriptAlias</a:t>
            </a:r>
            <a:r>
              <a:rPr lang="en-US" dirty="0" smtClean="0"/>
              <a:t> directive associates a directory name with a file system path, which means that Apache treats every file in  that   directory  as  a  script.  If  not  present,   add  the  following  directive  to </a:t>
            </a:r>
            <a:r>
              <a:rPr lang="en-US" dirty="0" err="1" smtClean="0"/>
              <a:t>httpd.conf</a:t>
            </a:r>
            <a:r>
              <a:rPr lang="en-US" dirty="0" smtClean="0"/>
              <a:t>:</a:t>
            </a:r>
          </a:p>
          <a:p>
            <a:pPr algn="just"/>
            <a:r>
              <a:rPr lang="en-US" dirty="0" err="1" smtClean="0"/>
              <a:t>ScriptAlias</a:t>
            </a:r>
            <a:r>
              <a:rPr lang="en-US" dirty="0" smtClean="0"/>
              <a:t> /</a:t>
            </a:r>
            <a:r>
              <a:rPr lang="en-US" dirty="0" err="1" smtClean="0"/>
              <a:t>cgi</a:t>
            </a:r>
            <a:r>
              <a:rPr lang="en-US" dirty="0" smtClean="0"/>
              <a:t>-bin/  “/</a:t>
            </a:r>
            <a:r>
              <a:rPr lang="en-US" dirty="0" err="1" smtClean="0"/>
              <a:t>var</a:t>
            </a:r>
            <a:r>
              <a:rPr lang="en-US" dirty="0" smtClean="0"/>
              <a:t>/www/</a:t>
            </a:r>
            <a:r>
              <a:rPr lang="en-US" dirty="0" err="1" smtClean="0"/>
              <a:t>cgi</a:t>
            </a:r>
            <a:r>
              <a:rPr lang="en-US" dirty="0" smtClean="0"/>
              <a:t>-bin</a:t>
            </a:r>
          </a:p>
          <a:p>
            <a:pPr algn="just"/>
            <a:r>
              <a:rPr lang="en-US" dirty="0" smtClean="0"/>
              <a:t>This directive tells Apache that  any URL beginning  with /</a:t>
            </a:r>
            <a:r>
              <a:rPr lang="en-US" dirty="0" err="1" smtClean="0"/>
              <a:t>cgi</a:t>
            </a:r>
            <a:r>
              <a:rPr lang="en-US" dirty="0" smtClean="0"/>
              <a:t>-bin/ should be served  from  /</a:t>
            </a:r>
            <a:r>
              <a:rPr lang="en-US" dirty="0" err="1" smtClean="0"/>
              <a:t>var</a:t>
            </a:r>
            <a:r>
              <a:rPr lang="en-US" dirty="0" smtClean="0"/>
              <a:t>/www/</a:t>
            </a:r>
            <a:r>
              <a:rPr lang="en-US" dirty="0" err="1" smtClean="0"/>
              <a:t>cgi</a:t>
            </a:r>
            <a:r>
              <a:rPr lang="en-US" dirty="0" smtClean="0"/>
              <a:t>-bin.</a:t>
            </a:r>
          </a:p>
          <a:p>
            <a:pPr algn="just"/>
            <a:r>
              <a:rPr lang="en-US" dirty="0" smtClean="0"/>
              <a:t>http://localhost/ </a:t>
            </a:r>
            <a:r>
              <a:rPr lang="en-US" dirty="0" err="1" smtClean="0"/>
              <a:t>cgi</a:t>
            </a:r>
            <a:r>
              <a:rPr lang="en-US" dirty="0" smtClean="0"/>
              <a:t>-bin/cgiscript.pl</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 CGI Test Script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t>
            </a:r>
            <a:r>
              <a:rPr lang="en-US" dirty="0" err="1" smtClean="0"/>
              <a:t>usr</a:t>
            </a:r>
            <a:r>
              <a:rPr lang="en-US" dirty="0" smtClean="0"/>
              <a:t>/bin/</a:t>
            </a:r>
            <a:r>
              <a:rPr lang="en-US" dirty="0" err="1" smtClean="0"/>
              <a:t>perl</a:t>
            </a:r>
            <a:endParaRPr lang="en-US" dirty="0" smtClean="0"/>
          </a:p>
          <a:p>
            <a:r>
              <a:rPr lang="en-US" dirty="0" smtClean="0"/>
              <a:t>print  “Content-type: text/html\r\n\r\n”;</a:t>
            </a:r>
          </a:p>
          <a:p>
            <a:r>
              <a:rPr lang="en-US" dirty="0" smtClean="0"/>
              <a:t>$</a:t>
            </a:r>
            <a:r>
              <a:rPr lang="en-US" dirty="0" err="1" smtClean="0"/>
              <a:t>now_string</a:t>
            </a:r>
            <a:r>
              <a:rPr lang="en-US" dirty="0" smtClean="0"/>
              <a:t> =  </a:t>
            </a:r>
            <a:r>
              <a:rPr lang="en-US" dirty="0" err="1" smtClean="0"/>
              <a:t>gmtime</a:t>
            </a:r>
            <a:r>
              <a:rPr lang="en-US" dirty="0" smtClean="0"/>
              <a:t>;</a:t>
            </a:r>
          </a:p>
          <a:p>
            <a:r>
              <a:rPr lang="en-US" dirty="0" smtClean="0"/>
              <a:t>print  “Current time is  $</a:t>
            </a:r>
            <a:r>
              <a:rPr lang="en-US" dirty="0" err="1" smtClean="0"/>
              <a:t>now_string</a:t>
            </a:r>
            <a:r>
              <a:rPr lang="en-US" dirty="0" smtClean="0"/>
              <a:t>”;</a:t>
            </a:r>
          </a:p>
          <a:p>
            <a:r>
              <a:rPr lang="en-US" dirty="0" smtClean="0"/>
              <a:t> </a:t>
            </a:r>
          </a:p>
          <a:p>
            <a:r>
              <a:rPr lang="en-US" dirty="0" smtClean="0"/>
              <a:t>Save this script as cgitest.pl,  make it executable  (</a:t>
            </a:r>
            <a:r>
              <a:rPr lang="en-US" dirty="0" err="1" smtClean="0"/>
              <a:t>chmod</a:t>
            </a:r>
            <a:r>
              <a:rPr lang="en-US" dirty="0" smtClean="0"/>
              <a:t>   </a:t>
            </a:r>
            <a:r>
              <a:rPr lang="en-US" dirty="0" err="1" smtClean="0"/>
              <a:t>a+x</a:t>
            </a:r>
            <a:r>
              <a:rPr lang="en-US" dirty="0" smtClean="0"/>
              <a:t>    cgitest.pl), and then put it in /</a:t>
            </a:r>
            <a:r>
              <a:rPr lang="en-US" dirty="0" err="1" smtClean="0"/>
              <a:t>var</a:t>
            </a:r>
            <a:r>
              <a:rPr lang="en-US" dirty="0" smtClean="0"/>
              <a:t>/www/</a:t>
            </a:r>
            <a:r>
              <a:rPr lang="en-US" dirty="0" err="1" smtClean="0"/>
              <a:t>cgi</a:t>
            </a:r>
            <a:r>
              <a:rPr lang="en-US" dirty="0" smtClean="0"/>
              <a:t>-bin. Finally, open the URL http://localhost/ </a:t>
            </a:r>
            <a:r>
              <a:rPr lang="en-US" dirty="0" err="1" smtClean="0"/>
              <a:t>cgi</a:t>
            </a:r>
            <a:r>
              <a:rPr lang="en-US" dirty="0" smtClean="0"/>
              <a:t>-bin/cgitest.pl </a:t>
            </a:r>
            <a:r>
              <a:rPr lang="en-US" dirty="0" err="1" smtClean="0"/>
              <a:t>i</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Creating a Secure Server with SSL</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A secure Web server consists  of two components:  the </a:t>
            </a:r>
            <a:r>
              <a:rPr lang="en-US" dirty="0" err="1" smtClean="0"/>
              <a:t>SecureSockets</a:t>
            </a:r>
            <a:r>
              <a:rPr lang="en-US" dirty="0" smtClean="0"/>
              <a:t> Layer (SSL) protocol  and,  usually,  a digital  certificate  from a Certificate Authority  (CA). </a:t>
            </a:r>
          </a:p>
          <a:p>
            <a:pPr algn="just"/>
            <a:r>
              <a:rPr lang="en-US" dirty="0" smtClean="0"/>
              <a:t>SSL provides encrypted  communications  and handles  authentication needs between a Web browser and your Web server. A CA provides a generally accepted digital certificate  and  provides  an  additional  level of authentication for  your  Web server.</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To create a secure Web server, you must have at least the following four packages installed:</a:t>
            </a:r>
          </a:p>
          <a:p>
            <a:r>
              <a:rPr lang="en-US" i="1" dirty="0" smtClean="0"/>
              <a:t>apache </a:t>
            </a:r>
            <a:r>
              <a:rPr lang="en-US" dirty="0" smtClean="0"/>
              <a:t>— Provides the Apache Web server.</a:t>
            </a:r>
          </a:p>
          <a:p>
            <a:r>
              <a:rPr lang="en-US" dirty="0" smtClean="0"/>
              <a:t> </a:t>
            </a:r>
            <a:r>
              <a:rPr lang="en-US" i="1" dirty="0" err="1" smtClean="0"/>
              <a:t>mod_ssl</a:t>
            </a:r>
            <a:r>
              <a:rPr lang="en-US" i="1" dirty="0" smtClean="0"/>
              <a:t> </a:t>
            </a:r>
            <a:r>
              <a:rPr lang="en-US" dirty="0" smtClean="0"/>
              <a:t>— Installs the </a:t>
            </a:r>
            <a:r>
              <a:rPr lang="en-US" dirty="0" err="1" smtClean="0"/>
              <a:t>mod_ssl</a:t>
            </a:r>
            <a:r>
              <a:rPr lang="en-US" dirty="0" smtClean="0"/>
              <a:t> Apache loadable module, which provides strong encryption  for Apache and gives Apache the ability to use SSL and its companion  protocol, Transport Layer Security (TLS).</a:t>
            </a:r>
          </a:p>
          <a:p>
            <a:r>
              <a:rPr lang="en-US" i="1" dirty="0" err="1" smtClean="0"/>
              <a:t>openssl</a:t>
            </a:r>
            <a:r>
              <a:rPr lang="en-US" i="1" dirty="0" smtClean="0"/>
              <a:t> </a:t>
            </a:r>
            <a:r>
              <a:rPr lang="en-US" dirty="0" smtClean="0"/>
              <a:t>— Implements the SSL and TLS protocols and a general purpose encryption  library.</a:t>
            </a:r>
          </a:p>
          <a:p>
            <a:r>
              <a:rPr lang="en-US" i="1" dirty="0" smtClean="0"/>
              <a:t>mm </a:t>
            </a:r>
            <a:r>
              <a:rPr lang="en-US" dirty="0" smtClean="0"/>
              <a:t>— Enables multiple instances of Apache to share state information.</a:t>
            </a:r>
            <a:br>
              <a:rPr lang="en-US" dirty="0" smtClean="0"/>
            </a:b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r>
              <a:rPr lang="en-US" dirty="0" smtClean="0"/>
              <a:t>This first  (beta) release  based  on  the  redesigned  architecture  still bears  a  strong resemblance  to the Apache available  today. Another round  of code base stabilization,  bug  fixes, feature  enhancements,  and  documentation  updates  concluded  on November 30, 1995. The next  day, December 1, 1995, the Apache Group released Apache 1.0, the version that  cemented  Apache’s status  as the Internet’s #1 HTTP server.</a:t>
            </a:r>
          </a:p>
          <a:p>
            <a:pPr algn="just"/>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Generating the encryption key</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b="1" dirty="0" smtClean="0"/>
              <a:t>1.  </a:t>
            </a:r>
            <a:r>
              <a:rPr lang="en-US" dirty="0" smtClean="0"/>
              <a:t>Remove the temporary key and certificate files generated during the installation:</a:t>
            </a:r>
          </a:p>
          <a:p>
            <a:r>
              <a:rPr lang="en-US" dirty="0" smtClean="0"/>
              <a:t>#  </a:t>
            </a:r>
            <a:r>
              <a:rPr lang="en-US" dirty="0" err="1" smtClean="0"/>
              <a:t>cd</a:t>
            </a:r>
            <a:r>
              <a:rPr lang="en-US" dirty="0" smtClean="0"/>
              <a:t> /etc/</a:t>
            </a:r>
            <a:r>
              <a:rPr lang="en-US" dirty="0" err="1" smtClean="0"/>
              <a:t>httpd</a:t>
            </a:r>
            <a:r>
              <a:rPr lang="en-US" dirty="0" smtClean="0"/>
              <a:t>/conf</a:t>
            </a:r>
          </a:p>
          <a:p>
            <a:r>
              <a:rPr lang="en-US" dirty="0" smtClean="0"/>
              <a:t>#  </a:t>
            </a:r>
            <a:r>
              <a:rPr lang="en-US" dirty="0" err="1" smtClean="0"/>
              <a:t>rm</a:t>
            </a:r>
            <a:r>
              <a:rPr lang="en-US" dirty="0" smtClean="0"/>
              <a:t>  </a:t>
            </a:r>
            <a:r>
              <a:rPr lang="en-US" dirty="0" err="1" smtClean="0"/>
              <a:t>ssl.key</a:t>
            </a:r>
            <a:r>
              <a:rPr lang="en-US" dirty="0" smtClean="0"/>
              <a:t>/</a:t>
            </a:r>
            <a:r>
              <a:rPr lang="en-US" dirty="0" err="1" smtClean="0"/>
              <a:t>server.key</a:t>
            </a:r>
            <a:endParaRPr lang="en-US" dirty="0" smtClean="0"/>
          </a:p>
          <a:p>
            <a:r>
              <a:rPr lang="en-US" dirty="0" smtClean="0"/>
              <a:t>#  </a:t>
            </a:r>
            <a:r>
              <a:rPr lang="en-US" dirty="0" err="1" smtClean="0"/>
              <a:t>rm</a:t>
            </a:r>
            <a:r>
              <a:rPr lang="en-US" dirty="0" smtClean="0"/>
              <a:t>  ssl.crt/server.crt</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2. Create your own key file:</a:t>
            </a:r>
          </a:p>
          <a:p>
            <a:r>
              <a:rPr lang="en-US" dirty="0" smtClean="0"/>
              <a:t>#  /</a:t>
            </a:r>
            <a:r>
              <a:rPr lang="en-US" dirty="0" err="1" smtClean="0"/>
              <a:t>usr</a:t>
            </a:r>
            <a:r>
              <a:rPr lang="en-US" dirty="0" smtClean="0"/>
              <a:t>/bin/</a:t>
            </a:r>
            <a:r>
              <a:rPr lang="en-US" dirty="0" err="1" smtClean="0"/>
              <a:t>openssl</a:t>
            </a:r>
            <a:r>
              <a:rPr lang="en-US" dirty="0" smtClean="0"/>
              <a:t>  </a:t>
            </a:r>
            <a:r>
              <a:rPr lang="en-US" dirty="0" err="1" smtClean="0"/>
              <a:t>genrsa</a:t>
            </a:r>
            <a:r>
              <a:rPr lang="en-US" dirty="0" smtClean="0"/>
              <a:t> 1024 &gt;  </a:t>
            </a:r>
            <a:r>
              <a:rPr lang="en-US" dirty="0" err="1" smtClean="0"/>
              <a:t>ssl.key</a:t>
            </a:r>
            <a:r>
              <a:rPr lang="en-US" dirty="0" smtClean="0"/>
              <a:t>/</a:t>
            </a:r>
            <a:r>
              <a:rPr lang="en-US" dirty="0" err="1" smtClean="0"/>
              <a:t>server.key</a:t>
            </a:r>
            <a:r>
              <a:rPr lang="en-US" dirty="0" smtClean="0"/>
              <a:t> </a:t>
            </a:r>
          </a:p>
          <a:p>
            <a:r>
              <a:rPr lang="en-US" dirty="0" smtClean="0"/>
              <a:t>You should see output that resembles the following: Generating RSA private  key</a:t>
            </a:r>
          </a:p>
          <a:p>
            <a:r>
              <a:rPr lang="en-US" dirty="0" smtClean="0"/>
              <a:t>Enter password:</a:t>
            </a:r>
          </a:p>
          <a:p>
            <a:r>
              <a:rPr lang="en-US" b="1" dirty="0" smtClean="0"/>
              <a:t>3.  </a:t>
            </a:r>
            <a:r>
              <a:rPr lang="en-US" dirty="0" smtClean="0"/>
              <a:t>Type a password  and press Enter. </a:t>
            </a:r>
          </a:p>
          <a:p>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4. When prompted, retype the password or pass phrase to verify that it is correct:</a:t>
            </a:r>
          </a:p>
          <a:p>
            <a:r>
              <a:rPr lang="en-US" dirty="0" smtClean="0"/>
              <a:t>Verifying  password - Enter PEM pass phrase:</a:t>
            </a:r>
          </a:p>
          <a:p>
            <a:endParaRPr lang="en-US" dirty="0" smtClean="0"/>
          </a:p>
          <a:p>
            <a:r>
              <a:rPr lang="en-US" b="1" dirty="0" smtClean="0"/>
              <a:t>5.  </a:t>
            </a:r>
            <a:r>
              <a:rPr lang="en-US" dirty="0" smtClean="0"/>
              <a:t>Execute the following command to ensure that permissions are correctly set on the key file:</a:t>
            </a:r>
          </a:p>
          <a:p>
            <a:r>
              <a:rPr lang="en-US" dirty="0" smtClean="0"/>
              <a:t>#  </a:t>
            </a:r>
            <a:r>
              <a:rPr lang="en-US" dirty="0" err="1" smtClean="0"/>
              <a:t>chmod</a:t>
            </a:r>
            <a:r>
              <a:rPr lang="en-US" dirty="0" smtClean="0"/>
              <a:t>   go-</a:t>
            </a:r>
            <a:r>
              <a:rPr lang="en-US" dirty="0" err="1" smtClean="0"/>
              <a:t>rwx</a:t>
            </a:r>
            <a:r>
              <a:rPr lang="en-US" dirty="0" smtClean="0"/>
              <a:t> /etc/</a:t>
            </a:r>
            <a:r>
              <a:rPr lang="en-US" dirty="0" err="1" smtClean="0"/>
              <a:t>httpd</a:t>
            </a:r>
            <a:r>
              <a:rPr lang="en-US" dirty="0" smtClean="0"/>
              <a:t>/conf/</a:t>
            </a:r>
            <a:r>
              <a:rPr lang="en-US" dirty="0" err="1" smtClean="0"/>
              <a:t>ssl.key</a:t>
            </a:r>
            <a:r>
              <a:rPr lang="en-US" dirty="0" smtClean="0"/>
              <a:t>/</a:t>
            </a:r>
            <a:r>
              <a:rPr lang="en-US" dirty="0" err="1" smtClean="0"/>
              <a:t>server.key</a:t>
            </a:r>
            <a:endParaRPr lang="en-US" dirty="0" smtClean="0"/>
          </a:p>
          <a:p>
            <a:pPr>
              <a:buNone/>
            </a:pPr>
            <a:endParaRPr lang="en-US" dirty="0" smtClean="0"/>
          </a:p>
          <a:p>
            <a:endParaRPr lang="en-US" dirty="0" smtClean="0"/>
          </a:p>
          <a:p>
            <a:pPr>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Generating a self-signed  certificate</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1. Execute the following commands:</a:t>
            </a:r>
          </a:p>
          <a:p>
            <a:pPr>
              <a:buNone/>
            </a:pPr>
            <a:r>
              <a:rPr lang="en-US" dirty="0" smtClean="0"/>
              <a:t> 	#  </a:t>
            </a:r>
            <a:r>
              <a:rPr lang="en-US" dirty="0" err="1" smtClean="0"/>
              <a:t>cd</a:t>
            </a:r>
            <a:r>
              <a:rPr lang="en-US" dirty="0" smtClean="0"/>
              <a:t> /etc/</a:t>
            </a:r>
            <a:r>
              <a:rPr lang="en-US" dirty="0" err="1" smtClean="0"/>
              <a:t>httpd</a:t>
            </a:r>
            <a:r>
              <a:rPr lang="en-US" dirty="0" smtClean="0"/>
              <a:t>/conf</a:t>
            </a:r>
          </a:p>
          <a:p>
            <a:pPr>
              <a:buNone/>
            </a:pPr>
            <a:r>
              <a:rPr lang="en-US" dirty="0" smtClean="0"/>
              <a:t>	#  make   </a:t>
            </a:r>
            <a:r>
              <a:rPr lang="en-US" dirty="0" err="1" smtClean="0"/>
              <a:t>testcert</a:t>
            </a:r>
            <a:endParaRPr lang="en-US" dirty="0" smtClean="0"/>
          </a:p>
          <a:p>
            <a:pPr>
              <a:buNone/>
            </a:pPr>
            <a:r>
              <a:rPr lang="en-US" dirty="0" smtClean="0"/>
              <a:t>	You should see output resembling the following:</a:t>
            </a:r>
          </a:p>
          <a:p>
            <a:pPr>
              <a:buNone/>
            </a:pPr>
            <a:r>
              <a:rPr lang="en-US" dirty="0" smtClean="0"/>
              <a:t>	Using configuration  from /</a:t>
            </a:r>
            <a:r>
              <a:rPr lang="en-US" dirty="0" err="1" smtClean="0"/>
              <a:t>usr</a:t>
            </a:r>
            <a:r>
              <a:rPr lang="en-US" dirty="0" smtClean="0"/>
              <a:t>/share/</a:t>
            </a:r>
            <a:r>
              <a:rPr lang="en-US" dirty="0" err="1" smtClean="0"/>
              <a:t>ssl</a:t>
            </a:r>
            <a:r>
              <a:rPr lang="en-US" dirty="0" smtClean="0"/>
              <a:t>/openssl.cnf</a:t>
            </a:r>
          </a:p>
          <a:p>
            <a:pPr>
              <a:buNone/>
            </a:pPr>
            <a:r>
              <a:rPr lang="en-US" dirty="0" smtClean="0"/>
              <a:t>	Enter PEM pass phrase:</a:t>
            </a:r>
          </a:p>
          <a:p>
            <a:endParaRPr lang="en-US" dirty="0" smtClean="0"/>
          </a:p>
          <a:p>
            <a:r>
              <a:rPr lang="en-US" b="1" dirty="0" smtClean="0"/>
              <a:t>2.  </a:t>
            </a:r>
            <a:r>
              <a:rPr lang="en-US" dirty="0" smtClean="0"/>
              <a:t>Enter the password you created in the previous section to confirm your identity.</a:t>
            </a:r>
          </a:p>
          <a:p>
            <a:endParaRPr lang="en-US" dirty="0" smtClean="0"/>
          </a:p>
          <a:p>
            <a:pPr>
              <a:buNone/>
            </a:pPr>
            <a:r>
              <a:rPr lang="en-US" dirty="0" smtClean="0"/>
              <a:t/>
            </a:r>
            <a:br>
              <a:rPr lang="en-US" dirty="0" smtClean="0"/>
            </a:br>
            <a:r>
              <a:rPr lang="en-US" dirty="0" smtClean="0"/>
              <a:t> </a:t>
            </a:r>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3. After your password is accepted, the certificate generation  process prompts you for additional information.</a:t>
            </a:r>
          </a:p>
          <a:p>
            <a:r>
              <a:rPr lang="en-US" b="1" dirty="0" smtClean="0"/>
              <a:t>4.  </a:t>
            </a:r>
            <a:r>
              <a:rPr lang="en-US" dirty="0" smtClean="0"/>
              <a:t>Restart the server after generating  the certificate using the following command: </a:t>
            </a:r>
          </a:p>
          <a:p>
            <a:r>
              <a:rPr lang="en-US" dirty="0" smtClean="0"/>
              <a:t>#  /etc/</a:t>
            </a:r>
            <a:r>
              <a:rPr lang="en-US" dirty="0" err="1" smtClean="0"/>
              <a:t>rc.d</a:t>
            </a:r>
            <a:r>
              <a:rPr lang="en-US" dirty="0" smtClean="0"/>
              <a:t>/</a:t>
            </a:r>
            <a:r>
              <a:rPr lang="en-US" dirty="0" err="1" smtClean="0"/>
              <a:t>init.d</a:t>
            </a:r>
            <a:r>
              <a:rPr lang="en-US" dirty="0" smtClean="0"/>
              <a:t>/</a:t>
            </a:r>
            <a:r>
              <a:rPr lang="en-US" dirty="0" err="1" smtClean="0"/>
              <a:t>httpd</a:t>
            </a:r>
            <a:r>
              <a:rPr lang="en-US" dirty="0" smtClean="0"/>
              <a:t> restart</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buNone/>
            </a:pPr>
            <a:r>
              <a:rPr lang="en-US" sz="9600" dirty="0" smtClean="0"/>
              <a:t>Administering Users and Groups</a:t>
            </a:r>
            <a:endParaRPr lang="en-US" sz="96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Root Account</a:t>
            </a:r>
            <a:endParaRPr lang="en-US" dirty="0"/>
          </a:p>
        </p:txBody>
      </p:sp>
      <p:sp>
        <p:nvSpPr>
          <p:cNvPr id="3" name="Content Placeholder 2"/>
          <p:cNvSpPr>
            <a:spLocks noGrp="1"/>
          </p:cNvSpPr>
          <p:nvPr>
            <p:ph idx="1"/>
          </p:nvPr>
        </p:nvSpPr>
        <p:spPr/>
        <p:txBody>
          <a:bodyPr/>
          <a:lstStyle/>
          <a:p>
            <a:pPr algn="just"/>
            <a:r>
              <a:rPr lang="en-US" dirty="0" smtClean="0"/>
              <a:t>The root or </a:t>
            </a:r>
            <a:r>
              <a:rPr lang="en-US" dirty="0" err="1" smtClean="0"/>
              <a:t>superuser</a:t>
            </a:r>
            <a:r>
              <a:rPr lang="en-US" dirty="0" smtClean="0"/>
              <a:t> account has unlimited power on  any  Linux or Unix system,  and,  in this  respect,  Red Hat Linux is no exception. </a:t>
            </a:r>
          </a:p>
          <a:p>
            <a:pPr algn="just"/>
            <a:r>
              <a:rPr lang="en-US" dirty="0" smtClean="0"/>
              <a:t> Linux capabilities  and Linux ACLs (Access Control Lists) are being developed that enable root’s power with respect to process management  and file access.</a:t>
            </a:r>
          </a:p>
          <a:p>
            <a:pPr algn="just">
              <a:buNone/>
            </a:pP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Sudo</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err="1" smtClean="0"/>
              <a:t>Sudo</a:t>
            </a:r>
            <a:r>
              <a:rPr lang="en-US" dirty="0" smtClean="0"/>
              <a:t>, a mnemonic for </a:t>
            </a:r>
            <a:r>
              <a:rPr lang="en-US" i="1" dirty="0" err="1" smtClean="0"/>
              <a:t>superuser</a:t>
            </a:r>
            <a:r>
              <a:rPr lang="en-US" i="1" dirty="0" smtClean="0"/>
              <a:t> do</a:t>
            </a:r>
            <a:r>
              <a:rPr lang="en-US" dirty="0" smtClean="0"/>
              <a:t>, is the solution.</a:t>
            </a:r>
          </a:p>
          <a:p>
            <a:pPr algn="just"/>
            <a:r>
              <a:rPr lang="en-US" dirty="0" smtClean="0"/>
              <a:t> </a:t>
            </a:r>
            <a:r>
              <a:rPr lang="en-US" dirty="0" err="1" smtClean="0"/>
              <a:t>Sudo</a:t>
            </a:r>
            <a:r>
              <a:rPr lang="en-US" dirty="0" smtClean="0"/>
              <a:t> enables you to give specific users or groups  of users the ability  to run  some (or all) commands requiring root privileges.</a:t>
            </a:r>
          </a:p>
          <a:p>
            <a:pPr algn="just"/>
            <a:r>
              <a:rPr lang="en-US" dirty="0" smtClean="0"/>
              <a:t> </a:t>
            </a:r>
            <a:r>
              <a:rPr lang="en-US" dirty="0" err="1" smtClean="0"/>
              <a:t>Sudo</a:t>
            </a:r>
            <a:r>
              <a:rPr lang="en-US" dirty="0" smtClean="0"/>
              <a:t> also logs all commands executed, which allows you to maintain  an audit trail of the commands executed.</a:t>
            </a:r>
          </a:p>
          <a:p>
            <a:pPr algn="just"/>
            <a:r>
              <a:rPr lang="en-US" dirty="0" smtClean="0"/>
              <a:t> As the README in the source distribution  states, </a:t>
            </a:r>
            <a:r>
              <a:rPr lang="en-US" dirty="0" err="1" smtClean="0"/>
              <a:t>Sudo’s</a:t>
            </a:r>
            <a:r>
              <a:rPr lang="en-US" dirty="0" smtClean="0"/>
              <a:t> “basic philosophy is to give as few privileges as possible but still allow people to get their work done.” </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Sudo</a:t>
            </a:r>
            <a:r>
              <a:rPr lang="en-US" dirty="0" smtClean="0"/>
              <a:t> features</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Enabling the ability to restrict the commands a given user may run on a per host basis.</a:t>
            </a:r>
          </a:p>
          <a:p>
            <a:pPr algn="just"/>
            <a:r>
              <a:rPr lang="en-US" dirty="0" smtClean="0"/>
              <a:t>Maintaining  a clear audit trail of who did what using the system logger or </a:t>
            </a:r>
            <a:r>
              <a:rPr lang="en-US" dirty="0" err="1" smtClean="0"/>
              <a:t>Sudo’s</a:t>
            </a:r>
            <a:r>
              <a:rPr lang="en-US" dirty="0" smtClean="0"/>
              <a:t> own log file. </a:t>
            </a:r>
          </a:p>
          <a:p>
            <a:pPr algn="just"/>
            <a:r>
              <a:rPr lang="en-US" dirty="0" smtClean="0"/>
              <a:t>Limiting root-equivalent activity to a short period of time using timestamp based “tickets”.</a:t>
            </a:r>
          </a:p>
          <a:p>
            <a:pPr algn="just"/>
            <a:r>
              <a:rPr lang="en-US" dirty="0" smtClean="0"/>
              <a:t> Allowing a single configuration  file, /etc/</a:t>
            </a:r>
            <a:r>
              <a:rPr lang="en-US" dirty="0" err="1" smtClean="0"/>
              <a:t>sudoers</a:t>
            </a:r>
            <a:r>
              <a:rPr lang="en-US" dirty="0" smtClean="0"/>
              <a:t>, to be used on many machines</a:t>
            </a:r>
          </a:p>
          <a:p>
            <a:pPr algn="just">
              <a:buNone/>
            </a:pPr>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Working With Users and Groups</a:t>
            </a:r>
            <a:r>
              <a:rPr lang="en-US" dirty="0" smtClean="0"/>
              <a:t/>
            </a:r>
            <a:br>
              <a:rPr lang="en-US" dirty="0" smtClean="0"/>
            </a:br>
            <a:r>
              <a:rPr lang="en-US" dirty="0" smtClean="0"/>
              <a:t> </a:t>
            </a:r>
            <a:br>
              <a:rPr lang="en-US" dirty="0" smtClean="0"/>
            </a:br>
            <a:endParaRPr lang="en-US" dirty="0"/>
          </a:p>
        </p:txBody>
      </p:sp>
      <p:sp>
        <p:nvSpPr>
          <p:cNvPr id="3" name="Content Placeholder 2"/>
          <p:cNvSpPr>
            <a:spLocks noGrp="1"/>
          </p:cNvSpPr>
          <p:nvPr>
            <p:ph idx="1"/>
          </p:nvPr>
        </p:nvSpPr>
        <p:spPr/>
        <p:txBody>
          <a:bodyPr/>
          <a:lstStyle/>
          <a:p>
            <a:r>
              <a:rPr lang="en-US" dirty="0" smtClean="0"/>
              <a:t>Administering  users and groups, or, more precisely, administering  user and group </a:t>
            </a:r>
            <a:r>
              <a:rPr lang="en-US" i="1" dirty="0" smtClean="0"/>
              <a:t>accounts</a:t>
            </a:r>
            <a:r>
              <a:rPr lang="en-US" dirty="0" smtClean="0"/>
              <a:t>,   is   a   fundamental    Red  Hat   Linux   system   administration    activity. </a:t>
            </a:r>
          </a:p>
          <a:p>
            <a:pPr>
              <a:buNone/>
            </a:pP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Apache features</a:t>
            </a:r>
            <a:endParaRPr lang="en-US" dirty="0"/>
          </a:p>
        </p:txBody>
      </p:sp>
      <p:sp>
        <p:nvSpPr>
          <p:cNvPr id="3" name="Content Placeholder 2"/>
          <p:cNvSpPr>
            <a:spLocks noGrp="1"/>
          </p:cNvSpPr>
          <p:nvPr>
            <p:ph idx="1"/>
          </p:nvPr>
        </p:nvSpPr>
        <p:spPr/>
        <p:txBody>
          <a:bodyPr/>
          <a:lstStyle/>
          <a:p>
            <a:pPr algn="just"/>
            <a:r>
              <a:rPr lang="en-US" dirty="0" smtClean="0"/>
              <a:t>Apache is easily extensible using Dynamic Shared Objects (DSOs), more commonly known as </a:t>
            </a:r>
            <a:r>
              <a:rPr lang="en-US" i="1" dirty="0" smtClean="0"/>
              <a:t>modules</a:t>
            </a:r>
            <a:r>
              <a:rPr lang="en-US" dirty="0" smtClean="0"/>
              <a:t>. Modules extend Apache’s capabilities and new features without requiring recompilation  because they can be loaded and unloaded at runtime, just as shared libraries are dynamically loaded and unloaded.</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Understanding user private groups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 Each user has a primary group with the same name as the user account.</a:t>
            </a:r>
          </a:p>
          <a:p>
            <a:r>
              <a:rPr lang="en-US" dirty="0" smtClean="0"/>
              <a:t> Each user is the only member of their primary group.</a:t>
            </a:r>
          </a:p>
          <a:p>
            <a:r>
              <a:rPr lang="en-US" dirty="0" smtClean="0"/>
              <a:t> Each user’s </a:t>
            </a:r>
            <a:r>
              <a:rPr lang="en-US" dirty="0" err="1" smtClean="0"/>
              <a:t>umask</a:t>
            </a:r>
            <a:r>
              <a:rPr lang="en-US" dirty="0" smtClean="0"/>
              <a:t> defaults to 002 — because every user has her own private group in the UPG scheme, the group protection afforded by the traditional  Linux </a:t>
            </a:r>
            <a:r>
              <a:rPr lang="en-US" dirty="0" err="1" smtClean="0"/>
              <a:t>umask</a:t>
            </a:r>
            <a:r>
              <a:rPr lang="en-US" dirty="0" smtClean="0"/>
              <a:t> of 022 is unnecessary. </a:t>
            </a:r>
          </a:p>
          <a:p>
            <a:r>
              <a:rPr lang="en-US" dirty="0" smtClean="0"/>
              <a:t>Group-specific directories, such as project directories, have the set-GID(set group ID) bit enabled. </a:t>
            </a:r>
          </a:p>
          <a:p>
            <a:pPr>
              <a:buNone/>
            </a:pPr>
            <a:endParaRPr lang="en-US" dirty="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1800" dirty="0" smtClean="0"/>
              <a:t>1.  Create the finance group:</a:t>
            </a:r>
          </a:p>
          <a:p>
            <a:r>
              <a:rPr lang="en-US" sz="1800" dirty="0" smtClean="0"/>
              <a:t>#  </a:t>
            </a:r>
            <a:r>
              <a:rPr lang="en-US" sz="1800" dirty="0" err="1" smtClean="0"/>
              <a:t>groupadd</a:t>
            </a:r>
            <a:r>
              <a:rPr lang="en-US" sz="1800" dirty="0" smtClean="0"/>
              <a:t> finance</a:t>
            </a:r>
          </a:p>
          <a:p>
            <a:r>
              <a:rPr lang="en-US" sz="1800" dirty="0" smtClean="0"/>
              <a:t>2.  Change the group ownership of /opt/finance to the finance group to associate the directory contents with the finance group: </a:t>
            </a:r>
          </a:p>
          <a:p>
            <a:r>
              <a:rPr lang="en-US" sz="1800" dirty="0" smtClean="0"/>
              <a:t>#  </a:t>
            </a:r>
            <a:r>
              <a:rPr lang="en-US" sz="1800" dirty="0" err="1" smtClean="0"/>
              <a:t>chgrp</a:t>
            </a:r>
            <a:r>
              <a:rPr lang="en-US" sz="1800" dirty="0" smtClean="0"/>
              <a:t> finance /opt/finance</a:t>
            </a:r>
          </a:p>
          <a:p>
            <a:r>
              <a:rPr lang="en-US" sz="1800" dirty="0" smtClean="0"/>
              <a:t>3.  Add the proper users to the group (add the user “</a:t>
            </a:r>
            <a:r>
              <a:rPr lang="en-US" sz="1800" dirty="0" err="1" smtClean="0"/>
              <a:t>abc</a:t>
            </a:r>
            <a:r>
              <a:rPr lang="en-US" sz="1800" dirty="0" smtClean="0"/>
              <a:t>” in this case):</a:t>
            </a:r>
          </a:p>
          <a:p>
            <a:r>
              <a:rPr lang="en-US" sz="1800" dirty="0" smtClean="0"/>
              <a:t>#  </a:t>
            </a:r>
            <a:r>
              <a:rPr lang="en-US" sz="1800" dirty="0" err="1" smtClean="0"/>
              <a:t>gpasswd</a:t>
            </a:r>
            <a:r>
              <a:rPr lang="en-US" sz="1800" dirty="0" smtClean="0"/>
              <a:t>  -a  </a:t>
            </a:r>
            <a:r>
              <a:rPr lang="en-US" sz="1800" dirty="0" err="1" smtClean="0"/>
              <a:t>abc</a:t>
            </a:r>
            <a:r>
              <a:rPr lang="en-US" sz="1800" dirty="0" smtClean="0"/>
              <a:t> finance</a:t>
            </a:r>
          </a:p>
          <a:p>
            <a:r>
              <a:rPr lang="en-US" sz="1800" dirty="0" smtClean="0"/>
              <a:t>Adding user  </a:t>
            </a:r>
            <a:r>
              <a:rPr lang="en-US" sz="1800" dirty="0" err="1" smtClean="0"/>
              <a:t>abc</a:t>
            </a:r>
            <a:r>
              <a:rPr lang="en-US" sz="1800" dirty="0" smtClean="0"/>
              <a:t> to group finance</a:t>
            </a:r>
          </a:p>
          <a:p>
            <a:r>
              <a:rPr lang="en-US" sz="1800" dirty="0" smtClean="0"/>
              <a:t>4.  To enable the finance group’s members to create, make the directory writeable by the group: </a:t>
            </a:r>
          </a:p>
          <a:p>
            <a:r>
              <a:rPr lang="en-US" sz="1800" dirty="0" smtClean="0"/>
              <a:t>#  </a:t>
            </a:r>
            <a:r>
              <a:rPr lang="en-US" sz="1800" dirty="0" err="1" smtClean="0"/>
              <a:t>chmod</a:t>
            </a:r>
            <a:r>
              <a:rPr lang="en-US" sz="1800" dirty="0" smtClean="0"/>
              <a:t> </a:t>
            </a:r>
            <a:r>
              <a:rPr lang="en-US" sz="1800" dirty="0" err="1" smtClean="0"/>
              <a:t>g+w</a:t>
            </a:r>
            <a:r>
              <a:rPr lang="en-US" sz="1800" dirty="0" smtClean="0"/>
              <a:t>  /opt/finance</a:t>
            </a:r>
          </a:p>
          <a:p>
            <a:r>
              <a:rPr lang="en-US" sz="1800" dirty="0" smtClean="0"/>
              <a:t>5.  Set the set-GID bit on /opt/finance to cause newly created files in the</a:t>
            </a:r>
          </a:p>
          <a:p>
            <a:r>
              <a:rPr lang="en-US" sz="1800" dirty="0" smtClean="0"/>
              <a:t>/opt/finance tree to have finance group ownership:</a:t>
            </a:r>
          </a:p>
          <a:p>
            <a:r>
              <a:rPr lang="en-US" sz="1800" dirty="0" smtClean="0"/>
              <a:t>#  /bin/</a:t>
            </a:r>
            <a:r>
              <a:rPr lang="en-US" sz="1800" dirty="0" err="1" smtClean="0"/>
              <a:t>chmod</a:t>
            </a:r>
            <a:r>
              <a:rPr lang="en-US" sz="1800" dirty="0" smtClean="0"/>
              <a:t>  </a:t>
            </a:r>
            <a:r>
              <a:rPr lang="en-US" sz="1800" dirty="0" err="1" smtClean="0"/>
              <a:t>g+s</a:t>
            </a:r>
            <a:r>
              <a:rPr lang="en-US" sz="1800" dirty="0" smtClean="0"/>
              <a:t> /opt/finance</a:t>
            </a:r>
          </a:p>
          <a:p>
            <a:endParaRPr lang="en-US" sz="1800"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Adding, modifying, and deleting users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dirty="0" smtClean="0"/>
              <a:t> </a:t>
            </a:r>
          </a:p>
          <a:p>
            <a:r>
              <a:rPr lang="en-US" b="1" dirty="0" err="1" smtClean="0"/>
              <a:t>chage</a:t>
            </a:r>
            <a:r>
              <a:rPr lang="en-US" dirty="0" smtClean="0"/>
              <a:t>  </a:t>
            </a:r>
          </a:p>
          <a:p>
            <a:r>
              <a:rPr lang="en-US" dirty="0" smtClean="0"/>
              <a:t>Changes password aging information</a:t>
            </a:r>
          </a:p>
          <a:p>
            <a:r>
              <a:rPr lang="en-US" b="1" dirty="0" err="1" smtClean="0"/>
              <a:t>chsh</a:t>
            </a:r>
            <a:endParaRPr lang="en-US" b="1" dirty="0" smtClean="0"/>
          </a:p>
          <a:p>
            <a:r>
              <a:rPr lang="en-US" dirty="0" smtClean="0"/>
              <a:t> Changes the user’s shell</a:t>
            </a:r>
          </a:p>
          <a:p>
            <a:r>
              <a:rPr lang="en-US" b="1" dirty="0" err="1" smtClean="0"/>
              <a:t>Passwd</a:t>
            </a:r>
            <a:endParaRPr lang="en-US" b="1" dirty="0" smtClean="0"/>
          </a:p>
          <a:p>
            <a:r>
              <a:rPr lang="en-US" dirty="0" smtClean="0"/>
              <a:t>Sets or changes user account passwords</a:t>
            </a:r>
          </a:p>
          <a:p>
            <a:r>
              <a:rPr lang="en-US" b="1" dirty="0" err="1" smtClean="0"/>
              <a:t>newusers</a:t>
            </a:r>
            <a:r>
              <a:rPr lang="en-US" b="1" dirty="0" smtClean="0"/>
              <a:t> </a:t>
            </a:r>
          </a:p>
          <a:p>
            <a:r>
              <a:rPr lang="en-US" dirty="0" smtClean="0"/>
              <a:t> Adds user accounts in batch </a:t>
            </a:r>
          </a:p>
          <a:p>
            <a:r>
              <a:rPr lang="en-US" b="1" dirty="0" err="1" smtClean="0"/>
              <a:t>useradd</a:t>
            </a:r>
            <a:r>
              <a:rPr lang="en-US" b="1" dirty="0" smtClean="0"/>
              <a:t>      </a:t>
            </a:r>
            <a:r>
              <a:rPr lang="en-US" dirty="0" smtClean="0"/>
              <a:t>               </a:t>
            </a:r>
          </a:p>
          <a:p>
            <a:r>
              <a:rPr lang="en-US" dirty="0" smtClean="0"/>
              <a:t>Adds new user accounts </a:t>
            </a:r>
          </a:p>
          <a:p>
            <a:r>
              <a:rPr lang="en-US" b="1" dirty="0" err="1" smtClean="0"/>
              <a:t>userdel</a:t>
            </a:r>
            <a:r>
              <a:rPr lang="en-US" b="1" dirty="0" smtClean="0"/>
              <a:t> </a:t>
            </a:r>
          </a:p>
          <a:p>
            <a:r>
              <a:rPr lang="en-US" dirty="0" smtClean="0"/>
              <a:t> Deletes user accounts</a:t>
            </a:r>
          </a:p>
          <a:p>
            <a:r>
              <a:rPr lang="en-US" b="1" dirty="0" err="1" smtClean="0"/>
              <a:t>usermod</a:t>
            </a:r>
            <a:r>
              <a:rPr lang="en-US" b="1" dirty="0" smtClean="0"/>
              <a:t> </a:t>
            </a:r>
            <a:r>
              <a:rPr lang="en-US" dirty="0" smtClean="0"/>
              <a:t> </a:t>
            </a:r>
          </a:p>
          <a:p>
            <a:r>
              <a:rPr lang="en-US" dirty="0" smtClean="0"/>
              <a:t> Modifies existing user accounts</a:t>
            </a:r>
          </a:p>
          <a:p>
            <a:pPr>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Adding, modifying, and deleting groups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Gpasswd</a:t>
            </a:r>
            <a:endParaRPr lang="en-US" dirty="0" smtClean="0"/>
          </a:p>
          <a:p>
            <a:r>
              <a:rPr lang="en-US" dirty="0" smtClean="0"/>
              <a:t>Sets group passwords and modifies group accounts</a:t>
            </a:r>
          </a:p>
          <a:p>
            <a:r>
              <a:rPr lang="en-US" dirty="0" err="1" smtClean="0"/>
              <a:t>Groupadd</a:t>
            </a:r>
            <a:endParaRPr lang="en-US" dirty="0" smtClean="0"/>
          </a:p>
          <a:p>
            <a:r>
              <a:rPr lang="en-US" dirty="0" smtClean="0"/>
              <a:t>Creates a new group account</a:t>
            </a:r>
          </a:p>
          <a:p>
            <a:r>
              <a:rPr lang="en-US" dirty="0" smtClean="0"/>
              <a:t> </a:t>
            </a:r>
            <a:r>
              <a:rPr lang="en-US" dirty="0" err="1" smtClean="0"/>
              <a:t>groupdel</a:t>
            </a:r>
            <a:endParaRPr lang="en-US" dirty="0" smtClean="0"/>
          </a:p>
          <a:p>
            <a:r>
              <a:rPr lang="en-US" dirty="0" smtClean="0"/>
              <a:t> Deletes an existing group account</a:t>
            </a:r>
          </a:p>
          <a:p>
            <a:r>
              <a:rPr lang="en-US" dirty="0" smtClean="0"/>
              <a:t> </a:t>
            </a:r>
            <a:r>
              <a:rPr lang="en-US" dirty="0" err="1" smtClean="0"/>
              <a:t>groupmod</a:t>
            </a:r>
            <a:r>
              <a:rPr lang="en-US" dirty="0" smtClean="0"/>
              <a:t>  </a:t>
            </a:r>
          </a:p>
          <a:p>
            <a:r>
              <a:rPr lang="en-US" dirty="0" smtClean="0"/>
              <a:t> Modifies existing group accounts</a:t>
            </a:r>
          </a:p>
          <a:p>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Using the Red Hat User Manager</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Red Hat User Manager is a graphical tool for managing user and group accounts that replaces </a:t>
            </a:r>
            <a:r>
              <a:rPr lang="en-US" dirty="0" err="1" smtClean="0"/>
              <a:t>Linuxconf</a:t>
            </a:r>
            <a:r>
              <a:rPr lang="en-US" dirty="0" smtClean="0"/>
              <a:t> user and group management  modules. To use it, you need to be logged in as root or know the root password.</a:t>
            </a:r>
          </a:p>
          <a:p>
            <a:r>
              <a:rPr lang="en-US" dirty="0" smtClean="0"/>
              <a:t>To start User Manager, click Main Menu → Programs → System → User Manager on the GNOME desktop, K → Red Hat →System → User Manager  on  the  KDE desktop,  or  execute  the  command  </a:t>
            </a:r>
            <a:r>
              <a:rPr lang="en-US" dirty="0" err="1" smtClean="0"/>
              <a:t>redhat</a:t>
            </a:r>
            <a:r>
              <a:rPr lang="en-US" dirty="0" smtClean="0"/>
              <a:t>- </a:t>
            </a:r>
            <a:r>
              <a:rPr lang="en-US" dirty="0" err="1" smtClean="0"/>
              <a:t>config</a:t>
            </a:r>
            <a:r>
              <a:rPr lang="en-US" dirty="0" smtClean="0"/>
              <a:t>-users in a terminal window.</a:t>
            </a: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descr="a.png"/>
          <p:cNvPicPr>
            <a:picLocks noGrp="1" noChangeAspect="1"/>
          </p:cNvPicPr>
          <p:nvPr>
            <p:ph idx="1"/>
          </p:nvPr>
        </p:nvPicPr>
        <p:blipFill>
          <a:blip r:embed="rId2"/>
          <a:stretch>
            <a:fillRect/>
          </a:stretch>
        </p:blipFill>
        <p:spPr>
          <a:xfrm>
            <a:off x="990600" y="1600200"/>
            <a:ext cx="6095999" cy="5029200"/>
          </a:xfrm>
        </p:spPr>
      </p:pic>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Viewing login and process information</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last — Displays historical login information</a:t>
            </a:r>
          </a:p>
          <a:p>
            <a:r>
              <a:rPr lang="en-US" dirty="0" smtClean="0"/>
              <a:t>who — Displays information  about currently logged in users</a:t>
            </a:r>
          </a:p>
          <a:p>
            <a:r>
              <a:rPr lang="en-US" dirty="0" smtClean="0"/>
              <a:t>w  — Displays a user’s currently running  process</a:t>
            </a:r>
          </a:p>
          <a:p>
            <a:pPr>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Managing the File System</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 significant  portion of administrative  time and effort involves file system maintenance. </a:t>
            </a:r>
          </a:p>
          <a:p>
            <a:r>
              <a:rPr lang="en-US" dirty="0" smtClean="0"/>
              <a:t>These tasks include modifying existing file systems, creating new ones, fixing broken ones, monitoring all of them, and ensuring that users do not monopolize any of them. </a:t>
            </a:r>
          </a:p>
          <a:p>
            <a:r>
              <a:rPr lang="en-US" dirty="0" smtClean="0"/>
              <a:t>The file system maintenance commands this section covers have been divided into three categories: commands for creating and maintaining  file systems, commands for working with files and directories, and commands for managing  disk space usage.</a:t>
            </a:r>
          </a:p>
          <a:p>
            <a:endParaRPr lang="en-US" dirty="0" smtClean="0"/>
          </a:p>
          <a:p>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Creating and maintaining file systems</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smtClean="0"/>
              <a:t>fdisk</a:t>
            </a:r>
            <a:r>
              <a:rPr lang="en-US" dirty="0" smtClean="0"/>
              <a:t> — Creates, deletes, and modifies hard disk partitions</a:t>
            </a:r>
          </a:p>
          <a:p>
            <a:r>
              <a:rPr lang="en-US" dirty="0" smtClean="0"/>
              <a:t>me2kfs — Creates a file system on a device</a:t>
            </a:r>
          </a:p>
          <a:p>
            <a:r>
              <a:rPr lang="en-US" dirty="0" smtClean="0"/>
              <a:t>e2fsck — Checks, and optionally repairs, a Linux file system</a:t>
            </a:r>
          </a:p>
          <a:p>
            <a:r>
              <a:rPr lang="en-US" dirty="0" err="1" smtClean="0"/>
              <a:t>symlinks</a:t>
            </a:r>
            <a:r>
              <a:rPr lang="en-US" dirty="0" smtClean="0"/>
              <a:t> — Validates, and optionally repairs, symbolic links</a:t>
            </a:r>
          </a:p>
          <a:p>
            <a:r>
              <a:rPr lang="en-US" dirty="0" smtClean="0"/>
              <a:t> mount — Mounts a file system</a:t>
            </a:r>
          </a:p>
          <a:p>
            <a:r>
              <a:rPr lang="en-US" dirty="0" smtClean="0"/>
              <a:t> </a:t>
            </a:r>
            <a:r>
              <a:rPr lang="en-US" dirty="0" err="1" smtClean="0"/>
              <a:t>umount</a:t>
            </a:r>
            <a:r>
              <a:rPr lang="en-US" dirty="0" smtClean="0"/>
              <a:t> — </a:t>
            </a:r>
            <a:r>
              <a:rPr lang="en-US" dirty="0" err="1" smtClean="0"/>
              <a:t>Unmounts</a:t>
            </a:r>
            <a:r>
              <a:rPr lang="en-US" dirty="0" smtClean="0"/>
              <a:t> a file system</a:t>
            </a:r>
          </a:p>
          <a:p>
            <a:r>
              <a:rPr lang="en-US" dirty="0" smtClean="0"/>
              <a:t> </a:t>
            </a:r>
            <a:r>
              <a:rPr lang="en-US" dirty="0" err="1" smtClean="0"/>
              <a:t>mkswap</a:t>
            </a:r>
            <a:r>
              <a:rPr lang="en-US" dirty="0" smtClean="0"/>
              <a:t>  — Creates a swap partition or file</a:t>
            </a:r>
          </a:p>
          <a:p>
            <a:r>
              <a:rPr lang="en-US" dirty="0" smtClean="0"/>
              <a:t> </a:t>
            </a:r>
            <a:r>
              <a:rPr lang="en-US" dirty="0" err="1" smtClean="0"/>
              <a:t>swapoff</a:t>
            </a:r>
            <a:r>
              <a:rPr lang="en-US" dirty="0" smtClean="0"/>
              <a:t> — Disables a swap partition or file</a:t>
            </a:r>
          </a:p>
          <a:p>
            <a:r>
              <a:rPr lang="en-US" dirty="0" err="1" smtClean="0"/>
              <a:t>swapon</a:t>
            </a:r>
            <a:r>
              <a:rPr lang="en-US" dirty="0" smtClean="0"/>
              <a:t> — Enables a swap partition or file</a:t>
            </a:r>
          </a:p>
          <a:p>
            <a:pPr>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Working with files and directories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chmod</a:t>
            </a:r>
            <a:r>
              <a:rPr lang="en-US" dirty="0" smtClean="0"/>
              <a:t>  — Modifies file and directory permission settings</a:t>
            </a:r>
          </a:p>
          <a:p>
            <a:r>
              <a:rPr lang="en-US" dirty="0" err="1" smtClean="0"/>
              <a:t>chown</a:t>
            </a:r>
            <a:r>
              <a:rPr lang="en-US" dirty="0" smtClean="0"/>
              <a:t> — Modifies file and directory user ownership</a:t>
            </a:r>
          </a:p>
          <a:p>
            <a:r>
              <a:rPr lang="en-US" dirty="0" err="1" smtClean="0"/>
              <a:t>chgrp</a:t>
            </a:r>
            <a:r>
              <a:rPr lang="en-US" dirty="0" smtClean="0"/>
              <a:t> — Modifies file and directory group ownership</a:t>
            </a:r>
          </a:p>
          <a:p>
            <a:r>
              <a:rPr lang="en-US" dirty="0" smtClean="0"/>
              <a:t>stat — Shows detailed file information</a:t>
            </a:r>
          </a:p>
          <a:p>
            <a:r>
              <a:rPr lang="en-US" dirty="0" smtClean="0"/>
              <a:t>fuser — Displays a list of process IDs using a file</a:t>
            </a:r>
          </a:p>
          <a:p>
            <a:r>
              <a:rPr lang="en-US" dirty="0" err="1" smtClean="0"/>
              <a:t>lsof</a:t>
            </a:r>
            <a:r>
              <a:rPr lang="en-US" dirty="0" smtClean="0"/>
              <a:t> — Identifies files opened by a process</a:t>
            </a:r>
          </a:p>
          <a:p>
            <a:pPr>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Apache uses a binary database format for authenticating users’ requests for password-protected Web pages. This format enables Apache to support very large numbers of users without becoming bogged down executing authentication requests.</a:t>
            </a: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Managing disk space usage</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dirty="0" err="1" smtClean="0"/>
              <a:t>df</a:t>
            </a:r>
            <a:r>
              <a:rPr lang="en-US" dirty="0" smtClean="0"/>
              <a:t> — Shows available (free) disk space on mounted file systems</a:t>
            </a:r>
          </a:p>
          <a:p>
            <a:r>
              <a:rPr lang="en-US" dirty="0" smtClean="0"/>
              <a:t>du  — Shows disk space usage for files, directories, and file systems</a:t>
            </a:r>
          </a:p>
          <a:p>
            <a:r>
              <a:rPr lang="en-US" dirty="0" err="1" smtClean="0"/>
              <a:t>edquota</a:t>
            </a:r>
            <a:r>
              <a:rPr lang="en-US" dirty="0" smtClean="0"/>
              <a:t> — Modifies user disk space quota limits</a:t>
            </a:r>
          </a:p>
          <a:p>
            <a:r>
              <a:rPr lang="en-US" dirty="0" smtClean="0"/>
              <a:t>quota — Displays current disk usage and disk usage limits</a:t>
            </a:r>
          </a:p>
          <a:p>
            <a:r>
              <a:rPr lang="en-US" dirty="0" err="1" smtClean="0"/>
              <a:t>quotaoff</a:t>
            </a:r>
            <a:r>
              <a:rPr lang="en-US" dirty="0" smtClean="0"/>
              <a:t> — Disables disk quotas on file systems</a:t>
            </a:r>
          </a:p>
          <a:p>
            <a:r>
              <a:rPr lang="en-US" dirty="0" err="1" smtClean="0"/>
              <a:t>quotaon</a:t>
            </a:r>
            <a:r>
              <a:rPr lang="en-US" dirty="0" smtClean="0"/>
              <a:t> — Enables disk quotas on file systems</a:t>
            </a:r>
          </a:p>
          <a:p>
            <a:r>
              <a:rPr lang="en-US" dirty="0" err="1" smtClean="0"/>
              <a:t>quotactl</a:t>
            </a:r>
            <a:r>
              <a:rPr lang="en-US" dirty="0" smtClean="0"/>
              <a:t> — Manages the quota system</a:t>
            </a:r>
          </a:p>
          <a:p>
            <a:r>
              <a:rPr lang="en-US" dirty="0" err="1" smtClean="0"/>
              <a:t>quotastats</a:t>
            </a:r>
            <a:r>
              <a:rPr lang="en-US" dirty="0" smtClean="0"/>
              <a:t> — Prints statistics about the quota system</a:t>
            </a:r>
          </a:p>
          <a:p>
            <a:r>
              <a:rPr lang="en-US" dirty="0" err="1" smtClean="0"/>
              <a:t>repquota</a:t>
            </a:r>
            <a:r>
              <a:rPr lang="en-US" dirty="0" smtClean="0"/>
              <a:t> — Displays a report summarizing  disk quota usage</a:t>
            </a:r>
          </a:p>
          <a:p>
            <a:r>
              <a:rPr lang="en-US" dirty="0" err="1" smtClean="0"/>
              <a:t>setquota</a:t>
            </a:r>
            <a:r>
              <a:rPr lang="en-US" dirty="0" smtClean="0"/>
              <a:t> — Sets disk quotas</a:t>
            </a:r>
          </a:p>
          <a:p>
            <a:r>
              <a:rPr lang="en-US" dirty="0" err="1" smtClean="0"/>
              <a:t>quotacheck</a:t>
            </a:r>
            <a:r>
              <a:rPr lang="en-US" dirty="0" smtClean="0"/>
              <a:t> — Compares disk usage to limits set using the quota system</a:t>
            </a:r>
          </a:p>
          <a:p>
            <a:pPr>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Administering Processes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Administering  processes includes identifying,  monitoring,  controlling,  modifying, and obtaining  a variety of information  about  them. </a:t>
            </a:r>
          </a:p>
          <a:p>
            <a:r>
              <a:rPr lang="en-US" dirty="0" smtClean="0"/>
              <a:t>The </a:t>
            </a:r>
            <a:r>
              <a:rPr lang="en-US" dirty="0" err="1" smtClean="0"/>
              <a:t>ps</a:t>
            </a:r>
            <a:r>
              <a:rPr lang="en-US" dirty="0" smtClean="0"/>
              <a:t>, top, and kill commands are the most familiar commands used for working with processes, but there are others that  are more focused and, especially in the case of the </a:t>
            </a:r>
            <a:r>
              <a:rPr lang="en-US" dirty="0" err="1" smtClean="0"/>
              <a:t>ps</a:t>
            </a:r>
            <a:r>
              <a:rPr lang="en-US" dirty="0" smtClean="0"/>
              <a:t>  command, probably easier to use. This section looks at three categories of commands:</a:t>
            </a:r>
          </a:p>
          <a:p>
            <a:pPr>
              <a:buNone/>
            </a:pPr>
            <a:r>
              <a:rPr lang="en-US" dirty="0" smtClean="0"/>
              <a:t> </a:t>
            </a:r>
          </a:p>
          <a:p>
            <a:r>
              <a:rPr lang="en-US" dirty="0" smtClean="0"/>
              <a:t>Commands used to obtain process information</a:t>
            </a:r>
          </a:p>
          <a:p>
            <a:r>
              <a:rPr lang="en-US" dirty="0" smtClean="0"/>
              <a:t>Commands used to send signals, usually the kill signal (SIGKILL), to processes</a:t>
            </a:r>
          </a:p>
          <a:p>
            <a:r>
              <a:rPr lang="en-US" dirty="0" smtClean="0"/>
              <a:t>Commands used to modify running  processes</a:t>
            </a:r>
          </a:p>
          <a:p>
            <a:pPr>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Obtaining process information</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dirty="0" err="1" smtClean="0"/>
              <a:t>ps</a:t>
            </a:r>
            <a:r>
              <a:rPr lang="en-US" dirty="0" smtClean="0"/>
              <a:t> — Displays process status</a:t>
            </a:r>
          </a:p>
          <a:p>
            <a:r>
              <a:rPr lang="en-US" dirty="0" err="1" smtClean="0"/>
              <a:t>pgrep</a:t>
            </a:r>
            <a:r>
              <a:rPr lang="en-US" dirty="0" smtClean="0"/>
              <a:t> — Lists the PIDs of processes matching a given pattern</a:t>
            </a:r>
          </a:p>
          <a:p>
            <a:r>
              <a:rPr lang="en-US" dirty="0" err="1" smtClean="0"/>
              <a:t>pidof</a:t>
            </a:r>
            <a:r>
              <a:rPr lang="en-US" dirty="0" smtClean="0"/>
              <a:t> — Displays the PID of the process running  a specified program</a:t>
            </a:r>
          </a:p>
          <a:p>
            <a:r>
              <a:rPr lang="en-US" dirty="0" err="1" smtClean="0"/>
              <a:t>pstree</a:t>
            </a:r>
            <a:r>
              <a:rPr lang="en-US" dirty="0" smtClean="0"/>
              <a:t> — Displays processes in a hierarchical format</a:t>
            </a:r>
          </a:p>
          <a:p>
            <a:r>
              <a:rPr lang="en-US" dirty="0" smtClean="0"/>
              <a:t>top — Displays process information  and status on an ongoing basis</a:t>
            </a:r>
          </a:p>
          <a:p>
            <a:endParaRPr lang="en-US" dirty="0" smtClean="0"/>
          </a:p>
          <a:p>
            <a:pPr>
              <a:buNone/>
            </a:pP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Terminating processes</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kill — Sends a signal to a process</a:t>
            </a:r>
          </a:p>
          <a:p>
            <a:r>
              <a:rPr lang="en-US" dirty="0" err="1" smtClean="0"/>
              <a:t>pkill</a:t>
            </a:r>
            <a:r>
              <a:rPr lang="en-US" dirty="0" smtClean="0"/>
              <a:t> — Kills or sends another signal to a process matching a given pattern</a:t>
            </a:r>
          </a:p>
          <a:p>
            <a:r>
              <a:rPr lang="en-US" dirty="0" err="1" smtClean="0"/>
              <a:t>killall</a:t>
            </a:r>
            <a:r>
              <a:rPr lang="en-US" dirty="0" smtClean="0"/>
              <a:t> — Kills processes by name</a:t>
            </a:r>
          </a:p>
          <a:p>
            <a:pPr>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Modifying process priorities</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nice — Starts a program with a given scheduling priority</a:t>
            </a:r>
          </a:p>
          <a:p>
            <a:r>
              <a:rPr lang="en-US" dirty="0" smtClean="0"/>
              <a:t> </a:t>
            </a:r>
            <a:r>
              <a:rPr lang="en-US" dirty="0" err="1" smtClean="0"/>
              <a:t>renice</a:t>
            </a:r>
            <a:r>
              <a:rPr lang="en-US" dirty="0" smtClean="0"/>
              <a:t> — Alters the scheduling priority of one or more running  processes</a:t>
            </a:r>
          </a:p>
          <a:p>
            <a:pPr>
              <a:buNone/>
            </a:pPr>
            <a:r>
              <a:rPr lang="en-US" dirty="0" smtClean="0"/>
              <a:t/>
            </a:r>
            <a:br>
              <a:rPr lang="en-US" dirty="0" smtClean="0"/>
            </a:br>
            <a:r>
              <a:rPr lang="en-US" dirty="0" smtClean="0"/>
              <a:t> </a:t>
            </a:r>
          </a:p>
          <a:p>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Tracking and Controlling</a:t>
            </a:r>
            <a:r>
              <a:rPr lang="en-US" dirty="0" smtClean="0"/>
              <a:t/>
            </a:r>
            <a:br>
              <a:rPr lang="en-US" dirty="0" smtClean="0"/>
            </a:br>
            <a:r>
              <a:rPr lang="en-US" b="1" dirty="0" smtClean="0"/>
              <a:t>System Usage</a:t>
            </a:r>
            <a:r>
              <a:rPr lang="en-US" dirty="0" smtClean="0"/>
              <a:t/>
            </a:r>
            <a:br>
              <a:rPr lang="en-US" dirty="0" smtClean="0"/>
            </a:br>
            <a:r>
              <a:rPr lang="en-US" dirty="0" smtClean="0"/>
              <a:t>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Administrators  must  know  how  to  monitor  memory  and  CPU usage  at  a finely grained level. The commands discussed in this section make such close monitoring possible. They include:</a:t>
            </a:r>
          </a:p>
          <a:p>
            <a:r>
              <a:rPr lang="en-US" dirty="0" err="1" smtClean="0"/>
              <a:t>vmstat</a:t>
            </a:r>
            <a:r>
              <a:rPr lang="en-US" dirty="0" smtClean="0"/>
              <a:t> — Displays virtual memory usage information</a:t>
            </a:r>
          </a:p>
          <a:p>
            <a:r>
              <a:rPr lang="en-US" dirty="0" err="1" smtClean="0"/>
              <a:t>sar</a:t>
            </a:r>
            <a:r>
              <a:rPr lang="en-US" dirty="0" smtClean="0"/>
              <a:t> — Collects, saves, and reports a broad range of system usage statistics </a:t>
            </a:r>
          </a:p>
          <a:p>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Maintaining the Date and Time</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err="1" smtClean="0"/>
              <a:t>hwclock</a:t>
            </a:r>
            <a:r>
              <a:rPr lang="en-US" dirty="0" smtClean="0"/>
              <a:t> — Displays and sets the hardware clock</a:t>
            </a:r>
          </a:p>
          <a:p>
            <a:r>
              <a:rPr lang="en-US" dirty="0" smtClean="0"/>
              <a:t>date — Displays and sets the system time and date</a:t>
            </a:r>
          </a:p>
          <a:p>
            <a:r>
              <a:rPr lang="en-US" dirty="0" err="1" smtClean="0"/>
              <a:t>rdate</a:t>
            </a:r>
            <a:r>
              <a:rPr lang="en-US" dirty="0" smtClean="0"/>
              <a:t> — Displays and sets the system clock from a network time server</a:t>
            </a:r>
          </a:p>
          <a:p>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Creating and Restoring Backups</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find — Searches for files in a directory tree</a:t>
            </a:r>
          </a:p>
          <a:p>
            <a:r>
              <a:rPr lang="en-US" dirty="0" smtClean="0"/>
              <a:t>tar — Copies files into, updates files, and extracts files from tar formatted archives </a:t>
            </a:r>
          </a:p>
          <a:p>
            <a:r>
              <a:rPr lang="en-US" dirty="0" err="1" smtClean="0"/>
              <a:t>gzip</a:t>
            </a:r>
            <a:r>
              <a:rPr lang="en-US" dirty="0" smtClean="0"/>
              <a:t> — Compresses files</a:t>
            </a:r>
          </a:p>
          <a:p>
            <a:r>
              <a:rPr lang="en-US" dirty="0" err="1" smtClean="0"/>
              <a:t>gunzip</a:t>
            </a:r>
            <a:r>
              <a:rPr lang="en-US" dirty="0" smtClean="0"/>
              <a:t> — </a:t>
            </a:r>
            <a:r>
              <a:rPr lang="en-US" dirty="0" err="1" smtClean="0"/>
              <a:t>Uncompresses</a:t>
            </a:r>
            <a:r>
              <a:rPr lang="en-US" dirty="0" smtClean="0"/>
              <a:t> files compressed with </a:t>
            </a:r>
            <a:r>
              <a:rPr lang="en-US" dirty="0" err="1" smtClean="0"/>
              <a:t>gzip</a:t>
            </a:r>
            <a:r>
              <a:rPr lang="en-US" dirty="0" smtClean="0"/>
              <a:t> </a:t>
            </a:r>
          </a:p>
          <a:p>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buNone/>
            </a:pPr>
            <a:r>
              <a:rPr lang="en-US" sz="7200" b="1" dirty="0" smtClean="0"/>
              <a:t>Installing and Upgrading</a:t>
            </a:r>
            <a:endParaRPr lang="en-US" sz="7200" dirty="0" smtClean="0"/>
          </a:p>
          <a:p>
            <a:pPr algn="ctr">
              <a:buNone/>
            </a:pPr>
            <a:r>
              <a:rPr lang="en-US" sz="7200" b="1" dirty="0" smtClean="0"/>
              <a:t>Software Packages</a:t>
            </a:r>
            <a:endParaRPr lang="en-US" sz="7200"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Red Hat Package Manager</a:t>
            </a:r>
            <a:endParaRPr lang="en-US" dirty="0"/>
          </a:p>
        </p:txBody>
      </p:sp>
      <p:sp>
        <p:nvSpPr>
          <p:cNvPr id="3" name="Content Placeholder 2"/>
          <p:cNvSpPr>
            <a:spLocks noGrp="1"/>
          </p:cNvSpPr>
          <p:nvPr>
            <p:ph idx="1"/>
          </p:nvPr>
        </p:nvSpPr>
        <p:spPr/>
        <p:txBody>
          <a:bodyPr/>
          <a:lstStyle/>
          <a:p>
            <a:pPr algn="just"/>
            <a:r>
              <a:rPr lang="en-US" dirty="0" smtClean="0"/>
              <a:t>RPM is a powerful software configuration  manager  and is the dominant  tool for installing,  removing, verifying, and updating  software packages on Red Hat Linux systems. Red Hat Linux installs tools for using RPM at the command line and using a GUI.</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Apache supports virtual hosts, also known as </a:t>
            </a:r>
            <a:r>
              <a:rPr lang="en-US" i="1" dirty="0" smtClean="0"/>
              <a:t>multi-homed  servers</a:t>
            </a:r>
            <a:r>
              <a:rPr lang="en-US" dirty="0" smtClean="0"/>
              <a:t>, which enables a single machine to provide Web services for multiple domains or IP addresses (or hostnames).</a:t>
            </a:r>
          </a:p>
          <a:p>
            <a:pPr algn="just"/>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RPM consists of two components: a set of databases that store information about installed software and the programs that interface with the databases. It can work with binary and source packages.</a:t>
            </a:r>
            <a:endParaRPr lang="en-US"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RPM Includes</a:t>
            </a:r>
            <a:endParaRPr lang="en-US" dirty="0"/>
          </a:p>
        </p:txBody>
      </p:sp>
      <p:sp>
        <p:nvSpPr>
          <p:cNvPr id="3" name="Content Placeholder 2"/>
          <p:cNvSpPr>
            <a:spLocks noGrp="1"/>
          </p:cNvSpPr>
          <p:nvPr>
            <p:ph idx="1"/>
          </p:nvPr>
        </p:nvSpPr>
        <p:spPr/>
        <p:txBody>
          <a:bodyPr>
            <a:normAutofit lnSpcReduction="10000"/>
          </a:bodyPr>
          <a:lstStyle/>
          <a:p>
            <a:r>
              <a:rPr lang="en-US" dirty="0" smtClean="0"/>
              <a:t>General options</a:t>
            </a:r>
          </a:p>
          <a:p>
            <a:r>
              <a:rPr lang="en-US" dirty="0" smtClean="0"/>
              <a:t>Querying</a:t>
            </a:r>
          </a:p>
          <a:p>
            <a:r>
              <a:rPr lang="en-US" dirty="0" smtClean="0"/>
              <a:t>Package maintenance</a:t>
            </a:r>
          </a:p>
          <a:p>
            <a:r>
              <a:rPr lang="en-US" dirty="0" smtClean="0"/>
              <a:t>Package verification</a:t>
            </a:r>
          </a:p>
          <a:p>
            <a:r>
              <a:rPr lang="en-US" dirty="0" smtClean="0"/>
              <a:t>Package building</a:t>
            </a:r>
          </a:p>
          <a:p>
            <a:r>
              <a:rPr lang="en-US" dirty="0" smtClean="0"/>
              <a:t>Administrative options</a:t>
            </a:r>
          </a:p>
          <a:p>
            <a:r>
              <a:rPr lang="en-US" dirty="0" smtClean="0"/>
              <a:t>Miscellaneous options</a:t>
            </a:r>
          </a:p>
          <a:p>
            <a:pPr>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General options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At the command line, the primary RPM command is rpm.</a:t>
            </a:r>
          </a:p>
          <a:p>
            <a:r>
              <a:rPr lang="en-US" b="1" dirty="0" smtClean="0"/>
              <a:t>Option                  Description</a:t>
            </a:r>
            <a:endParaRPr lang="en-US" dirty="0" smtClean="0"/>
          </a:p>
          <a:p>
            <a:pPr>
              <a:buNone/>
            </a:pPr>
            <a:r>
              <a:rPr lang="en-US" dirty="0" smtClean="0"/>
              <a:t> </a:t>
            </a:r>
          </a:p>
          <a:p>
            <a:r>
              <a:rPr lang="en-US" dirty="0" smtClean="0"/>
              <a:t>-v                            Displays basic information about the RPM operation’s status.</a:t>
            </a:r>
          </a:p>
          <a:p>
            <a:pPr>
              <a:buNone/>
            </a:pPr>
            <a:r>
              <a:rPr lang="en-US" dirty="0" smtClean="0"/>
              <a:t> </a:t>
            </a:r>
          </a:p>
          <a:p>
            <a:r>
              <a:rPr lang="en-US" dirty="0" smtClean="0"/>
              <a:t>-vv	                    Displays debugging information. </a:t>
            </a:r>
          </a:p>
          <a:p>
            <a:pPr>
              <a:buNone/>
            </a:pPr>
            <a:r>
              <a:rPr lang="en-US" dirty="0" smtClean="0"/>
              <a:t> </a:t>
            </a:r>
          </a:p>
          <a:p>
            <a:r>
              <a:rPr lang="en-US" dirty="0" smtClean="0"/>
              <a:t>--quiet                   Displays only error information.</a:t>
            </a:r>
          </a:p>
          <a:p>
            <a:pPr>
              <a:buNone/>
            </a:pPr>
            <a:r>
              <a:rPr lang="en-US" dirty="0" smtClean="0"/>
              <a:t> </a:t>
            </a:r>
          </a:p>
          <a:p>
            <a:r>
              <a:rPr lang="en-US" dirty="0" smtClean="0"/>
              <a:t>--help                     Shows a usage summary.</a:t>
            </a:r>
          </a:p>
          <a:p>
            <a:pPr>
              <a:buNone/>
            </a:pPr>
            <a:r>
              <a:rPr lang="en-US" dirty="0" smtClean="0"/>
              <a:t> </a:t>
            </a:r>
          </a:p>
          <a:p>
            <a:r>
              <a:rPr lang="en-US" dirty="0" smtClean="0"/>
              <a:t>--version                Shows the RPM version number.</a:t>
            </a:r>
          </a:p>
          <a:p>
            <a:pPr>
              <a:buNone/>
            </a:pPr>
            <a:r>
              <a:rPr lang="en-US" dirty="0" smtClean="0"/>
              <a:t> </a:t>
            </a:r>
          </a:p>
          <a:p>
            <a:r>
              <a:rPr lang="en-US" dirty="0" smtClean="0"/>
              <a:t>--</a:t>
            </a:r>
            <a:r>
              <a:rPr lang="en-US" dirty="0" err="1" smtClean="0"/>
              <a:t>justdb</a:t>
            </a:r>
            <a:r>
              <a:rPr lang="en-US" smtClean="0"/>
              <a:t>                 Updates </a:t>
            </a:r>
            <a:r>
              <a:rPr lang="en-US" dirty="0" smtClean="0"/>
              <a:t>only the database, not the file system.</a:t>
            </a:r>
          </a:p>
          <a:p>
            <a:pPr>
              <a:buNone/>
            </a:pPr>
            <a:r>
              <a:rPr lang="en-US" dirty="0" smtClean="0"/>
              <a:t> </a:t>
            </a:r>
          </a:p>
          <a:p>
            <a:pPr>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Query mode</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just"/>
            <a:r>
              <a:rPr lang="en-US" dirty="0" smtClean="0"/>
              <a:t>rpm   -q [</a:t>
            </a:r>
            <a:r>
              <a:rPr lang="en-US" i="1" dirty="0" err="1" smtClean="0"/>
              <a:t>queryoptions</a:t>
            </a:r>
            <a:r>
              <a:rPr lang="en-US" dirty="0" smtClean="0"/>
              <a:t>]  </a:t>
            </a:r>
            <a:r>
              <a:rPr lang="en-US" i="1" dirty="0" smtClean="0"/>
              <a:t>package </a:t>
            </a:r>
            <a:r>
              <a:rPr lang="en-US" dirty="0" smtClean="0"/>
              <a:t>[...]</a:t>
            </a:r>
          </a:p>
          <a:p>
            <a:pPr algn="just"/>
            <a:r>
              <a:rPr lang="en-US" i="1" dirty="0" smtClean="0"/>
              <a:t>package </a:t>
            </a:r>
            <a:r>
              <a:rPr lang="en-US" dirty="0" smtClean="0"/>
              <a:t>names the RPM to query</a:t>
            </a:r>
          </a:p>
          <a:p>
            <a:pPr algn="just"/>
            <a:r>
              <a:rPr lang="en-US" dirty="0" smtClean="0"/>
              <a:t>The options fall into two broad categories. One group controls which package or packages to query, and the other defines what information  to display.</a:t>
            </a:r>
            <a:endParaRPr lang="en-US"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Package installation and removal</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b="1" dirty="0" smtClean="0"/>
              <a:t>INSTALLING RPMS</a:t>
            </a:r>
            <a:endParaRPr lang="en-US" dirty="0" smtClean="0"/>
          </a:p>
          <a:p>
            <a:r>
              <a:rPr lang="en-US" dirty="0" smtClean="0"/>
              <a:t>The basic syntax for installing an RPM is</a:t>
            </a:r>
          </a:p>
          <a:p>
            <a:r>
              <a:rPr lang="en-US" dirty="0" smtClean="0"/>
              <a:t>#  rpm   -</a:t>
            </a:r>
            <a:r>
              <a:rPr lang="en-US" dirty="0" err="1" smtClean="0"/>
              <a:t>i</a:t>
            </a:r>
            <a:r>
              <a:rPr lang="en-US" dirty="0" smtClean="0"/>
              <a:t>  [</a:t>
            </a:r>
            <a:r>
              <a:rPr lang="en-US" i="1" dirty="0" smtClean="0"/>
              <a:t>options</a:t>
            </a:r>
            <a:r>
              <a:rPr lang="en-US" dirty="0" smtClean="0"/>
              <a:t>] </a:t>
            </a:r>
            <a:r>
              <a:rPr lang="en-US" i="1" dirty="0" smtClean="0"/>
              <a:t>package </a:t>
            </a:r>
            <a:r>
              <a:rPr lang="en-US" dirty="0" smtClean="0"/>
              <a:t>[...]</a:t>
            </a:r>
          </a:p>
          <a:p>
            <a:r>
              <a:rPr lang="en-US" i="1" dirty="0" smtClean="0"/>
              <a:t>package </a:t>
            </a:r>
            <a:r>
              <a:rPr lang="en-US" dirty="0" smtClean="0"/>
              <a:t>is the complete name  of the RPM to install  and  </a:t>
            </a:r>
            <a:r>
              <a:rPr lang="en-US" i="1" dirty="0" smtClean="0"/>
              <a:t>options </a:t>
            </a:r>
            <a:r>
              <a:rPr lang="en-US" dirty="0" smtClean="0"/>
              <a:t>refines the installation  process. </a:t>
            </a:r>
          </a:p>
          <a:p>
            <a:endParaRPr lang="en-US"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r>
              <a:rPr lang="en-US" b="1" dirty="0" smtClean="0"/>
              <a:t>Option                Description</a:t>
            </a:r>
            <a:endParaRPr lang="en-US" dirty="0" smtClean="0"/>
          </a:p>
          <a:p>
            <a:pPr>
              <a:buNone/>
            </a:pPr>
            <a:r>
              <a:rPr lang="en-US" dirty="0" smtClean="0"/>
              <a:t> </a:t>
            </a:r>
          </a:p>
          <a:p>
            <a:r>
              <a:rPr lang="en-US" dirty="0" smtClean="0"/>
              <a:t>--force	Install the package even if it is already installed, install an older 		package version, or replace files already installed.</a:t>
            </a:r>
          </a:p>
          <a:p>
            <a:pPr>
              <a:buNone/>
            </a:pPr>
            <a:r>
              <a:rPr lang="en-US" dirty="0" smtClean="0"/>
              <a:t> </a:t>
            </a:r>
          </a:p>
          <a:p>
            <a:r>
              <a:rPr lang="en-US" dirty="0" smtClean="0"/>
              <a:t>--h                 	Print up to 50 hash marks (#) to illustrate the progress of the 		installation.</a:t>
            </a:r>
          </a:p>
          <a:p>
            <a:pPr>
              <a:buNone/>
            </a:pPr>
            <a:r>
              <a:rPr lang="en-US" dirty="0" smtClean="0"/>
              <a:t> </a:t>
            </a:r>
          </a:p>
          <a:p>
            <a:r>
              <a:rPr lang="en-US" dirty="0" smtClean="0"/>
              <a:t>--</a:t>
            </a:r>
            <a:r>
              <a:rPr lang="en-US" dirty="0" err="1" smtClean="0"/>
              <a:t>nodeps</a:t>
            </a:r>
            <a:r>
              <a:rPr lang="en-US" dirty="0" smtClean="0"/>
              <a:t>	Do not perform a dependency check before installing or upgrading 		a package.</a:t>
            </a:r>
          </a:p>
          <a:p>
            <a:pPr>
              <a:buNone/>
            </a:pPr>
            <a:r>
              <a:rPr lang="en-US" dirty="0" smtClean="0"/>
              <a:t> </a:t>
            </a:r>
          </a:p>
          <a:p>
            <a:r>
              <a:rPr lang="en-US" dirty="0" smtClean="0"/>
              <a:t>--test		Do not install the package or update the database, just identify 		and display possible conflicts or dependency errors.</a:t>
            </a:r>
          </a:p>
          <a:p>
            <a:pPr>
              <a:buNone/>
            </a:pPr>
            <a:r>
              <a:rPr lang="en-US" dirty="0" smtClean="0"/>
              <a:t> </a:t>
            </a:r>
          </a:p>
          <a:p>
            <a:r>
              <a:rPr lang="en-US" dirty="0" smtClean="0"/>
              <a:t>-v		Be slightly verbose and show some useful information during the 		installation.</a:t>
            </a:r>
          </a:p>
          <a:p>
            <a:endParaRPr lang="en-US"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  rpm  -</a:t>
            </a:r>
            <a:r>
              <a:rPr lang="en-US" dirty="0" err="1" smtClean="0"/>
              <a:t>ivh</a:t>
            </a:r>
            <a:r>
              <a:rPr lang="en-US" dirty="0" smtClean="0"/>
              <a:t> fortune-mod-1.2.1-1.i386.rpm</a:t>
            </a:r>
          </a:p>
          <a:p>
            <a:r>
              <a:rPr lang="en-US" dirty="0" smtClean="0"/>
              <a:t>Preparing...                        ########################################### [100%]</a:t>
            </a:r>
          </a:p>
          <a:p>
            <a:r>
              <a:rPr lang="en-US" dirty="0" smtClean="0"/>
              <a:t>1:fortune-mod                     ########################################### [100%]</a:t>
            </a:r>
          </a:p>
          <a:p>
            <a:endParaRPr lang="en-US"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UPGRADING RPMS</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lgn="just"/>
            <a:r>
              <a:rPr lang="en-US" dirty="0" smtClean="0"/>
              <a:t>The options for upgrading existing RPMs come in two flavors, -U, for upgrade, and -F, for freshen. What is the difference between upgrading a package and freshening it?  Upgrading  a  package,  using  -U,  installs  it  even  if an  earlier  version  is not currently installed, but freshening a package, using -F, installs it only if an earlier version is currently  installed. </a:t>
            </a:r>
            <a:endParaRPr lang="en-US"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rpm   -</a:t>
            </a:r>
            <a:r>
              <a:rPr lang="en-US" dirty="0" err="1" smtClean="0"/>
              <a:t>Fvh</a:t>
            </a:r>
            <a:r>
              <a:rPr lang="en-US" dirty="0" smtClean="0"/>
              <a:t> fortune-mod-1.0-13.i386.rpm</a:t>
            </a:r>
          </a:p>
          <a:p>
            <a:r>
              <a:rPr lang="en-US" dirty="0" smtClean="0"/>
              <a:t>#  rpm   -q fortune-mod</a:t>
            </a:r>
          </a:p>
          <a:p>
            <a:r>
              <a:rPr lang="en-US" dirty="0" smtClean="0"/>
              <a:t>package fortune-mod  is not installed</a:t>
            </a:r>
          </a:p>
          <a:p>
            <a:endParaRPr lang="en-US" dirty="0" smtClean="0"/>
          </a:p>
          <a:p>
            <a:r>
              <a:rPr lang="en-US" dirty="0" smtClean="0"/>
              <a:t>Hmm. Nothing happened.  The rpm  command  line used -F, so it did not install the fortune-mod  package because an earlier version did not exist.</a:t>
            </a:r>
          </a:p>
          <a:p>
            <a:endParaRPr lang="en-US"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  rpm  -</a:t>
            </a:r>
            <a:r>
              <a:rPr lang="en-US" dirty="0" err="1" smtClean="0"/>
              <a:t>Uvh</a:t>
            </a:r>
            <a:r>
              <a:rPr lang="en-US" dirty="0" smtClean="0"/>
              <a:t>   fortune-mod-1.0-13.i386.rpm</a:t>
            </a:r>
          </a:p>
          <a:p>
            <a:r>
              <a:rPr lang="en-US" dirty="0" smtClean="0"/>
              <a:t>Preparing...                        ########################################### [100%]</a:t>
            </a:r>
          </a:p>
          <a:p>
            <a:r>
              <a:rPr lang="en-US" dirty="0" smtClean="0"/>
              <a:t>1:fortune-mod                     ########################################### [100%]</a:t>
            </a:r>
          </a:p>
          <a:p>
            <a:pPr>
              <a:buNone/>
            </a:pPr>
            <a:r>
              <a:rPr lang="en-US" dirty="0" smtClean="0"/>
              <a:t> </a:t>
            </a:r>
          </a:p>
          <a:p>
            <a:r>
              <a:rPr lang="en-US" dirty="0" smtClean="0"/>
              <a:t>With  -U,  RPM “upgraded”  the  fortune-mod   package  even  though  an  earlier version was not installed.</a:t>
            </a:r>
          </a:p>
          <a:p>
            <a:pPr>
              <a:buNone/>
            </a:pPr>
            <a:r>
              <a:rPr lang="en-US" dirty="0" smtClean="0"/>
              <a:t> </a:t>
            </a:r>
          </a:p>
          <a:p>
            <a:pPr>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dirty="0" smtClean="0"/>
              <a:t>Apache enables administrators  to define multiple directory index files, the default page to display when a Web client requests a directory URL. </a:t>
            </a:r>
            <a:r>
              <a:rPr lang="en-US" dirty="0" err="1" smtClean="0"/>
              <a:t>So,for</a:t>
            </a:r>
            <a:r>
              <a:rPr lang="en-US" dirty="0" smtClean="0"/>
              <a:t> example, the server can return index.html, index.htm, index.php, or execute a script named index.cgi when a client requests a directory URL, depending on what Apache finds in the requested directory</a:t>
            </a:r>
            <a:endParaRPr lang="en-U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  rpm  -</a:t>
            </a:r>
            <a:r>
              <a:rPr lang="en-US" dirty="0" err="1" smtClean="0"/>
              <a:t>Fvh</a:t>
            </a:r>
            <a:r>
              <a:rPr lang="en-US" dirty="0" smtClean="0"/>
              <a:t> fortune-mod-1.2.1-1.i386.rpm</a:t>
            </a:r>
          </a:p>
          <a:p>
            <a:r>
              <a:rPr lang="en-US" dirty="0" smtClean="0"/>
              <a:t>Preparing...                        ########################################### [100%]</a:t>
            </a:r>
          </a:p>
          <a:p>
            <a:r>
              <a:rPr lang="en-US" dirty="0" smtClean="0"/>
              <a:t>1:fortune-mod                     ########################################### [100%]</a:t>
            </a:r>
          </a:p>
          <a:p>
            <a:endParaRPr lang="en-US" dirty="0" smtClean="0"/>
          </a:p>
          <a:p>
            <a:r>
              <a:rPr lang="en-US" dirty="0" smtClean="0"/>
              <a:t>This time, the freshen operation succeeded.</a:t>
            </a:r>
          </a:p>
          <a:p>
            <a:endParaRPr lang="en-US"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REMOVING RPMS</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rpm   -e  </a:t>
            </a:r>
            <a:r>
              <a:rPr lang="en-US" i="1" dirty="0" smtClean="0"/>
              <a:t>package </a:t>
            </a:r>
            <a:r>
              <a:rPr lang="en-US" dirty="0" smtClean="0"/>
              <a:t>[...]</a:t>
            </a:r>
          </a:p>
          <a:p>
            <a:r>
              <a:rPr lang="en-US" i="1" dirty="0" smtClean="0"/>
              <a:t>package </a:t>
            </a:r>
            <a:r>
              <a:rPr lang="en-US" dirty="0" smtClean="0"/>
              <a:t>is the name,  only,  of the RPM to remove.</a:t>
            </a:r>
            <a:endParaRPr lang="en-US"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Checking Software Versions</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On a Red Hat Linux system, the easiest way to identify software versions is to use RPM. Suppose, for example, you want to find out which version of </a:t>
            </a:r>
            <a:r>
              <a:rPr lang="en-US" dirty="0" err="1" smtClean="0"/>
              <a:t>Emacs</a:t>
            </a:r>
            <a:r>
              <a:rPr lang="en-US" dirty="0" smtClean="0"/>
              <a:t>, a popular editor, is installed on your system. As explained  earlier in the chapter, use rpm’s query option, -q. For example:</a:t>
            </a:r>
          </a:p>
          <a:p>
            <a:pPr algn="just"/>
            <a:r>
              <a:rPr lang="en-US" dirty="0" smtClean="0"/>
              <a:t>$  rpm   -q  </a:t>
            </a:r>
            <a:r>
              <a:rPr lang="en-US" dirty="0" err="1" smtClean="0"/>
              <a:t>emacs</a:t>
            </a:r>
            <a:endParaRPr lang="en-US" dirty="0" smtClean="0"/>
          </a:p>
          <a:p>
            <a:pPr algn="just"/>
            <a:r>
              <a:rPr lang="en-US" dirty="0" smtClean="0"/>
              <a:t> </a:t>
            </a:r>
            <a:r>
              <a:rPr lang="en-US" dirty="0" smtClean="0"/>
              <a:t>emacs-20.7-34</a:t>
            </a:r>
          </a:p>
          <a:p>
            <a:pPr algn="just"/>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Obtaining Newer Software</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lgn="just"/>
            <a:r>
              <a:rPr lang="en-US" dirty="0" smtClean="0"/>
              <a:t>The most  popular  sites for locating  and  downloading  Linux software  are the</a:t>
            </a:r>
          </a:p>
          <a:p>
            <a:pPr algn="just"/>
            <a:r>
              <a:rPr lang="en-US" dirty="0" smtClean="0"/>
              <a:t>RPM repository at rpmfind.org, the application  index at </a:t>
            </a:r>
            <a:r>
              <a:rPr lang="en-US" dirty="0" err="1" smtClean="0"/>
              <a:t>Freshmeat</a:t>
            </a:r>
            <a:r>
              <a:rPr lang="en-US" dirty="0" smtClean="0"/>
              <a:t>, and the </a:t>
            </a:r>
            <a:r>
              <a:rPr lang="en-US" dirty="0" err="1" smtClean="0"/>
              <a:t>Ibiblio</a:t>
            </a:r>
            <a:r>
              <a:rPr lang="en-US" dirty="0" smtClean="0"/>
              <a:t> Web and FTP site. </a:t>
            </a:r>
            <a:endParaRPr lang="en-US"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Using rpmfind.org</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just"/>
            <a:r>
              <a:rPr lang="en-US" dirty="0" smtClean="0"/>
              <a:t>The rpmfind.org  Web site is a huge  repository  of RPM-based software  packages covering all the major distributions  and many of the minor ones and spanning  the entire range of application  categories.</a:t>
            </a:r>
          </a:p>
          <a:p>
            <a:pPr algn="just">
              <a:buNone/>
            </a:pPr>
            <a:endParaRPr lang="en-US"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dirty="0" smtClean="0"/>
              <a:t>To get started, point your Web browser at http://www.rpmfind.net/ and then click the Go directly  to the RPM database  link at the top of the page.</a:t>
            </a:r>
            <a:endParaRPr lang="en-US"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1.png"/>
          <p:cNvPicPr>
            <a:picLocks noGrp="1" noChangeAspect="1"/>
          </p:cNvPicPr>
          <p:nvPr>
            <p:ph idx="1"/>
          </p:nvPr>
        </p:nvPicPr>
        <p:blipFill>
          <a:blip r:embed="rId2"/>
          <a:stretch>
            <a:fillRect/>
          </a:stretch>
        </p:blipFill>
        <p:spPr>
          <a:xfrm>
            <a:off x="2361891" y="2209800"/>
            <a:ext cx="4420217" cy="3352800"/>
          </a:xfrm>
        </p:spPr>
      </p:pic>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Using </a:t>
            </a:r>
            <a:r>
              <a:rPr lang="en-US" b="1" dirty="0" err="1" smtClean="0"/>
              <a:t>Freshmeat</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err="1" smtClean="0"/>
              <a:t>Freshmeat</a:t>
            </a:r>
            <a:r>
              <a:rPr lang="en-US" dirty="0" smtClean="0"/>
              <a:t>, at http://www.freshmeat.net/, is a Linux and open source news and information  site.</a:t>
            </a:r>
          </a:p>
          <a:p>
            <a:pPr algn="just"/>
            <a:r>
              <a:rPr lang="en-US" dirty="0" smtClean="0"/>
              <a:t> It also maintains  a large and actively-updated index of Linux and open   source   software.   Although   </a:t>
            </a:r>
            <a:r>
              <a:rPr lang="en-US" dirty="0" err="1" smtClean="0"/>
              <a:t>Freshmeat’s</a:t>
            </a:r>
            <a:r>
              <a:rPr lang="en-US" dirty="0" smtClean="0"/>
              <a:t>   database   is   not   as   large   as </a:t>
            </a:r>
            <a:r>
              <a:rPr lang="en-US" dirty="0" err="1" smtClean="0"/>
              <a:t>rpmfind.net’s</a:t>
            </a:r>
            <a:r>
              <a:rPr lang="en-US" dirty="0" smtClean="0"/>
              <a:t>, its search interface is simpler to use than </a:t>
            </a:r>
            <a:r>
              <a:rPr lang="en-US" dirty="0" err="1" smtClean="0"/>
              <a:t>rpmfind.net’s</a:t>
            </a:r>
            <a:r>
              <a:rPr lang="en-US" dirty="0" smtClean="0"/>
              <a:t> and, in many cases, lists the application  for which you are looking.</a:t>
            </a:r>
          </a:p>
          <a:p>
            <a:pPr algn="just"/>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2.png"/>
          <p:cNvPicPr>
            <a:picLocks noGrp="1" noChangeAspect="1"/>
          </p:cNvPicPr>
          <p:nvPr>
            <p:ph idx="1"/>
          </p:nvPr>
        </p:nvPicPr>
        <p:blipFill>
          <a:blip r:embed="rId2"/>
          <a:stretch>
            <a:fillRect/>
          </a:stretch>
        </p:blipFill>
        <p:spPr>
          <a:xfrm>
            <a:off x="2361891" y="2548548"/>
            <a:ext cx="4420217" cy="2629267"/>
          </a:xfrm>
        </p:spPr>
      </p:pic>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Using Ibiblio.org</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a:bodyPr>
          <a:lstStyle/>
          <a:p>
            <a:pPr algn="just"/>
            <a:r>
              <a:rPr lang="en-US" dirty="0" smtClean="0"/>
              <a:t>In  the  late  1990s,  the  University  of  North  Carolina  renamed  </a:t>
            </a:r>
            <a:r>
              <a:rPr lang="en-US" dirty="0" err="1" smtClean="0"/>
              <a:t>Sunsite</a:t>
            </a:r>
            <a:r>
              <a:rPr lang="en-US" dirty="0" smtClean="0"/>
              <a:t>  to </a:t>
            </a:r>
            <a:r>
              <a:rPr lang="en-US" dirty="0" err="1" smtClean="0"/>
              <a:t>Metalab</a:t>
            </a:r>
            <a:r>
              <a:rPr lang="en-US" dirty="0" smtClean="0"/>
              <a:t>,   and   the   URLs changed   to ftp://metalab.unc.edu/  and   http:// metalab.unc.edu/). </a:t>
            </a:r>
          </a:p>
          <a:p>
            <a:pPr algn="just"/>
            <a:r>
              <a:rPr lang="en-US" dirty="0" smtClean="0"/>
              <a:t>In 1999, </a:t>
            </a:r>
            <a:r>
              <a:rPr lang="en-US" dirty="0" err="1" smtClean="0"/>
              <a:t>Metalab</a:t>
            </a:r>
            <a:r>
              <a:rPr lang="en-US" dirty="0" smtClean="0"/>
              <a:t> became Ibiblio.org, reflecting </a:t>
            </a:r>
            <a:r>
              <a:rPr lang="en-US" smtClean="0"/>
              <a:t>its </a:t>
            </a:r>
            <a:r>
              <a:rPr lang="en-US" smtClean="0"/>
              <a:t>phenomenal </a:t>
            </a:r>
            <a:r>
              <a:rPr lang="en-US" dirty="0" smtClean="0"/>
              <a:t>growth in size and popularity  and its focus on providing the computing public at large access to a comprehensive store of information  (and software).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r>
              <a:rPr lang="en-US" dirty="0" smtClean="0"/>
              <a:t>Another boon for Web server administrators  is Apache’s rich support for server logging. You can define custom log file formats and control the level of detail contained in each log entry. </a:t>
            </a:r>
          </a:p>
          <a:p>
            <a:pPr algn="just"/>
            <a:r>
              <a:rPr lang="en-US" dirty="0" smtClean="0"/>
              <a:t>Apache can send log file output to named pipes (FIFOs) on systems that support named pipes, primarily Linux, Unix, and similarly designed operating systems.</a:t>
            </a:r>
            <a:br>
              <a:rPr lang="en-US" dirty="0" smtClean="0"/>
            </a:br>
            <a:r>
              <a:rPr lang="en-US" dirty="0" smtClean="0"/>
              <a:t>This feature enables any arbitrary log manipulation that can be accomplished using a named pipe. In fact, Apache can be configured to generate a unique identifier that distinguishes one hit from every other hit, although there are some restrictions that apply.</a:t>
            </a:r>
          </a:p>
          <a:p>
            <a:pPr algn="just"/>
            <a:endParaRPr lang="en-US"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To access </a:t>
            </a:r>
            <a:r>
              <a:rPr lang="en-US" dirty="0" err="1" smtClean="0"/>
              <a:t>Ibiblio.org’s</a:t>
            </a:r>
            <a:r>
              <a:rPr lang="en-US" dirty="0" smtClean="0"/>
              <a:t> Linux archive,  point  your  Web browser at ftp://www. ibiblio.org/pub/Linux/</a:t>
            </a:r>
            <a:endParaRPr lang="en-US"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3.png"/>
          <p:cNvPicPr>
            <a:picLocks noGrp="1" noChangeAspect="1"/>
          </p:cNvPicPr>
          <p:nvPr>
            <p:ph idx="1"/>
          </p:nvPr>
        </p:nvPicPr>
        <p:blipFill>
          <a:blip r:embed="rId2"/>
          <a:stretch>
            <a:fillRect/>
          </a:stretch>
        </p:blipFill>
        <p:spPr>
          <a:xfrm>
            <a:off x="2361891" y="2548548"/>
            <a:ext cx="4420217" cy="2629267"/>
          </a:xfrm>
        </p:spPr>
      </p:pic>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Using Gnome-RPM</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Gnome-RPM, obviously,  is  not  a  software  repository,  but  it  does  facilitate  the process  of finding  and  downloading  updated  RPMs. </a:t>
            </a:r>
          </a:p>
          <a:p>
            <a:pPr algn="just"/>
            <a:r>
              <a:rPr lang="en-US" dirty="0" smtClean="0"/>
              <a:t>On Red Hat Linux systems connected  to  the  Internet,  Gnome-RPM is preconfigured  to  search  a number  of standard  Internet  software  repositories for Red Hat Linux-specific  RPMs that  are newer than  those currently  installed  on a given system.  </a:t>
            </a:r>
          </a:p>
          <a:p>
            <a:pPr algn="just"/>
            <a:endParaRPr lang="en-US"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4.png"/>
          <p:cNvPicPr>
            <a:picLocks noGrp="1" noChangeAspect="1"/>
          </p:cNvPicPr>
          <p:nvPr>
            <p:ph idx="1"/>
          </p:nvPr>
        </p:nvPicPr>
        <p:blipFill>
          <a:blip r:embed="rId2"/>
          <a:stretch>
            <a:fillRect/>
          </a:stretch>
        </p:blipFill>
        <p:spPr>
          <a:xfrm>
            <a:off x="2361891" y="2548548"/>
            <a:ext cx="4420217" cy="2629267"/>
          </a:xfrm>
        </p:spPr>
      </p:pic>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Additional software repositories</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b="1" dirty="0" smtClean="0"/>
              <a:t>Linux.com </a:t>
            </a:r>
            <a:r>
              <a:rPr lang="en-US" dirty="0" smtClean="0"/>
              <a:t>— </a:t>
            </a:r>
            <a:r>
              <a:rPr lang="en-US" dirty="0" smtClean="0">
                <a:hlinkClick r:id="rId2"/>
              </a:rPr>
              <a:t>http://www.linux.com/</a:t>
            </a:r>
            <a:endParaRPr lang="en-US" dirty="0" smtClean="0"/>
          </a:p>
          <a:p>
            <a:r>
              <a:rPr lang="en-US" b="1" dirty="0" err="1" smtClean="0"/>
              <a:t>Linuxberg</a:t>
            </a:r>
            <a:r>
              <a:rPr lang="en-US" b="1" dirty="0" smtClean="0"/>
              <a:t> </a:t>
            </a:r>
            <a:r>
              <a:rPr lang="en-US" dirty="0" smtClean="0"/>
              <a:t>— </a:t>
            </a:r>
            <a:r>
              <a:rPr lang="en-US" dirty="0" smtClean="0">
                <a:hlinkClick r:id="rId3"/>
              </a:rPr>
              <a:t>http://www.linuxberg.com/</a:t>
            </a:r>
            <a:endParaRPr lang="en-US" dirty="0" smtClean="0"/>
          </a:p>
          <a:p>
            <a:r>
              <a:rPr lang="en-US" b="1" dirty="0" smtClean="0"/>
              <a:t>GNU  </a:t>
            </a:r>
            <a:r>
              <a:rPr lang="en-US" dirty="0" smtClean="0"/>
              <a:t>— </a:t>
            </a:r>
            <a:r>
              <a:rPr lang="en-US" dirty="0" smtClean="0">
                <a:hlinkClick r:id="rId4"/>
              </a:rPr>
              <a:t>http://www.gnu.org</a:t>
            </a:r>
            <a:endParaRPr lang="en-US" dirty="0" smtClean="0"/>
          </a:p>
          <a:p>
            <a:pPr>
              <a:buNone/>
            </a:pPr>
            <a:r>
              <a:rPr lang="en-US" dirty="0" smtClean="0"/>
              <a:t>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639</TotalTime>
  <Words>3957</Words>
  <Application>Microsoft Office PowerPoint</Application>
  <PresentationFormat>On-screen Show (4:3)</PresentationFormat>
  <Paragraphs>491</Paragraphs>
  <Slides>94</Slides>
  <Notes>0</Notes>
  <HiddenSlides>0</HiddenSlides>
  <MMClips>0</MMClips>
  <ScaleCrop>false</ScaleCrop>
  <HeadingPairs>
    <vt:vector size="4" baseType="variant">
      <vt:variant>
        <vt:lpstr>Theme</vt:lpstr>
      </vt:variant>
      <vt:variant>
        <vt:i4>1</vt:i4>
      </vt:variant>
      <vt:variant>
        <vt:lpstr>Slide Titles</vt:lpstr>
      </vt:variant>
      <vt:variant>
        <vt:i4>94</vt:i4>
      </vt:variant>
    </vt:vector>
  </HeadingPairs>
  <TitlesOfParts>
    <vt:vector size="95" baseType="lpstr">
      <vt:lpstr>Office Theme</vt:lpstr>
      <vt:lpstr>Unit - 6</vt:lpstr>
      <vt:lpstr> A short history of Apache </vt:lpstr>
      <vt:lpstr>Slide 3</vt:lpstr>
      <vt:lpstr>Slide 4</vt:lpstr>
      <vt:lpstr>Apache features</vt:lpstr>
      <vt:lpstr>Slide 6</vt:lpstr>
      <vt:lpstr>Slide 7</vt:lpstr>
      <vt:lpstr>Slide 8</vt:lpstr>
      <vt:lpstr>Slide 9</vt:lpstr>
      <vt:lpstr>Slide 10</vt:lpstr>
      <vt:lpstr> How Web Servers Work </vt:lpstr>
      <vt:lpstr>Slide 12</vt:lpstr>
      <vt:lpstr>Slide 13</vt:lpstr>
      <vt:lpstr>Slide 14</vt:lpstr>
      <vt:lpstr> Installing Apache </vt:lpstr>
      <vt:lpstr>Configuring Apache</vt:lpstr>
      <vt:lpstr>  Configuring global Apache behavior   </vt:lpstr>
      <vt:lpstr>Slide 18</vt:lpstr>
      <vt:lpstr>Slide 19</vt:lpstr>
      <vt:lpstr>Slide 20</vt:lpstr>
      <vt:lpstr>Slide 21</vt:lpstr>
      <vt:lpstr>Red Hat Linux’s Global Configuration Directives</vt:lpstr>
      <vt:lpstr>Configuring as Default Server</vt:lpstr>
      <vt:lpstr>Default Server Configuration Directives</vt:lpstr>
      <vt:lpstr>Slide 25</vt:lpstr>
      <vt:lpstr>Slide 26</vt:lpstr>
      <vt:lpstr>Slide 27</vt:lpstr>
      <vt:lpstr>Slide 28</vt:lpstr>
      <vt:lpstr>Configuring Apache as virtual host</vt:lpstr>
      <vt:lpstr>Slide 30</vt:lpstr>
      <vt:lpstr>Slide 31</vt:lpstr>
      <vt:lpstr> Configuring Apache for SSI </vt:lpstr>
      <vt:lpstr>Enabling SSI</vt:lpstr>
      <vt:lpstr>Testing SSI</vt:lpstr>
      <vt:lpstr>CGI Scripts</vt:lpstr>
      <vt:lpstr>Slide 36</vt:lpstr>
      <vt:lpstr>A CGI Test Script</vt:lpstr>
      <vt:lpstr>  Creating a Secure Server with SSL </vt:lpstr>
      <vt:lpstr>Slide 39</vt:lpstr>
      <vt:lpstr> Generating the encryption key </vt:lpstr>
      <vt:lpstr>Slide 41</vt:lpstr>
      <vt:lpstr>Slide 42</vt:lpstr>
      <vt:lpstr> Generating a self-signed  certificate </vt:lpstr>
      <vt:lpstr>Slide 44</vt:lpstr>
      <vt:lpstr>Slide 45</vt:lpstr>
      <vt:lpstr>Root Account</vt:lpstr>
      <vt:lpstr>Sudo</vt:lpstr>
      <vt:lpstr>Sudo features</vt:lpstr>
      <vt:lpstr>  Working With Users and Groups   </vt:lpstr>
      <vt:lpstr> Understanding user private groups </vt:lpstr>
      <vt:lpstr>Slide 51</vt:lpstr>
      <vt:lpstr> Adding, modifying, and deleting users </vt:lpstr>
      <vt:lpstr> Adding, modifying, and deleting groups </vt:lpstr>
      <vt:lpstr> Using the Red Hat User Manager </vt:lpstr>
      <vt:lpstr>Slide 55</vt:lpstr>
      <vt:lpstr> Viewing login and process information </vt:lpstr>
      <vt:lpstr> Managing the File System </vt:lpstr>
      <vt:lpstr>Creating and maintaining file systems</vt:lpstr>
      <vt:lpstr> Working with files and directories </vt:lpstr>
      <vt:lpstr> Managing disk space usage </vt:lpstr>
      <vt:lpstr> Administering Processes </vt:lpstr>
      <vt:lpstr> Obtaining process information </vt:lpstr>
      <vt:lpstr> Terminating processes </vt:lpstr>
      <vt:lpstr> Modifying process priorities </vt:lpstr>
      <vt:lpstr>  Tracking and Controlling System Usage   </vt:lpstr>
      <vt:lpstr> Maintaining the Date and Time </vt:lpstr>
      <vt:lpstr> Creating and Restoring Backups </vt:lpstr>
      <vt:lpstr>Slide 68</vt:lpstr>
      <vt:lpstr>Red Hat Package Manager</vt:lpstr>
      <vt:lpstr>Slide 70</vt:lpstr>
      <vt:lpstr>RPM Includes</vt:lpstr>
      <vt:lpstr> General options </vt:lpstr>
      <vt:lpstr> Query mode </vt:lpstr>
      <vt:lpstr> Package installation and removal </vt:lpstr>
      <vt:lpstr>Slide 75</vt:lpstr>
      <vt:lpstr>Example</vt:lpstr>
      <vt:lpstr> UPGRADING RPMS </vt:lpstr>
      <vt:lpstr>Slide 78</vt:lpstr>
      <vt:lpstr>Slide 79</vt:lpstr>
      <vt:lpstr>Slide 80</vt:lpstr>
      <vt:lpstr> REMOVING RPMS </vt:lpstr>
      <vt:lpstr> Checking Software Versions </vt:lpstr>
      <vt:lpstr> Obtaining Newer Software </vt:lpstr>
      <vt:lpstr> Using rpmfind.org </vt:lpstr>
      <vt:lpstr>Slide 85</vt:lpstr>
      <vt:lpstr>Slide 86</vt:lpstr>
      <vt:lpstr> Using Freshmeat </vt:lpstr>
      <vt:lpstr>Slide 88</vt:lpstr>
      <vt:lpstr> Using Ibiblio.org </vt:lpstr>
      <vt:lpstr>Slide 90</vt:lpstr>
      <vt:lpstr>Slide 91</vt:lpstr>
      <vt:lpstr> Using Gnome-RPM </vt:lpstr>
      <vt:lpstr>Slide 93</vt:lpstr>
      <vt:lpstr> Additional software repositories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Roshan</dc:creator>
  <cp:lastModifiedBy>Roshan</cp:lastModifiedBy>
  <cp:revision>151</cp:revision>
  <dcterms:created xsi:type="dcterms:W3CDTF">2006-08-16T00:00:00Z</dcterms:created>
  <dcterms:modified xsi:type="dcterms:W3CDTF">2014-09-20T05:10:37Z</dcterms:modified>
</cp:coreProperties>
</file>