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8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1CC34-E1D8-479D-926B-10F9A3E1F967}"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1CC34-E1D8-479D-926B-10F9A3E1F967}"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1CC34-E1D8-479D-926B-10F9A3E1F967}"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1CC34-E1D8-479D-926B-10F9A3E1F967}"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1CC34-E1D8-479D-926B-10F9A3E1F967}"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51CC34-E1D8-479D-926B-10F9A3E1F967}"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51CC34-E1D8-479D-926B-10F9A3E1F967}"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51CC34-E1D8-479D-926B-10F9A3E1F967}" type="datetimeFigureOut">
              <a:rPr lang="en-US" smtClean="0"/>
              <a:pPr/>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1CC34-E1D8-479D-926B-10F9A3E1F967}"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1CC34-E1D8-479D-926B-10F9A3E1F967}"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1CC34-E1D8-479D-926B-10F9A3E1F967}"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8D86E-66C6-483B-BD11-0CC506351D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1CC34-E1D8-479D-926B-10F9A3E1F967}" type="datetimeFigureOut">
              <a:rPr lang="en-US" smtClean="0"/>
              <a:pPr/>
              <a:t>2/29/2016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8D86E-66C6-483B-BD11-0CC506351D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Multidimensional </a:t>
            </a:r>
            <a:r>
              <a:rPr lang="en-US" b="1" dirty="0" smtClean="0"/>
              <a:t>Architectures</a:t>
            </a:r>
            <a:endParaRPr lang="en-US" dirty="0"/>
          </a:p>
        </p:txBody>
      </p:sp>
      <p:sp>
        <p:nvSpPr>
          <p:cNvPr id="3" name="Content Placeholder 2"/>
          <p:cNvSpPr>
            <a:spLocks noGrp="1"/>
          </p:cNvSpPr>
          <p:nvPr>
            <p:ph idx="1"/>
          </p:nvPr>
        </p:nvSpPr>
        <p:spPr/>
        <p:txBody>
          <a:bodyPr/>
          <a:lstStyle/>
          <a:p>
            <a:r>
              <a:rPr lang="en-US" dirty="0" smtClean="0"/>
              <a:t>diagram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simplest request is a two dimensional slice of data from the n-dimensional hypercube</a:t>
            </a:r>
            <a:r>
              <a:rPr lang="en-US" dirty="0" smtClean="0"/>
              <a:t>.</a:t>
            </a:r>
          </a:p>
          <a:p>
            <a:r>
              <a:rPr lang="en-US" dirty="0" smtClean="0"/>
              <a:t> </a:t>
            </a:r>
            <a:r>
              <a:rPr lang="en-US" dirty="0"/>
              <a:t>The objective is to retrieve the data equally fast, regardless of the requested dimensions. In practice, such simple slices are rare; more typically, the requested data is a compound slice where two or more dimensions are nested as rows or columns. </a:t>
            </a:r>
            <a:endParaRPr lang="en-US" dirty="0" smtClean="0"/>
          </a:p>
          <a:p>
            <a:r>
              <a:rPr lang="en-US" dirty="0"/>
              <a:t>T</a:t>
            </a:r>
            <a:r>
              <a:rPr lang="en-US" dirty="0" smtClean="0"/>
              <a:t>he </a:t>
            </a:r>
            <a:r>
              <a:rPr lang="en-US" dirty="0"/>
              <a:t>goal is to provide linear response time regardless of where the data is being retrieved from in the hypercube.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 second role of the server is to provide calculated results. T</a:t>
            </a:r>
            <a:r>
              <a:rPr lang="en-US" dirty="0" smtClean="0"/>
              <a:t>he </a:t>
            </a:r>
            <a:r>
              <a:rPr lang="en-US" dirty="0"/>
              <a:t>most common calculation is, in fact, aggregation, but more complex calculations such as ratios and allocations are also required. </a:t>
            </a:r>
            <a:endParaRPr lang="en-US" dirty="0" smtClean="0"/>
          </a:p>
          <a:p>
            <a:r>
              <a:rPr lang="en-US" dirty="0"/>
              <a:t>Most OLAP servers in fact, achieve fast response to computed results by computing them in advance</a:t>
            </a:r>
            <a:r>
              <a:rPr lang="en-US"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Multidimensional Views Of Relational Data </a:t>
            </a:r>
            <a:endParaRPr lang="en-US" dirty="0"/>
          </a:p>
        </p:txBody>
      </p:sp>
      <p:sp>
        <p:nvSpPr>
          <p:cNvPr id="3" name="Content Placeholder 2"/>
          <p:cNvSpPr>
            <a:spLocks noGrp="1"/>
          </p:cNvSpPr>
          <p:nvPr>
            <p:ph idx="1"/>
          </p:nvPr>
        </p:nvSpPr>
        <p:spPr/>
        <p:txBody>
          <a:bodyPr>
            <a:normAutofit fontScale="85000" lnSpcReduction="10000"/>
          </a:bodyPr>
          <a:lstStyle/>
          <a:p>
            <a:r>
              <a:rPr lang="en-US" dirty="0"/>
              <a:t>Some vendors take the view that all data should be stored in relational databases. They provide a multidimensional view of this data</a:t>
            </a:r>
            <a:r>
              <a:rPr lang="en-US" dirty="0" smtClean="0"/>
              <a:t>.</a:t>
            </a:r>
          </a:p>
          <a:p>
            <a:r>
              <a:rPr lang="en-US" dirty="0" smtClean="0"/>
              <a:t> </a:t>
            </a:r>
            <a:r>
              <a:rPr lang="en-US" dirty="0"/>
              <a:t>For this, all of the relational OLAP vendors store the data in a special way known as a star or snowflake schema. </a:t>
            </a:r>
            <a:endParaRPr lang="en-US" dirty="0" smtClean="0"/>
          </a:p>
          <a:p>
            <a:r>
              <a:rPr lang="en-US" dirty="0" smtClean="0"/>
              <a:t>The </a:t>
            </a:r>
            <a:r>
              <a:rPr lang="en-US" dirty="0"/>
              <a:t>most common form of these stores the data values in a de-normalized table known as the fact table</a:t>
            </a:r>
            <a:r>
              <a:rPr lang="en-US" dirty="0" smtClean="0"/>
              <a:t>.</a:t>
            </a:r>
          </a:p>
          <a:p>
            <a:r>
              <a:rPr lang="en-US" dirty="0" smtClean="0"/>
              <a:t> </a:t>
            </a:r>
            <a:r>
              <a:rPr lang="en-US" dirty="0"/>
              <a:t>One dimension is selected as the fact dimension and this dimension forms the columns of the fact table.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other dimensions are stored in additional tables with the hierarchy defined by child-parent columns</a:t>
            </a:r>
            <a:r>
              <a:rPr lang="en-US" dirty="0" smtClean="0"/>
              <a:t>.</a:t>
            </a:r>
          </a:p>
          <a:p>
            <a:r>
              <a:rPr lang="en-US" dirty="0" smtClean="0"/>
              <a:t> </a:t>
            </a:r>
            <a:r>
              <a:rPr lang="en-US" dirty="0"/>
              <a:t>The dimension tables are then relationally joined with the fact table to allow multidimensional queries. </a:t>
            </a:r>
            <a:endParaRPr lang="en-US" dirty="0" smtClean="0"/>
          </a:p>
          <a:p>
            <a:r>
              <a:rPr lang="en-US" dirty="0" smtClean="0"/>
              <a:t>The </a:t>
            </a:r>
            <a:r>
              <a:rPr lang="en-US" dirty="0"/>
              <a:t>data is retrieved from the relational database into the client tool by SQL queries.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One of the primary problems was maintaining database integrity and ensuring consistent data updates. </a:t>
            </a:r>
            <a:endParaRPr lang="en-US" dirty="0" smtClean="0"/>
          </a:p>
          <a:p>
            <a:r>
              <a:rPr lang="en-US" dirty="0" smtClean="0"/>
              <a:t>By </a:t>
            </a:r>
            <a:r>
              <a:rPr lang="en-US" dirty="0"/>
              <a:t>storing the data in relational tables, a single piece of data is stored in one and only one place. </a:t>
            </a:r>
            <a:endParaRPr lang="en-US" dirty="0" smtClean="0"/>
          </a:p>
          <a:p>
            <a:r>
              <a:rPr lang="en-US" dirty="0" smtClean="0"/>
              <a:t>This </a:t>
            </a:r>
            <a:r>
              <a:rPr lang="en-US" dirty="0"/>
              <a:t>ensures that the database is consistently maintained and that transaction updates can be performed in a fast and efficient manner</a:t>
            </a:r>
            <a:r>
              <a:rPr lang="en-US"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Diagram</a:t>
            </a:r>
          </a:p>
          <a:p>
            <a:r>
              <a:rPr lang="en-US" dirty="0"/>
              <a:t>The vast majority of ROLAP applications are for simple analysis of large volumes of information. Retail sales analysis is the most common one. </a:t>
            </a:r>
            <a:endParaRPr lang="en-US" dirty="0" smtClean="0"/>
          </a:p>
          <a:p>
            <a:r>
              <a:rPr lang="en-US" dirty="0" smtClean="0"/>
              <a:t>The </a:t>
            </a:r>
            <a:r>
              <a:rPr lang="en-US" dirty="0"/>
              <a:t>complexity of setup and maintenance has resulted in relatively few applications of ROLAP to financial data warehousing applications such as financial reporting or budgeting.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Physical Multidimensional Databases </a:t>
            </a:r>
            <a:endParaRPr lang="en-US" dirty="0"/>
          </a:p>
        </p:txBody>
      </p:sp>
      <p:sp>
        <p:nvSpPr>
          <p:cNvPr id="3" name="Content Placeholder 2"/>
          <p:cNvSpPr>
            <a:spLocks noGrp="1"/>
          </p:cNvSpPr>
          <p:nvPr>
            <p:ph idx="1"/>
          </p:nvPr>
        </p:nvSpPr>
        <p:spPr/>
        <p:txBody>
          <a:bodyPr/>
          <a:lstStyle/>
          <a:p>
            <a:r>
              <a:rPr lang="en-US" dirty="0" smtClean="0"/>
              <a:t>The </a:t>
            </a:r>
            <a:r>
              <a:rPr lang="en-US" dirty="0"/>
              <a:t>next two major OLAP architectures, MOLAP and RAP, provide their own physical multidimensional databases. </a:t>
            </a:r>
            <a:endParaRPr lang="en-US" dirty="0" smtClean="0"/>
          </a:p>
          <a:p>
            <a:r>
              <a:rPr lang="en-US" dirty="0" smtClean="0"/>
              <a:t>These </a:t>
            </a:r>
            <a:r>
              <a:rPr lang="en-US" dirty="0"/>
              <a:t>architectures assume that multidimensional models, because of their unique characteristics of </a:t>
            </a:r>
            <a:r>
              <a:rPr lang="en-US" dirty="0" err="1"/>
              <a:t>sparsity</a:t>
            </a:r>
            <a:r>
              <a:rPr lang="en-US" dirty="0"/>
              <a:t> and the need for potentially complex derived results, need an architecture all their own.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used</a:t>
            </a:r>
            <a:endParaRPr lang="en-US" dirty="0"/>
          </a:p>
        </p:txBody>
      </p:sp>
      <p:sp>
        <p:nvSpPr>
          <p:cNvPr id="3" name="Content Placeholder 2"/>
          <p:cNvSpPr>
            <a:spLocks noGrp="1"/>
          </p:cNvSpPr>
          <p:nvPr>
            <p:ph idx="1"/>
          </p:nvPr>
        </p:nvSpPr>
        <p:spPr/>
        <p:txBody>
          <a:bodyPr/>
          <a:lstStyle/>
          <a:p>
            <a:endParaRPr lang="en-US" dirty="0"/>
          </a:p>
          <a:p>
            <a:r>
              <a:rPr lang="en-US" dirty="0"/>
              <a:t>Mapping out zero values by compression </a:t>
            </a:r>
          </a:p>
          <a:p>
            <a:r>
              <a:rPr lang="en-US" dirty="0" smtClean="0"/>
              <a:t>Using </a:t>
            </a:r>
            <a:r>
              <a:rPr lang="en-US" dirty="0"/>
              <a:t>indexes of pointers to compressed arrays of values </a:t>
            </a:r>
          </a:p>
          <a:p>
            <a:r>
              <a:rPr lang="en-US" dirty="0" smtClean="0"/>
              <a:t>Sophisticated </a:t>
            </a:r>
            <a:r>
              <a:rPr lang="en-US" dirty="0"/>
              <a:t>caching algorithms </a:t>
            </a:r>
            <a:endParaRPr lang="en-US" dirty="0" smtClean="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Explosion</a:t>
            </a:r>
            <a:endParaRPr lang="en-US" dirty="0"/>
          </a:p>
        </p:txBody>
      </p:sp>
      <p:sp>
        <p:nvSpPr>
          <p:cNvPr id="3" name="Content Placeholder 2"/>
          <p:cNvSpPr>
            <a:spLocks noGrp="1"/>
          </p:cNvSpPr>
          <p:nvPr>
            <p:ph idx="1"/>
          </p:nvPr>
        </p:nvSpPr>
        <p:spPr/>
        <p:txBody>
          <a:bodyPr>
            <a:normAutofit/>
          </a:bodyPr>
          <a:lstStyle/>
          <a:p>
            <a:r>
              <a:rPr lang="en-US" dirty="0"/>
              <a:t>It is not immediately obvious that a fully calculated hypercube is usually dozens of times, and in some cases many thousands of times, larger than the raw input data</a:t>
            </a:r>
            <a:r>
              <a:rPr lang="en-US" dirty="0" smtClean="0"/>
              <a:t>.</a:t>
            </a:r>
          </a:p>
          <a:p>
            <a:r>
              <a:rPr lang="en-US" dirty="0" smtClean="0"/>
              <a:t>Despite </a:t>
            </a:r>
            <a:r>
              <a:rPr lang="en-US" dirty="0"/>
              <a:t>disk space being relatively cheap, consider what happens when a 200 MB source file explodes to 10 GB.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OLAP</a:t>
            </a:r>
            <a:endParaRPr lang="en-US" dirty="0"/>
          </a:p>
        </p:txBody>
      </p:sp>
      <p:sp>
        <p:nvSpPr>
          <p:cNvPr id="3" name="Content Placeholder 2"/>
          <p:cNvSpPr>
            <a:spLocks noGrp="1"/>
          </p:cNvSpPr>
          <p:nvPr>
            <p:ph idx="1"/>
          </p:nvPr>
        </p:nvSpPr>
        <p:spPr/>
        <p:txBody>
          <a:bodyPr/>
          <a:lstStyle/>
          <a:p>
            <a:r>
              <a:rPr lang="en-US" dirty="0" smtClean="0"/>
              <a:t>Defined by E F </a:t>
            </a:r>
            <a:r>
              <a:rPr lang="en-US" dirty="0" err="1" smtClean="0"/>
              <a:t>Codd</a:t>
            </a:r>
            <a:endParaRPr lang="en-US" dirty="0" smtClean="0"/>
          </a:p>
          <a:p>
            <a:r>
              <a:rPr lang="en-US" dirty="0"/>
              <a:t>“relational databases were never intended to provide the very powerful functions for data synthesis, analysis and consolidation that are being defined as multidimensional analysis” </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database no longer fits on any laptop for mobile computing. </a:t>
            </a:r>
            <a:endParaRPr lang="en-US" dirty="0" smtClean="0"/>
          </a:p>
          <a:p>
            <a:r>
              <a:rPr lang="en-US" dirty="0" smtClean="0"/>
              <a:t>When </a:t>
            </a:r>
            <a:r>
              <a:rPr lang="en-US" dirty="0"/>
              <a:t>a 1 GB source file explodes to 50 GB it cannot be accommodated on typical desktop servers. </a:t>
            </a:r>
            <a:endParaRPr lang="en-US" dirty="0" smtClean="0"/>
          </a:p>
          <a:p>
            <a:r>
              <a:rPr lang="en-US" dirty="0" smtClean="0"/>
              <a:t>In </a:t>
            </a:r>
            <a:r>
              <a:rPr lang="en-US" dirty="0"/>
              <a:t>both cases, the time to pre-calculate the model for every incremental data change will likely be many hours. So even though disk space is cheap, the full cost of </a:t>
            </a:r>
            <a:r>
              <a:rPr lang="en-US" dirty="0" err="1"/>
              <a:t>precalculation</a:t>
            </a:r>
            <a:r>
              <a:rPr lang="en-US" dirty="0"/>
              <a:t> can be unexpectedly large.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is a trade-off between the time to pre-calculate and response time. Many OLAP vendors assume that multidimensional databases pre-calculate everything or nothing.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Real-Time Analytical Processing (RAP) </a:t>
            </a:r>
            <a:endParaRPr lang="en-US" dirty="0"/>
          </a:p>
        </p:txBody>
      </p:sp>
      <p:sp>
        <p:nvSpPr>
          <p:cNvPr id="3" name="Content Placeholder 2"/>
          <p:cNvSpPr>
            <a:spLocks noGrp="1"/>
          </p:cNvSpPr>
          <p:nvPr>
            <p:ph idx="1"/>
          </p:nvPr>
        </p:nvSpPr>
        <p:spPr/>
        <p:txBody>
          <a:bodyPr/>
          <a:lstStyle/>
          <a:p>
            <a:r>
              <a:rPr lang="en-US" dirty="0"/>
              <a:t>RAP takes the approach that derived values should be calculated on demand, not pre-calculated</a:t>
            </a:r>
            <a:r>
              <a:rPr lang="en-US" dirty="0" smtClean="0"/>
              <a:t>.</a:t>
            </a:r>
          </a:p>
          <a:p>
            <a:r>
              <a:rPr lang="en-US" dirty="0" smtClean="0"/>
              <a:t> </a:t>
            </a:r>
            <a:r>
              <a:rPr lang="en-US" dirty="0"/>
              <a:t>This avoids both the long calculation time and the data explosion that occur with the pre-calculation approach used by most OLAP vendors.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In order to calculate on demand quickly enough to provide fast response, data must be stored in memory. </a:t>
            </a:r>
            <a:endParaRPr lang="en-US" dirty="0" smtClean="0"/>
          </a:p>
          <a:p>
            <a:r>
              <a:rPr lang="en-US" dirty="0" smtClean="0"/>
              <a:t>This </a:t>
            </a:r>
            <a:r>
              <a:rPr lang="en-US" dirty="0"/>
              <a:t>greatly speeds calculation and results in very fast response to the vast majority of requests</a:t>
            </a:r>
            <a:r>
              <a:rPr lang="en-US" dirty="0" smtClean="0"/>
              <a:t>.</a:t>
            </a:r>
          </a:p>
          <a:p>
            <a:r>
              <a:rPr lang="en-US" dirty="0" smtClean="0"/>
              <a:t> </a:t>
            </a:r>
            <a:r>
              <a:rPr lang="en-US" dirty="0"/>
              <a:t>Another refinement of this would be to calculate numbers when they are requested but to retain the calculations (as long as they are still valid) so as to support future requests.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This has two compelling advantages. First, only those aggregations which are needed are ever performed</a:t>
            </a:r>
            <a:r>
              <a:rPr lang="en-US" dirty="0" smtClean="0"/>
              <a:t>.</a:t>
            </a:r>
          </a:p>
          <a:p>
            <a:r>
              <a:rPr lang="en-US" dirty="0" smtClean="0"/>
              <a:t> </a:t>
            </a:r>
            <a:r>
              <a:rPr lang="en-US" dirty="0"/>
              <a:t>In a database with a growth factor of 1,000 or more, many of the possible aggregations may never be requested. </a:t>
            </a:r>
            <a:endParaRPr lang="en-US" dirty="0" smtClean="0"/>
          </a:p>
          <a:p>
            <a:r>
              <a:rPr lang="en-US" dirty="0" smtClean="0"/>
              <a:t>Second</a:t>
            </a:r>
            <a:r>
              <a:rPr lang="en-US" dirty="0"/>
              <a:t>, in a dynamic, interactive update environment, budgeting being a common example, calculations are always up to date. </a:t>
            </a:r>
            <a:endParaRPr lang="en-US" dirty="0" smtClean="0"/>
          </a:p>
          <a:p>
            <a:r>
              <a:rPr lang="en-US" dirty="0" smtClean="0"/>
              <a:t>There </a:t>
            </a:r>
            <a:r>
              <a:rPr lang="en-US" dirty="0"/>
              <a:t>is no waiting for a required pre-calculation after each incremental data change.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Single Hypercube vs. </a:t>
            </a:r>
            <a:r>
              <a:rPr lang="en-US" b="1" dirty="0" err="1" smtClean="0"/>
              <a:t>Multicube</a:t>
            </a:r>
            <a:endParaRPr lang="en-US" dirty="0"/>
          </a:p>
        </p:txBody>
      </p:sp>
      <p:sp>
        <p:nvSpPr>
          <p:cNvPr id="3" name="Content Placeholder 2"/>
          <p:cNvSpPr>
            <a:spLocks noGrp="1"/>
          </p:cNvSpPr>
          <p:nvPr>
            <p:ph idx="1"/>
          </p:nvPr>
        </p:nvSpPr>
        <p:spPr/>
        <p:txBody>
          <a:bodyPr>
            <a:normAutofit fontScale="92500" lnSpcReduction="20000"/>
          </a:bodyPr>
          <a:lstStyle/>
          <a:p>
            <a:r>
              <a:rPr lang="en-US" dirty="0"/>
              <a:t>Just as in a relational database, where the data is typically stored in a series of two dimensional tables, the data in an OLAP database consists of values with differing dimensionality</a:t>
            </a:r>
            <a:r>
              <a:rPr lang="en-US" dirty="0" smtClean="0"/>
              <a:t>.</a:t>
            </a:r>
          </a:p>
          <a:p>
            <a:r>
              <a:rPr lang="en-US" dirty="0" smtClean="0"/>
              <a:t> </a:t>
            </a:r>
            <a:r>
              <a:rPr lang="en-US" dirty="0"/>
              <a:t>For example, consider the case of a bank which wants to analyze profitability by customer and product. Certain revenues may be dimensioned by customer, product, time, geography and scenario</a:t>
            </a:r>
            <a:r>
              <a:rPr lang="en-US" dirty="0" smtClean="0"/>
              <a:t>.</a:t>
            </a:r>
          </a:p>
          <a:p>
            <a:r>
              <a:rPr lang="en-US" dirty="0" smtClean="0"/>
              <a:t> </a:t>
            </a:r>
            <a:r>
              <a:rPr lang="en-US" dirty="0"/>
              <a:t>But costs such as back office salaries might be dimensioned by cost type, cost center and time.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Thus, a real world multidimensional database must be capable of storing data that has differing dimensionality in a single logical database that presents a single conceptual view to the user</a:t>
            </a:r>
            <a:r>
              <a:rPr lang="en-US" dirty="0" smtClean="0"/>
              <a:t>.</a:t>
            </a:r>
          </a:p>
          <a:p>
            <a:r>
              <a:rPr lang="en-US" dirty="0" smtClean="0"/>
              <a:t> </a:t>
            </a:r>
            <a:r>
              <a:rPr lang="en-US" dirty="0"/>
              <a:t>It is not acceptable to insist that all data in the model be dimensioned by the same criteria.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Putting data into an element called “no product” because the data item happens not to be dimensioned by product, merely serves to confuse the user. </a:t>
            </a:r>
            <a:endParaRPr lang="en-US" dirty="0" smtClean="0"/>
          </a:p>
          <a:p>
            <a:r>
              <a:rPr lang="en-US" dirty="0" smtClean="0"/>
              <a:t>Products </a:t>
            </a:r>
            <a:r>
              <a:rPr lang="en-US" dirty="0"/>
              <a:t>that cannot support a </a:t>
            </a:r>
            <a:r>
              <a:rPr lang="en-US" dirty="0" err="1"/>
              <a:t>multicube</a:t>
            </a:r>
            <a:r>
              <a:rPr lang="en-US" dirty="0"/>
              <a:t> architecture With the ability to logically relate cubes, force unreasonable compromises on the developer of sophisticated models</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Integrated Relational OLAP </a:t>
            </a:r>
            <a:endParaRPr lang="en-US" dirty="0"/>
          </a:p>
        </p:txBody>
      </p:sp>
      <p:sp>
        <p:nvSpPr>
          <p:cNvPr id="3" name="Content Placeholder 2"/>
          <p:cNvSpPr>
            <a:spLocks noGrp="1"/>
          </p:cNvSpPr>
          <p:nvPr>
            <p:ph idx="1"/>
          </p:nvPr>
        </p:nvSpPr>
        <p:spPr/>
        <p:txBody>
          <a:bodyPr>
            <a:normAutofit fontScale="85000" lnSpcReduction="10000"/>
          </a:bodyPr>
          <a:lstStyle/>
          <a:p>
            <a:r>
              <a:rPr lang="en-US" dirty="0"/>
              <a:t>Standard relational OLAP technology, while an impressive solution for the most complex decision support requirements, still has significant room for improvement</a:t>
            </a:r>
            <a:r>
              <a:rPr lang="en-US" dirty="0" smtClean="0"/>
              <a:t>.</a:t>
            </a:r>
          </a:p>
          <a:p>
            <a:r>
              <a:rPr lang="en-US" dirty="0" smtClean="0"/>
              <a:t> </a:t>
            </a:r>
            <a:r>
              <a:rPr lang="en-US" dirty="0"/>
              <a:t>One problem is that the data is physically separated from the analytical processing. </a:t>
            </a:r>
            <a:endParaRPr lang="en-US" dirty="0" smtClean="0"/>
          </a:p>
          <a:p>
            <a:r>
              <a:rPr lang="en-US" dirty="0"/>
              <a:t>For many queries this is not a major issue; however, it limits the scope of the analysis that is possible</a:t>
            </a:r>
            <a:r>
              <a:rPr lang="en-US" dirty="0" smtClean="0"/>
              <a:t>.</a:t>
            </a:r>
          </a:p>
          <a:p>
            <a:r>
              <a:rPr lang="en-US" dirty="0" smtClean="0"/>
              <a:t> </a:t>
            </a:r>
            <a:r>
              <a:rPr lang="en-US" dirty="0"/>
              <a:t>In a traditional ROLAP system, the analysis engine formulates SQL statements that it sends to the RDBMS server.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then takes the data back from the server, re-integrates it, and performs further analysis and computations before delivering the finished results to the user. </a:t>
            </a:r>
            <a:endParaRPr lang="en-US" dirty="0" smtClean="0"/>
          </a:p>
          <a:p>
            <a:r>
              <a:rPr lang="en-US" dirty="0" smtClean="0"/>
              <a:t>This </a:t>
            </a:r>
            <a:r>
              <a:rPr lang="en-US" dirty="0"/>
              <a:t>usually means that data travels over the network twice: once to the analysis server and again to the client application. </a:t>
            </a:r>
            <a:endParaRPr lang="en-US" dirty="0" smtClean="0"/>
          </a:p>
          <a:p>
            <a:r>
              <a:rPr lang="en-US" dirty="0" smtClean="0">
                <a:solidFill>
                  <a:srgbClr val="FF0000"/>
                </a:solidFill>
              </a:rPr>
              <a:t>Diagram</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endParaRPr lang="en-US"/>
          </a:p>
        </p:txBody>
      </p:sp>
      <p:sp>
        <p:nvSpPr>
          <p:cNvPr id="3" name="Content Placeholder 2"/>
          <p:cNvSpPr>
            <a:spLocks noGrp="1"/>
          </p:cNvSpPr>
          <p:nvPr>
            <p:ph idx="1"/>
          </p:nvPr>
        </p:nvSpPr>
        <p:spPr/>
        <p:txBody>
          <a:bodyPr/>
          <a:lstStyle/>
          <a:p>
            <a:r>
              <a:rPr lang="en-US" dirty="0"/>
              <a:t>OLAP tools present data in a multidimensional fashion that non-technical users find intuitive. </a:t>
            </a:r>
            <a:endParaRPr lang="en-US" dirty="0" smtClean="0"/>
          </a:p>
          <a:p>
            <a:r>
              <a:rPr lang="en-US" dirty="0" smtClean="0"/>
              <a:t>They </a:t>
            </a:r>
            <a:r>
              <a:rPr lang="en-US" dirty="0"/>
              <a:t>are able to navigate through their business data in a simple way, gaining insights which they simply have not been able to gain using previous generation approaches ranging from printed reports to report writers to query tools.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Parallelization </a:t>
            </a:r>
            <a:endParaRPr lang="en-US" dirty="0"/>
          </a:p>
        </p:txBody>
      </p:sp>
      <p:sp>
        <p:nvSpPr>
          <p:cNvPr id="3" name="Content Placeholder 2"/>
          <p:cNvSpPr>
            <a:spLocks noGrp="1"/>
          </p:cNvSpPr>
          <p:nvPr>
            <p:ph idx="1"/>
          </p:nvPr>
        </p:nvSpPr>
        <p:spPr/>
        <p:txBody>
          <a:bodyPr>
            <a:normAutofit/>
          </a:bodyPr>
          <a:lstStyle/>
          <a:p>
            <a:r>
              <a:rPr lang="en-US" dirty="0"/>
              <a:t>Parallelization techniques are critical to performance; breaking down complex actions into smaller parts, each of which can be executed in parallel. </a:t>
            </a:r>
            <a:endParaRPr lang="en-US" dirty="0" smtClean="0"/>
          </a:p>
          <a:p>
            <a:r>
              <a:rPr lang="en-US" dirty="0" smtClean="0"/>
              <a:t>The </a:t>
            </a:r>
            <a:r>
              <a:rPr lang="en-US" dirty="0"/>
              <a:t>net result is faster execution. The different database vendors have achieved significantly different results and completeness of their parallelization efforts</a:t>
            </a:r>
            <a:r>
              <a:rPr lang="en-US"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Partitioning </a:t>
            </a:r>
            <a:endParaRPr lang="en-US" dirty="0"/>
          </a:p>
        </p:txBody>
      </p:sp>
      <p:sp>
        <p:nvSpPr>
          <p:cNvPr id="3" name="Content Placeholder 2"/>
          <p:cNvSpPr>
            <a:spLocks noGrp="1"/>
          </p:cNvSpPr>
          <p:nvPr>
            <p:ph idx="1"/>
          </p:nvPr>
        </p:nvSpPr>
        <p:spPr/>
        <p:txBody>
          <a:bodyPr>
            <a:normAutofit lnSpcReduction="10000"/>
          </a:bodyPr>
          <a:lstStyle/>
          <a:p>
            <a:r>
              <a:rPr lang="en-US" dirty="0"/>
              <a:t>Effective data partitioning is another </a:t>
            </a:r>
            <a:r>
              <a:rPr lang="en-US" dirty="0" smtClean="0"/>
              <a:t>factor used</a:t>
            </a:r>
            <a:r>
              <a:rPr lang="en-US" dirty="0" smtClean="0"/>
              <a:t> to reduce </a:t>
            </a:r>
            <a:r>
              <a:rPr lang="en-US" dirty="0"/>
              <a:t>the </a:t>
            </a:r>
            <a:r>
              <a:rPr lang="en-US" dirty="0" smtClean="0"/>
              <a:t>implications</a:t>
            </a:r>
            <a:r>
              <a:rPr lang="en-US" dirty="0" smtClean="0"/>
              <a:t> </a:t>
            </a:r>
            <a:r>
              <a:rPr lang="en-US" dirty="0"/>
              <a:t>on large data volumes. </a:t>
            </a:r>
            <a:endParaRPr lang="en-US" dirty="0" smtClean="0"/>
          </a:p>
          <a:p>
            <a:r>
              <a:rPr lang="en-US" dirty="0" smtClean="0"/>
              <a:t>Partitioning </a:t>
            </a:r>
            <a:r>
              <a:rPr lang="en-US" dirty="0"/>
              <a:t>enables the database to automatically distribute portions of a table or tables into more than one logical and/or physical file, which enhances the ability for the database to parallelize operations and eases maintenance on the large data sets. </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Partitioning also enables the database to distribute data over multiple physical storage devices, which can be operating in full speed in parallel. </a:t>
            </a:r>
          </a:p>
          <a:p>
            <a:r>
              <a:rPr lang="en-US" dirty="0" smtClean="0"/>
              <a:t>The database implementation should support a variety of partitioning options, including range-based partitioning, hash-based partitioning, and round-robin partitioning, which are critical in data warehouses.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Indexes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 index is a means by which an RDBMS </a:t>
            </a:r>
            <a:r>
              <a:rPr lang="en-US" dirty="0" smtClean="0"/>
              <a:t>can </a:t>
            </a:r>
            <a:r>
              <a:rPr lang="en-US" dirty="0"/>
              <a:t>very quickly access information from a table (or tables) without scanning the entire table. Indexes often speed up performance dramatically</a:t>
            </a:r>
            <a:r>
              <a:rPr lang="en-US" dirty="0" smtClean="0"/>
              <a:t>.</a:t>
            </a:r>
          </a:p>
          <a:p>
            <a:r>
              <a:rPr lang="en-US" dirty="0" smtClean="0"/>
              <a:t> </a:t>
            </a:r>
            <a:r>
              <a:rPr lang="en-US" dirty="0"/>
              <a:t>There are several specialized indexes that enhance relational database performance for decision support applications. </a:t>
            </a:r>
            <a:endParaRPr lang="en-US" dirty="0" smtClean="0"/>
          </a:p>
          <a:p>
            <a:r>
              <a:rPr lang="en-US" dirty="0" smtClean="0"/>
              <a:t>The </a:t>
            </a:r>
            <a:r>
              <a:rPr lang="en-US" dirty="0"/>
              <a:t>most important type for OLAP-style queries is the “multi-table” index, a generalization of the star join index.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 multi-table index includes columns from more than one table in the same index, effectively </a:t>
            </a:r>
            <a:r>
              <a:rPr lang="en-US" dirty="0" err="1"/>
              <a:t>precomputing</a:t>
            </a:r>
            <a:r>
              <a:rPr lang="en-US" dirty="0"/>
              <a:t> the joins between the tables. </a:t>
            </a:r>
            <a:endParaRPr lang="en-US" dirty="0" smtClean="0"/>
          </a:p>
          <a:p>
            <a:r>
              <a:rPr lang="en-US" dirty="0" smtClean="0"/>
              <a:t>Since </a:t>
            </a:r>
            <a:r>
              <a:rPr lang="en-US" dirty="0"/>
              <a:t>joins are one of the slower operations in query processing, this index can dramatically improve query response time. </a:t>
            </a:r>
            <a:endParaRPr lang="en-US" dirty="0" smtClean="0"/>
          </a:p>
          <a:p>
            <a:r>
              <a:rPr lang="en-US" dirty="0" smtClean="0"/>
              <a:t>Another </a:t>
            </a:r>
            <a:r>
              <a:rPr lang="en-US" dirty="0"/>
              <a:t>important new index is the “bitmap” index. Instead of using a traditional tree to represent the index, bitmaps represent the presence of a given value for a field as a “0” or “ 1” for true or false</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Sampling allows users to estimate results based on a partial representation of detailed data, and to do it in a tiny fraction of the time it would otherwise take to retrieve an answer. </a:t>
            </a:r>
            <a:endParaRPr lang="en-US" dirty="0" smtClean="0"/>
          </a:p>
          <a:p>
            <a:r>
              <a:rPr lang="en-US" dirty="0" smtClean="0"/>
              <a:t>Results </a:t>
            </a:r>
            <a:r>
              <a:rPr lang="en-US" dirty="0"/>
              <a:t>are derived using well established, time-tested statistical techniques, and query performance is </a:t>
            </a:r>
            <a:r>
              <a:rPr lang="en-US" dirty="0" smtClean="0"/>
              <a:t>faster</a:t>
            </a:r>
            <a:r>
              <a:rPr lang="en-US" dirty="0" smtClean="0"/>
              <a:t>.</a:t>
            </a:r>
          </a:p>
          <a:p>
            <a:r>
              <a:rPr lang="en-US" dirty="0" smtClean="0"/>
              <a:t> </a:t>
            </a:r>
            <a:r>
              <a:rPr lang="en-US" dirty="0"/>
              <a:t>Sampling </a:t>
            </a:r>
            <a:r>
              <a:rPr lang="en-US" dirty="0" smtClean="0"/>
              <a:t>has been used for </a:t>
            </a:r>
            <a:r>
              <a:rPr lang="en-US" dirty="0"/>
              <a:t>trend analysis and accelerate time-critical tasks</a:t>
            </a:r>
            <a:r>
              <a:rPr lang="en-US" dirty="0" smtClean="0"/>
              <a:t>.</a:t>
            </a:r>
          </a:p>
          <a:p>
            <a:r>
              <a:rPr lang="en-US" dirty="0" smtClean="0"/>
              <a:t> </a:t>
            </a:r>
            <a:r>
              <a:rPr lang="en-US" dirty="0"/>
              <a:t>It has also been used for decades to enable rapid election polling and to drive television ratings.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Analytical Extensibility </a:t>
            </a:r>
            <a:endParaRPr lang="en-US" dirty="0"/>
          </a:p>
        </p:txBody>
      </p:sp>
      <p:sp>
        <p:nvSpPr>
          <p:cNvPr id="3" name="Content Placeholder 2"/>
          <p:cNvSpPr>
            <a:spLocks noGrp="1"/>
          </p:cNvSpPr>
          <p:nvPr>
            <p:ph idx="1"/>
          </p:nvPr>
        </p:nvSpPr>
        <p:spPr/>
        <p:txBody>
          <a:bodyPr/>
          <a:lstStyle/>
          <a:p>
            <a:r>
              <a:rPr lang="en-US" dirty="0"/>
              <a:t>Customers can add </a:t>
            </a:r>
            <a:r>
              <a:rPr lang="en-US" dirty="0" err="1"/>
              <a:t>userdefined</a:t>
            </a:r>
            <a:r>
              <a:rPr lang="en-US" dirty="0"/>
              <a:t> aggregate functions and user-defined analysis functions to the database using a well-defined object programming model</a:t>
            </a:r>
            <a:r>
              <a:rPr lang="en-US" dirty="0" smtClean="0"/>
              <a:t>.</a:t>
            </a:r>
          </a:p>
          <a:p>
            <a:r>
              <a:rPr lang="en-US" dirty="0" smtClean="0"/>
              <a:t> </a:t>
            </a:r>
            <a:r>
              <a:rPr lang="en-US" dirty="0"/>
              <a:t>Once these functions are defined, they behave just like a built-in function, with the full parallelization and performance characteristics of the core database.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a:t>
            </a:r>
            <a:r>
              <a:rPr lang="en-US" b="1" dirty="0" err="1"/>
              <a:t>Sparsity</a:t>
            </a:r>
            <a:r>
              <a:rPr lang="en-US" b="1" dirty="0"/>
              <a:t> And Data Explosion </a:t>
            </a:r>
            <a:endParaRPr lang="en-US" dirty="0"/>
          </a:p>
        </p:txBody>
      </p:sp>
      <p:sp>
        <p:nvSpPr>
          <p:cNvPr id="3" name="Content Placeholder 2"/>
          <p:cNvSpPr>
            <a:spLocks noGrp="1"/>
          </p:cNvSpPr>
          <p:nvPr>
            <p:ph idx="1"/>
          </p:nvPr>
        </p:nvSpPr>
        <p:spPr/>
        <p:txBody>
          <a:bodyPr>
            <a:normAutofit fontScale="92500"/>
          </a:bodyPr>
          <a:lstStyle/>
          <a:p>
            <a:r>
              <a:rPr lang="en-US" dirty="0" smtClean="0"/>
              <a:t>Input </a:t>
            </a:r>
            <a:r>
              <a:rPr lang="en-US" dirty="0"/>
              <a:t>data or base data (i.e. before calculated hierarchies or levels) in OLAP applications is typically sparse (not densely populated). </a:t>
            </a:r>
            <a:endParaRPr lang="en-US" dirty="0" smtClean="0"/>
          </a:p>
          <a:p>
            <a:r>
              <a:rPr lang="en-US" dirty="0" smtClean="0"/>
              <a:t>Also</a:t>
            </a:r>
            <a:r>
              <a:rPr lang="en-US" dirty="0"/>
              <a:t>, as the number of dimensions increase, data will typically become sparser (less dense). </a:t>
            </a:r>
            <a:endParaRPr lang="en-US" dirty="0" smtClean="0"/>
          </a:p>
          <a:p>
            <a:r>
              <a:rPr lang="en-US" dirty="0" smtClean="0"/>
              <a:t>Data </a:t>
            </a:r>
            <a:r>
              <a:rPr lang="en-US" dirty="0"/>
              <a:t>explosion is the phenomenon that occurs in multidimensional models where the derived or calculated values significantly exceed the base values. </a:t>
            </a: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There are three main factors that contribute to data explosion. </a:t>
            </a:r>
          </a:p>
          <a:p>
            <a:r>
              <a:rPr lang="en-US" dirty="0"/>
              <a:t>1. Sparsely populated base data increases the likelihood of data explosion </a:t>
            </a:r>
          </a:p>
          <a:p>
            <a:r>
              <a:rPr lang="en-US" dirty="0"/>
              <a:t>2. Many dimensions in a model increase the likelihood of data explosion, and </a:t>
            </a:r>
          </a:p>
          <a:p>
            <a:r>
              <a:rPr lang="en-US" dirty="0"/>
              <a:t>3. </a:t>
            </a:r>
            <a:r>
              <a:rPr lang="en-US"/>
              <a:t>A high number of calculated levels in each dimension increase the likelihood of data explosion </a:t>
            </a:r>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OLAP Terminologies</a:t>
            </a:r>
            <a:endParaRPr lang="en-US" dirty="0"/>
          </a:p>
        </p:txBody>
      </p:sp>
      <p:sp>
        <p:nvSpPr>
          <p:cNvPr id="5" name="Content Placeholder 4"/>
          <p:cNvSpPr>
            <a:spLocks noGrp="1"/>
          </p:cNvSpPr>
          <p:nvPr>
            <p:ph idx="1"/>
          </p:nvPr>
        </p:nvSpPr>
        <p:spPr/>
        <p:txBody>
          <a:bodyPr/>
          <a:lstStyle/>
          <a:p>
            <a:r>
              <a:rPr lang="en-US" dirty="0" smtClean="0"/>
              <a:t>OLAP Architecture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Physical multidimensional databases (MOLAP) use a storage mechanism which is optimized for the pre-calculation, storage, and retrieval of multidimensional data. </a:t>
            </a:r>
            <a:endParaRPr lang="en-US" dirty="0" smtClean="0"/>
          </a:p>
          <a:p>
            <a:r>
              <a:rPr lang="en-US" dirty="0" smtClean="0"/>
              <a:t>Real-time </a:t>
            </a:r>
            <a:r>
              <a:rPr lang="en-US" dirty="0"/>
              <a:t>Analytical Processing (RAP) deals with all the multidimensional input values in memory and creates the derived multidimensional values in real time, on demand</a:t>
            </a:r>
            <a:r>
              <a:rPr lang="en-US" dirty="0" smtClean="0"/>
              <a:t>.</a:t>
            </a:r>
          </a:p>
          <a:p>
            <a:r>
              <a:rPr lang="en-US" dirty="0" smtClean="0"/>
              <a:t> </a:t>
            </a:r>
            <a:r>
              <a:rPr lang="en-US" dirty="0"/>
              <a:t>ROLAPs are best suited for large, transaction intensive applications such as high volume retail sales analysis.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Their </a:t>
            </a:r>
            <a:r>
              <a:rPr lang="en-US" dirty="0"/>
              <a:t>advantages are the ability to handle extremely large data sets and having the same technology as existing RDBMS based systems (although different techniques and optimization are required). </a:t>
            </a:r>
            <a:endParaRPr lang="en-US" dirty="0" smtClean="0"/>
          </a:p>
          <a:p>
            <a:r>
              <a:rPr lang="en-US" dirty="0" smtClean="0"/>
              <a:t>However</a:t>
            </a:r>
            <a:r>
              <a:rPr lang="en-US" dirty="0"/>
              <a:t>, their complexity, storage </a:t>
            </a:r>
            <a:r>
              <a:rPr lang="en-US" dirty="0" smtClean="0"/>
              <a:t>vs. calculation </a:t>
            </a:r>
            <a:r>
              <a:rPr lang="en-US" dirty="0"/>
              <a:t>orientation, cost and performance constraints limit the range of applications for which they are suited. For these reasons, they are not often used for budgeting or business and financial applications.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MOLAPs are best suited for medium sized, static, and mostly static applications, which demand nothing less than sub-second data retrieval</a:t>
            </a:r>
            <a:r>
              <a:rPr lang="en-US" dirty="0" smtClean="0"/>
              <a:t>.</a:t>
            </a:r>
          </a:p>
          <a:p>
            <a:r>
              <a:rPr lang="en-US" dirty="0" smtClean="0"/>
              <a:t> </a:t>
            </a:r>
            <a:r>
              <a:rPr lang="en-US" dirty="0"/>
              <a:t>Examples of applications in this category are the analysis of historical sales and financial information.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However, since their batch </a:t>
            </a:r>
            <a:r>
              <a:rPr lang="en-US" dirty="0" err="1"/>
              <a:t>precalculations</a:t>
            </a:r>
            <a:r>
              <a:rPr lang="en-US" dirty="0"/>
              <a:t> can take a long time, they are not optimum for dynamic applications where a result from new or updated data is required. </a:t>
            </a:r>
            <a:endParaRPr lang="en-US" dirty="0" smtClean="0"/>
          </a:p>
          <a:p>
            <a:r>
              <a:rPr lang="en-US" dirty="0" smtClean="0"/>
              <a:t>Their </a:t>
            </a:r>
            <a:r>
              <a:rPr lang="en-US" dirty="0"/>
              <a:t>batch pre-calculation approach may also make them unsuitable for large, very sparse applications with more than five dimensions as the data explosions can be unmanageable.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Data</a:t>
            </a:r>
            <a:endParaRPr lang="en-US" dirty="0"/>
          </a:p>
        </p:txBody>
      </p:sp>
      <p:sp>
        <p:nvSpPr>
          <p:cNvPr id="3" name="Content Placeholder 2"/>
          <p:cNvSpPr>
            <a:spLocks noGrp="1"/>
          </p:cNvSpPr>
          <p:nvPr>
            <p:ph idx="1"/>
          </p:nvPr>
        </p:nvSpPr>
        <p:spPr/>
        <p:txBody>
          <a:bodyPr/>
          <a:lstStyle/>
          <a:p>
            <a:r>
              <a:rPr lang="en-US" dirty="0"/>
              <a:t>Multidimensional data is almost </a:t>
            </a:r>
            <a:r>
              <a:rPr lang="en-US" dirty="0" smtClean="0"/>
              <a:t> </a:t>
            </a:r>
            <a:r>
              <a:rPr lang="en-US" dirty="0"/>
              <a:t>100 per cent dense. </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2082</Words>
  <Application>Microsoft Office PowerPoint</Application>
  <PresentationFormat>On-screen Show (4:3)</PresentationFormat>
  <Paragraphs>111</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OLAP</vt:lpstr>
      <vt:lpstr>Slide 3</vt:lpstr>
      <vt:lpstr>OLAP Terminologies</vt:lpstr>
      <vt:lpstr>Slide 5</vt:lpstr>
      <vt:lpstr>Slide 6</vt:lpstr>
      <vt:lpstr>Slide 7</vt:lpstr>
      <vt:lpstr>Slide 8</vt:lpstr>
      <vt:lpstr>Multidimensional Data</vt:lpstr>
      <vt:lpstr>Multidimensional Architectures</vt:lpstr>
      <vt:lpstr>Slide 11</vt:lpstr>
      <vt:lpstr>Slide 12</vt:lpstr>
      <vt:lpstr>Multidimensional Views Of Relational Data </vt:lpstr>
      <vt:lpstr>Slide 14</vt:lpstr>
      <vt:lpstr>Slide 15</vt:lpstr>
      <vt:lpstr>Slide 16</vt:lpstr>
      <vt:lpstr>Physical Multidimensional Databases </vt:lpstr>
      <vt:lpstr>Techniques used</vt:lpstr>
      <vt:lpstr>Data Explosion</vt:lpstr>
      <vt:lpstr>Slide 20</vt:lpstr>
      <vt:lpstr>Slide 21</vt:lpstr>
      <vt:lpstr>Real-Time Analytical Processing (RAP) </vt:lpstr>
      <vt:lpstr>Slide 23</vt:lpstr>
      <vt:lpstr>Slide 24</vt:lpstr>
      <vt:lpstr>Single Hypercube vs. Multicube</vt:lpstr>
      <vt:lpstr>Slide 26</vt:lpstr>
      <vt:lpstr>Slide 27</vt:lpstr>
      <vt:lpstr>Integrated Relational OLAP </vt:lpstr>
      <vt:lpstr>Slide 29</vt:lpstr>
      <vt:lpstr>Parallelization </vt:lpstr>
      <vt:lpstr>Data Partitioning </vt:lpstr>
      <vt:lpstr>Slide 32</vt:lpstr>
      <vt:lpstr>DSS Indexes</vt:lpstr>
      <vt:lpstr>Slide 34</vt:lpstr>
      <vt:lpstr>Sampling</vt:lpstr>
      <vt:lpstr>Analytical Extensibility </vt:lpstr>
      <vt:lpstr>Data Sparsity And Data Explosion </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cp:lastModifiedBy>
  <cp:revision>22</cp:revision>
  <dcterms:created xsi:type="dcterms:W3CDTF">2016-02-22T05:07:52Z</dcterms:created>
  <dcterms:modified xsi:type="dcterms:W3CDTF">2016-02-29T16:28:00Z</dcterms:modified>
</cp:coreProperties>
</file>