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2" r:id="rId46"/>
    <p:sldId id="300" r:id="rId47"/>
    <p:sldId id="301" r:id="rId48"/>
    <p:sldId id="303" r:id="rId49"/>
    <p:sldId id="304" r:id="rId50"/>
    <p:sldId id="305" r:id="rId51"/>
    <p:sldId id="306" r:id="rId52"/>
    <p:sldId id="307" r:id="rId53"/>
    <p:sldId id="308" r:id="rId54"/>
    <p:sldId id="309" r:id="rId55"/>
    <p:sldId id="312" r:id="rId56"/>
    <p:sldId id="313" r:id="rId57"/>
    <p:sldId id="314" r:id="rId58"/>
    <p:sldId id="315" r:id="rId59"/>
    <p:sldId id="316" r:id="rId60"/>
    <p:sldId id="317" r:id="rId61"/>
    <p:sldId id="318" r:id="rId62"/>
    <p:sldId id="319" r:id="rId63"/>
    <p:sldId id="320" r:id="rId64"/>
    <p:sldId id="321" r:id="rId65"/>
    <p:sldId id="322" r:id="rId66"/>
    <p:sldId id="323" r:id="rId67"/>
    <p:sldId id="324" r:id="rId68"/>
    <p:sldId id="325" r:id="rId69"/>
    <p:sldId id="326" r:id="rId70"/>
    <p:sldId id="327" r:id="rId71"/>
    <p:sldId id="328" r:id="rId72"/>
    <p:sldId id="329" r:id="rId73"/>
    <p:sldId id="330" r:id="rId74"/>
    <p:sldId id="331" r:id="rId75"/>
    <p:sldId id="332" r:id="rId76"/>
    <p:sldId id="333" r:id="rId77"/>
    <p:sldId id="334" r:id="rId78"/>
    <p:sldId id="335" r:id="rId79"/>
    <p:sldId id="336" r:id="rId80"/>
    <p:sldId id="337" r:id="rId81"/>
    <p:sldId id="338" r:id="rId82"/>
    <p:sldId id="339" r:id="rId83"/>
    <p:sldId id="340" r:id="rId84"/>
    <p:sldId id="341" r:id="rId85"/>
    <p:sldId id="342" r:id="rId86"/>
    <p:sldId id="343" r:id="rId87"/>
    <p:sldId id="344" r:id="rId88"/>
    <p:sldId id="345" r:id="rId89"/>
    <p:sldId id="346" r:id="rId90"/>
    <p:sldId id="347" r:id="rId91"/>
    <p:sldId id="348" r:id="rId92"/>
    <p:sldId id="349" r:id="rId93"/>
    <p:sldId id="350" r:id="rId94"/>
    <p:sldId id="351" r:id="rId9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1" d="100"/>
          <a:sy n="81" d="100"/>
        </p:scale>
        <p:origin x="-186" y="23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DD6E268A-B7D2-406A-A475-D257154F1746}" type="datetimeFigureOut">
              <a:rPr lang="en-IN" smtClean="0"/>
              <a:pPr/>
              <a:t>04-07-2016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C2C3B5F-0D5D-4BC9-A544-3FFD59A77CFB}" type="slidenum">
              <a:rPr lang="en-IN" smtClean="0"/>
              <a:pPr/>
              <a:t>‹#›</a:t>
            </a:fld>
            <a:endParaRPr lang="en-IN"/>
          </a:p>
        </p:txBody>
      </p:sp>
    </p:spTree>
    <p:extLst>
      <p:ext uri="{BB962C8B-B14F-4D97-AF65-F5344CB8AC3E}">
        <p14:creationId xmlns:p14="http://schemas.microsoft.com/office/powerpoint/2010/main" xmlns="" val="150796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D6E268A-B7D2-406A-A475-D257154F1746}" type="datetimeFigureOut">
              <a:rPr lang="en-IN" smtClean="0"/>
              <a:pPr/>
              <a:t>04-07-2016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C2C3B5F-0D5D-4BC9-A544-3FFD59A77CFB}" type="slidenum">
              <a:rPr lang="en-IN" smtClean="0"/>
              <a:pPr/>
              <a:t>‹#›</a:t>
            </a:fld>
            <a:endParaRPr lang="en-IN"/>
          </a:p>
        </p:txBody>
      </p:sp>
    </p:spTree>
    <p:extLst>
      <p:ext uri="{BB962C8B-B14F-4D97-AF65-F5344CB8AC3E}">
        <p14:creationId xmlns:p14="http://schemas.microsoft.com/office/powerpoint/2010/main" xmlns="" val="3807083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D6E268A-B7D2-406A-A475-D257154F1746}" type="datetimeFigureOut">
              <a:rPr lang="en-IN" smtClean="0"/>
              <a:pPr/>
              <a:t>04-07-2016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C2C3B5F-0D5D-4BC9-A544-3FFD59A77CFB}" type="slidenum">
              <a:rPr lang="en-IN" smtClean="0"/>
              <a:pPr/>
              <a:t>‹#›</a:t>
            </a:fld>
            <a:endParaRPr lang="en-IN"/>
          </a:p>
        </p:txBody>
      </p:sp>
    </p:spTree>
    <p:extLst>
      <p:ext uri="{BB962C8B-B14F-4D97-AF65-F5344CB8AC3E}">
        <p14:creationId xmlns:p14="http://schemas.microsoft.com/office/powerpoint/2010/main" xmlns="" val="1790845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D6E268A-B7D2-406A-A475-D257154F1746}" type="datetimeFigureOut">
              <a:rPr lang="en-IN" smtClean="0"/>
              <a:pPr/>
              <a:t>04-07-2016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C2C3B5F-0D5D-4BC9-A544-3FFD59A77CFB}" type="slidenum">
              <a:rPr lang="en-IN" smtClean="0"/>
              <a:pPr/>
              <a:t>‹#›</a:t>
            </a:fld>
            <a:endParaRPr lang="en-IN"/>
          </a:p>
        </p:txBody>
      </p:sp>
    </p:spTree>
    <p:extLst>
      <p:ext uri="{BB962C8B-B14F-4D97-AF65-F5344CB8AC3E}">
        <p14:creationId xmlns:p14="http://schemas.microsoft.com/office/powerpoint/2010/main" xmlns="" val="1139658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6E268A-B7D2-406A-A475-D257154F1746}" type="datetimeFigureOut">
              <a:rPr lang="en-IN" smtClean="0"/>
              <a:pPr/>
              <a:t>04-07-2016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C2C3B5F-0D5D-4BC9-A544-3FFD59A77CFB}" type="slidenum">
              <a:rPr lang="en-IN" smtClean="0"/>
              <a:pPr/>
              <a:t>‹#›</a:t>
            </a:fld>
            <a:endParaRPr lang="en-IN"/>
          </a:p>
        </p:txBody>
      </p:sp>
    </p:spTree>
    <p:extLst>
      <p:ext uri="{BB962C8B-B14F-4D97-AF65-F5344CB8AC3E}">
        <p14:creationId xmlns:p14="http://schemas.microsoft.com/office/powerpoint/2010/main" xmlns="" val="647726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DD6E268A-B7D2-406A-A475-D257154F1746}" type="datetimeFigureOut">
              <a:rPr lang="en-IN" smtClean="0"/>
              <a:pPr/>
              <a:t>04-07-2016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C2C3B5F-0D5D-4BC9-A544-3FFD59A77CFB}" type="slidenum">
              <a:rPr lang="en-IN" smtClean="0"/>
              <a:pPr/>
              <a:t>‹#›</a:t>
            </a:fld>
            <a:endParaRPr lang="en-IN"/>
          </a:p>
        </p:txBody>
      </p:sp>
    </p:spTree>
    <p:extLst>
      <p:ext uri="{BB962C8B-B14F-4D97-AF65-F5344CB8AC3E}">
        <p14:creationId xmlns:p14="http://schemas.microsoft.com/office/powerpoint/2010/main" xmlns="" val="682222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DD6E268A-B7D2-406A-A475-D257154F1746}" type="datetimeFigureOut">
              <a:rPr lang="en-IN" smtClean="0"/>
              <a:pPr/>
              <a:t>04-07-2016</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C2C3B5F-0D5D-4BC9-A544-3FFD59A77CFB}" type="slidenum">
              <a:rPr lang="en-IN" smtClean="0"/>
              <a:pPr/>
              <a:t>‹#›</a:t>
            </a:fld>
            <a:endParaRPr lang="en-IN"/>
          </a:p>
        </p:txBody>
      </p:sp>
    </p:spTree>
    <p:extLst>
      <p:ext uri="{BB962C8B-B14F-4D97-AF65-F5344CB8AC3E}">
        <p14:creationId xmlns:p14="http://schemas.microsoft.com/office/powerpoint/2010/main" xmlns="" val="3875423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DD6E268A-B7D2-406A-A475-D257154F1746}" type="datetimeFigureOut">
              <a:rPr lang="en-IN" smtClean="0"/>
              <a:pPr/>
              <a:t>04-07-2016</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C2C3B5F-0D5D-4BC9-A544-3FFD59A77CFB}" type="slidenum">
              <a:rPr lang="en-IN" smtClean="0"/>
              <a:pPr/>
              <a:t>‹#›</a:t>
            </a:fld>
            <a:endParaRPr lang="en-IN"/>
          </a:p>
        </p:txBody>
      </p:sp>
    </p:spTree>
    <p:extLst>
      <p:ext uri="{BB962C8B-B14F-4D97-AF65-F5344CB8AC3E}">
        <p14:creationId xmlns:p14="http://schemas.microsoft.com/office/powerpoint/2010/main" xmlns="" val="4241412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6E268A-B7D2-406A-A475-D257154F1746}" type="datetimeFigureOut">
              <a:rPr lang="en-IN" smtClean="0"/>
              <a:pPr/>
              <a:t>04-07-2016</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C2C3B5F-0D5D-4BC9-A544-3FFD59A77CFB}" type="slidenum">
              <a:rPr lang="en-IN" smtClean="0"/>
              <a:pPr/>
              <a:t>‹#›</a:t>
            </a:fld>
            <a:endParaRPr lang="en-IN"/>
          </a:p>
        </p:txBody>
      </p:sp>
    </p:spTree>
    <p:extLst>
      <p:ext uri="{BB962C8B-B14F-4D97-AF65-F5344CB8AC3E}">
        <p14:creationId xmlns:p14="http://schemas.microsoft.com/office/powerpoint/2010/main" xmlns="" val="215775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6E268A-B7D2-406A-A475-D257154F1746}" type="datetimeFigureOut">
              <a:rPr lang="en-IN" smtClean="0"/>
              <a:pPr/>
              <a:t>04-07-2016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C2C3B5F-0D5D-4BC9-A544-3FFD59A77CFB}" type="slidenum">
              <a:rPr lang="en-IN" smtClean="0"/>
              <a:pPr/>
              <a:t>‹#›</a:t>
            </a:fld>
            <a:endParaRPr lang="en-IN"/>
          </a:p>
        </p:txBody>
      </p:sp>
    </p:spTree>
    <p:extLst>
      <p:ext uri="{BB962C8B-B14F-4D97-AF65-F5344CB8AC3E}">
        <p14:creationId xmlns:p14="http://schemas.microsoft.com/office/powerpoint/2010/main" xmlns="" val="1622149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6E268A-B7D2-406A-A475-D257154F1746}" type="datetimeFigureOut">
              <a:rPr lang="en-IN" smtClean="0"/>
              <a:pPr/>
              <a:t>04-07-2016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C2C3B5F-0D5D-4BC9-A544-3FFD59A77CFB}" type="slidenum">
              <a:rPr lang="en-IN" smtClean="0"/>
              <a:pPr/>
              <a:t>‹#›</a:t>
            </a:fld>
            <a:endParaRPr lang="en-IN"/>
          </a:p>
        </p:txBody>
      </p:sp>
    </p:spTree>
    <p:extLst>
      <p:ext uri="{BB962C8B-B14F-4D97-AF65-F5344CB8AC3E}">
        <p14:creationId xmlns:p14="http://schemas.microsoft.com/office/powerpoint/2010/main" xmlns="" val="4231528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6E268A-B7D2-406A-A475-D257154F1746}" type="datetimeFigureOut">
              <a:rPr lang="en-IN" smtClean="0"/>
              <a:pPr/>
              <a:t>04-07-2016</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2C3B5F-0D5D-4BC9-A544-3FFD59A77CFB}" type="slidenum">
              <a:rPr lang="en-IN" smtClean="0"/>
              <a:pPr/>
              <a:t>‹#›</a:t>
            </a:fld>
            <a:endParaRPr lang="en-IN"/>
          </a:p>
        </p:txBody>
      </p:sp>
    </p:spTree>
    <p:extLst>
      <p:ext uri="{BB962C8B-B14F-4D97-AF65-F5344CB8AC3E}">
        <p14:creationId xmlns:p14="http://schemas.microsoft.com/office/powerpoint/2010/main" xmlns="" val="2727845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- 2</a:t>
            </a:r>
            <a:endParaRPr lang="en-IN" dirty="0"/>
          </a:p>
        </p:txBody>
      </p:sp>
      <p:sp>
        <p:nvSpPr>
          <p:cNvPr id="3" name="Subtitle 2"/>
          <p:cNvSpPr>
            <a:spLocks noGrp="1"/>
          </p:cNvSpPr>
          <p:nvPr>
            <p:ph type="subTitle" idx="1"/>
          </p:nvPr>
        </p:nvSpPr>
        <p:spPr/>
        <p:txBody>
          <a:bodyPr/>
          <a:lstStyle/>
          <a:p>
            <a:endParaRPr lang="en-IN"/>
          </a:p>
        </p:txBody>
      </p:sp>
    </p:spTree>
    <p:extLst>
      <p:ext uri="{BB962C8B-B14F-4D97-AF65-F5344CB8AC3E}">
        <p14:creationId xmlns:p14="http://schemas.microsoft.com/office/powerpoint/2010/main" xmlns="" val="28555871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marL="0" indent="0" algn="ctr">
              <a:buNone/>
            </a:pPr>
            <a:r>
              <a:rPr lang="en-US" sz="6600" dirty="0"/>
              <a:t>System Configuration </a:t>
            </a:r>
            <a:r>
              <a:rPr lang="en-US" sz="6600" dirty="0" smtClean="0"/>
              <a:t>Files For Environmental Settings</a:t>
            </a:r>
            <a:endParaRPr lang="en-IN" sz="6600" dirty="0"/>
          </a:p>
          <a:p>
            <a:pPr marL="0" indent="0">
              <a:buNone/>
            </a:pPr>
            <a:endParaRPr lang="en-IN" dirty="0"/>
          </a:p>
        </p:txBody>
      </p:sp>
    </p:spTree>
    <p:extLst>
      <p:ext uri="{BB962C8B-B14F-4D97-AF65-F5344CB8AC3E}">
        <p14:creationId xmlns:p14="http://schemas.microsoft.com/office/powerpoint/2010/main" xmlns="" val="2641953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err="1" smtClean="0"/>
              <a:t>etc</a:t>
            </a:r>
            <a:r>
              <a:rPr lang="en-US" dirty="0" smtClean="0"/>
              <a:t>/</a:t>
            </a:r>
            <a:r>
              <a:rPr lang="en-US" dirty="0" err="1" smtClean="0"/>
              <a:t>motd</a:t>
            </a:r>
            <a:endParaRPr lang="en-IN" dirty="0"/>
          </a:p>
        </p:txBody>
      </p:sp>
      <p:sp>
        <p:nvSpPr>
          <p:cNvPr id="3" name="Content Placeholder 2"/>
          <p:cNvSpPr>
            <a:spLocks noGrp="1"/>
          </p:cNvSpPr>
          <p:nvPr>
            <p:ph idx="1"/>
          </p:nvPr>
        </p:nvSpPr>
        <p:spPr/>
        <p:txBody>
          <a:bodyPr>
            <a:normAutofit fontScale="77500" lnSpcReduction="20000"/>
          </a:bodyPr>
          <a:lstStyle/>
          <a:p>
            <a:pPr algn="just"/>
            <a:r>
              <a:rPr lang="en-US" dirty="0" err="1" smtClean="0"/>
              <a:t>motd</a:t>
            </a:r>
            <a:r>
              <a:rPr lang="en-US" dirty="0" smtClean="0"/>
              <a:t> is a plain text file which can be edited through any text editor.</a:t>
            </a:r>
          </a:p>
          <a:p>
            <a:pPr algn="just"/>
            <a:r>
              <a:rPr lang="en-US" dirty="0" smtClean="0"/>
              <a:t>It is used to display message to the user when they login.</a:t>
            </a:r>
          </a:p>
          <a:p>
            <a:pPr algn="just"/>
            <a:r>
              <a:rPr lang="en-US" dirty="0" smtClean="0"/>
              <a:t>If the file is not existing /</a:t>
            </a:r>
            <a:r>
              <a:rPr lang="en-US" dirty="0" err="1" smtClean="0"/>
              <a:t>etc</a:t>
            </a:r>
            <a:r>
              <a:rPr lang="en-US" dirty="0" smtClean="0"/>
              <a:t> directory, it can be easily created.</a:t>
            </a:r>
          </a:p>
          <a:p>
            <a:pPr algn="just"/>
            <a:r>
              <a:rPr lang="en-US" dirty="0" smtClean="0"/>
              <a:t>It’s a good place to communicate messages about system downtime and other things that users should be aware of.</a:t>
            </a:r>
          </a:p>
          <a:p>
            <a:pPr algn="just"/>
            <a:r>
              <a:rPr lang="en-US" dirty="0" smtClean="0"/>
              <a:t>The file is used to display some greeting to the users.</a:t>
            </a:r>
          </a:p>
          <a:p>
            <a:pPr algn="just"/>
            <a:r>
              <a:rPr lang="en-US" dirty="0" err="1" smtClean="0"/>
              <a:t>motd</a:t>
            </a:r>
            <a:r>
              <a:rPr lang="en-US" dirty="0" smtClean="0"/>
              <a:t> contains message like :</a:t>
            </a:r>
          </a:p>
          <a:p>
            <a:pPr algn="just"/>
            <a:r>
              <a:rPr lang="en-US" dirty="0" smtClean="0"/>
              <a:t>Welcome to </a:t>
            </a:r>
            <a:r>
              <a:rPr lang="en-US" dirty="0" err="1" smtClean="0"/>
              <a:t>RedHat</a:t>
            </a:r>
            <a:r>
              <a:rPr lang="en-US" dirty="0" smtClean="0"/>
              <a:t> Enterprise Linux System</a:t>
            </a:r>
          </a:p>
          <a:p>
            <a:pPr algn="just"/>
            <a:r>
              <a:rPr lang="en-US" dirty="0" smtClean="0"/>
              <a:t>This system is monitored. Unauthorized use prohibited.</a:t>
            </a:r>
          </a:p>
          <a:p>
            <a:pPr algn="just"/>
            <a:r>
              <a:rPr lang="en-US" dirty="0" smtClean="0"/>
              <a:t>System will go a halt hence keep saving your work. </a:t>
            </a:r>
            <a:endParaRPr lang="en-IN" dirty="0"/>
          </a:p>
        </p:txBody>
      </p:sp>
    </p:spTree>
    <p:extLst>
      <p:ext uri="{BB962C8B-B14F-4D97-AF65-F5344CB8AC3E}">
        <p14:creationId xmlns:p14="http://schemas.microsoft.com/office/powerpoint/2010/main" xmlns="" val="1821535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err="1" smtClean="0"/>
              <a:t>etc</a:t>
            </a:r>
            <a:r>
              <a:rPr lang="en-US" dirty="0" smtClean="0"/>
              <a:t>/issue</a:t>
            </a:r>
            <a:endParaRPr lang="en-IN" dirty="0"/>
          </a:p>
        </p:txBody>
      </p:sp>
      <p:sp>
        <p:nvSpPr>
          <p:cNvPr id="3" name="Content Placeholder 2"/>
          <p:cNvSpPr>
            <a:spLocks noGrp="1"/>
          </p:cNvSpPr>
          <p:nvPr>
            <p:ph idx="1"/>
          </p:nvPr>
        </p:nvSpPr>
        <p:spPr/>
        <p:txBody>
          <a:bodyPr>
            <a:normAutofit fontScale="77500" lnSpcReduction="20000"/>
          </a:bodyPr>
          <a:lstStyle/>
          <a:p>
            <a:pPr algn="just"/>
            <a:r>
              <a:rPr lang="en-US" dirty="0" smtClean="0"/>
              <a:t>Content of this file is displayed as a </a:t>
            </a:r>
            <a:r>
              <a:rPr lang="en-US" dirty="0" err="1" smtClean="0"/>
              <a:t>prelogin</a:t>
            </a:r>
            <a:r>
              <a:rPr lang="en-US" dirty="0" smtClean="0"/>
              <a:t> banner on your terminal.</a:t>
            </a:r>
          </a:p>
          <a:p>
            <a:pPr algn="just"/>
            <a:r>
              <a:rPr lang="en-US" dirty="0" smtClean="0"/>
              <a:t>By default, this file tells which version of Red Hat is running on the system along with the version of kernel.</a:t>
            </a:r>
          </a:p>
          <a:p>
            <a:pPr algn="just"/>
            <a:r>
              <a:rPr lang="en-US" dirty="0" smtClean="0"/>
              <a:t># cat /</a:t>
            </a:r>
            <a:r>
              <a:rPr lang="en-US" dirty="0" err="1" smtClean="0"/>
              <a:t>etc</a:t>
            </a:r>
            <a:r>
              <a:rPr lang="en-US" dirty="0" smtClean="0"/>
              <a:t>/issue</a:t>
            </a:r>
          </a:p>
          <a:p>
            <a:pPr algn="just"/>
            <a:r>
              <a:rPr lang="en-US" dirty="0" smtClean="0"/>
              <a:t>Red Hat Linux Server Release 6.0(Santiago)</a:t>
            </a:r>
          </a:p>
          <a:p>
            <a:pPr algn="just"/>
            <a:r>
              <a:rPr lang="en-US" dirty="0" smtClean="0"/>
              <a:t>Kernel \r or \m</a:t>
            </a:r>
          </a:p>
          <a:p>
            <a:pPr algn="just"/>
            <a:r>
              <a:rPr lang="en-US" dirty="0" smtClean="0"/>
              <a:t>\r been replaced by kernel version \m as machine hardware name</a:t>
            </a:r>
          </a:p>
          <a:p>
            <a:pPr algn="just"/>
            <a:r>
              <a:rPr lang="en-US" dirty="0" smtClean="0"/>
              <a:t>Red Hat Linux Server Release 6.0(Santiago)</a:t>
            </a:r>
          </a:p>
          <a:p>
            <a:pPr algn="just"/>
            <a:r>
              <a:rPr lang="en-US" dirty="0" smtClean="0"/>
              <a:t>Any changes made in this file needs machine to be rebooted for effect.</a:t>
            </a:r>
            <a:endParaRPr lang="en-IN" dirty="0"/>
          </a:p>
        </p:txBody>
      </p:sp>
    </p:spTree>
    <p:extLst>
      <p:ext uri="{BB962C8B-B14F-4D97-AF65-F5344CB8AC3E}">
        <p14:creationId xmlns:p14="http://schemas.microsoft.com/office/powerpoint/2010/main" xmlns="" val="2061232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/etc/issue.net</a:t>
            </a:r>
            <a:endParaRPr lang="en-IN" dirty="0"/>
          </a:p>
        </p:txBody>
      </p:sp>
      <p:sp>
        <p:nvSpPr>
          <p:cNvPr id="3" name="Content Placeholder 2"/>
          <p:cNvSpPr>
            <a:spLocks noGrp="1"/>
          </p:cNvSpPr>
          <p:nvPr>
            <p:ph idx="1"/>
          </p:nvPr>
        </p:nvSpPr>
        <p:spPr/>
        <p:txBody>
          <a:bodyPr>
            <a:normAutofit fontScale="92500" lnSpcReduction="20000"/>
          </a:bodyPr>
          <a:lstStyle/>
          <a:p>
            <a:pPr algn="just"/>
            <a:r>
              <a:rPr lang="en-US" dirty="0" smtClean="0"/>
              <a:t>This file usually contains same thing as /</a:t>
            </a:r>
            <a:r>
              <a:rPr lang="en-US" dirty="0" err="1" smtClean="0"/>
              <a:t>etc</a:t>
            </a:r>
            <a:r>
              <a:rPr lang="en-US" dirty="0" smtClean="0"/>
              <a:t>/issue.</a:t>
            </a:r>
          </a:p>
          <a:p>
            <a:pPr algn="just"/>
            <a:r>
              <a:rPr lang="en-US" dirty="0" smtClean="0"/>
              <a:t>Content in file is shown when an attempt is made to telnet into system.</a:t>
            </a:r>
          </a:p>
          <a:p>
            <a:pPr algn="just"/>
            <a:r>
              <a:rPr lang="en-US" dirty="0" smtClean="0"/>
              <a:t>Security messages and warnings such as “You are being monitored. Unauthorized access is prohibited.” is shown to the people connected via Internet.</a:t>
            </a:r>
          </a:p>
          <a:p>
            <a:pPr algn="just"/>
            <a:r>
              <a:rPr lang="en-US" dirty="0" smtClean="0"/>
              <a:t>Prevents intruders into your system.</a:t>
            </a:r>
          </a:p>
          <a:p>
            <a:pPr algn="just"/>
            <a:r>
              <a:rPr lang="en-US" dirty="0"/>
              <a:t>A</a:t>
            </a:r>
            <a:r>
              <a:rPr lang="en-US" dirty="0" smtClean="0"/>
              <a:t>ny changes made in this file needs the system to be rebooted.</a:t>
            </a:r>
            <a:endParaRPr lang="en-IN" dirty="0"/>
          </a:p>
        </p:txBody>
      </p:sp>
    </p:spTree>
    <p:extLst>
      <p:ext uri="{BB962C8B-B14F-4D97-AF65-F5344CB8AC3E}">
        <p14:creationId xmlns:p14="http://schemas.microsoft.com/office/powerpoint/2010/main" xmlns="" val="445674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err="1" smtClean="0"/>
              <a:t>etc</a:t>
            </a:r>
            <a:r>
              <a:rPr lang="en-US" dirty="0" smtClean="0"/>
              <a:t>/aliases</a:t>
            </a:r>
            <a:endParaRPr lang="en-IN" dirty="0"/>
          </a:p>
        </p:txBody>
      </p:sp>
      <p:sp>
        <p:nvSpPr>
          <p:cNvPr id="3" name="Content Placeholder 2"/>
          <p:cNvSpPr>
            <a:spLocks noGrp="1"/>
          </p:cNvSpPr>
          <p:nvPr>
            <p:ph idx="1"/>
          </p:nvPr>
        </p:nvSpPr>
        <p:spPr/>
        <p:txBody>
          <a:bodyPr>
            <a:normAutofit fontScale="77500" lnSpcReduction="20000"/>
          </a:bodyPr>
          <a:lstStyle/>
          <a:p>
            <a:pPr algn="just"/>
            <a:r>
              <a:rPr lang="en-US" dirty="0" smtClean="0"/>
              <a:t>Primary purpose of this file is to redirect root’s mail to some local user’s account.</a:t>
            </a:r>
          </a:p>
          <a:p>
            <a:pPr algn="just"/>
            <a:r>
              <a:rPr lang="en-US" dirty="0" smtClean="0"/>
              <a:t>By default, it contains many system account aliases </a:t>
            </a:r>
            <a:r>
              <a:rPr lang="en-US" dirty="0" err="1" smtClean="0"/>
              <a:t>eg</a:t>
            </a:r>
            <a:r>
              <a:rPr lang="en-US" dirty="0" smtClean="0"/>
              <a:t>. bin, daemon etc.</a:t>
            </a:r>
          </a:p>
          <a:p>
            <a:pPr algn="just"/>
            <a:r>
              <a:rPr lang="en-US" dirty="0" smtClean="0"/>
              <a:t>Mails from this general system accounts are sent to root’s mailbox.</a:t>
            </a:r>
          </a:p>
          <a:p>
            <a:pPr algn="just"/>
            <a:r>
              <a:rPr lang="en-US" dirty="0" smtClean="0"/>
              <a:t>It is used to send all the root’s mail to the user who commonly acts as root.</a:t>
            </a:r>
          </a:p>
          <a:p>
            <a:pPr algn="just"/>
            <a:r>
              <a:rPr lang="en-US" dirty="0" smtClean="0"/>
              <a:t>For </a:t>
            </a:r>
            <a:r>
              <a:rPr lang="en-US" dirty="0" err="1" smtClean="0"/>
              <a:t>eg</a:t>
            </a:r>
            <a:r>
              <a:rPr lang="en-US" dirty="0" smtClean="0"/>
              <a:t>. To redirect root’s mail to the john’s account, make the following changes : </a:t>
            </a:r>
          </a:p>
          <a:p>
            <a:pPr algn="just"/>
            <a:r>
              <a:rPr lang="en-US" dirty="0"/>
              <a:t>r</a:t>
            </a:r>
            <a:r>
              <a:rPr lang="en-US" dirty="0" smtClean="0"/>
              <a:t>oot : john</a:t>
            </a:r>
          </a:p>
          <a:p>
            <a:pPr algn="just"/>
            <a:r>
              <a:rPr lang="en-US" dirty="0"/>
              <a:t>r</a:t>
            </a:r>
            <a:r>
              <a:rPr lang="en-US" dirty="0" smtClean="0"/>
              <a:t>oot : john@example.com </a:t>
            </a:r>
          </a:p>
          <a:p>
            <a:pPr marL="0" indent="0" algn="just">
              <a:buNone/>
            </a:pPr>
            <a:endParaRPr lang="en-IN" dirty="0"/>
          </a:p>
        </p:txBody>
      </p:sp>
    </p:spTree>
    <p:extLst>
      <p:ext uri="{BB962C8B-B14F-4D97-AF65-F5344CB8AC3E}">
        <p14:creationId xmlns:p14="http://schemas.microsoft.com/office/powerpoint/2010/main" xmlns="" val="13545091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err="1" smtClean="0"/>
              <a:t>etc</a:t>
            </a:r>
            <a:r>
              <a:rPr lang="en-US" dirty="0" smtClean="0"/>
              <a:t>/</a:t>
            </a:r>
            <a:r>
              <a:rPr lang="en-US" dirty="0" err="1" smtClean="0"/>
              <a:t>fstab</a:t>
            </a:r>
            <a:endParaRPr lang="en-IN" dirty="0"/>
          </a:p>
        </p:txBody>
      </p:sp>
      <p:sp>
        <p:nvSpPr>
          <p:cNvPr id="3" name="Content Placeholder 2"/>
          <p:cNvSpPr>
            <a:spLocks noGrp="1"/>
          </p:cNvSpPr>
          <p:nvPr>
            <p:ph idx="1"/>
          </p:nvPr>
        </p:nvSpPr>
        <p:spPr/>
        <p:txBody>
          <a:bodyPr>
            <a:normAutofit fontScale="85000" lnSpcReduction="20000"/>
          </a:bodyPr>
          <a:lstStyle/>
          <a:p>
            <a:r>
              <a:rPr lang="en-US" dirty="0" smtClean="0"/>
              <a:t>Important file for disk management and when to mount a new partition.</a:t>
            </a:r>
          </a:p>
          <a:p>
            <a:r>
              <a:rPr lang="en-US" dirty="0" smtClean="0"/>
              <a:t> </a:t>
            </a:r>
            <a:r>
              <a:rPr lang="en-US" dirty="0" err="1" smtClean="0"/>
              <a:t>fstab</a:t>
            </a:r>
            <a:r>
              <a:rPr lang="en-US" dirty="0" smtClean="0"/>
              <a:t> contains information about file systems, partition, mount point, location on hard disk etc.</a:t>
            </a:r>
          </a:p>
          <a:p>
            <a:r>
              <a:rPr lang="en-US" dirty="0" smtClean="0"/>
              <a:t>The information of this file is read using commands like mount, </a:t>
            </a:r>
            <a:r>
              <a:rPr lang="en-US" dirty="0" err="1" smtClean="0"/>
              <a:t>fsck</a:t>
            </a:r>
            <a:r>
              <a:rPr lang="en-US" dirty="0" smtClean="0"/>
              <a:t>, </a:t>
            </a:r>
            <a:r>
              <a:rPr lang="en-US" dirty="0" err="1" smtClean="0"/>
              <a:t>unmount</a:t>
            </a:r>
            <a:r>
              <a:rPr lang="en-US" dirty="0" smtClean="0"/>
              <a:t> etc.</a:t>
            </a:r>
          </a:p>
          <a:p>
            <a:r>
              <a:rPr lang="en-US" dirty="0" err="1" smtClean="0"/>
              <a:t>fsck</a:t>
            </a:r>
            <a:r>
              <a:rPr lang="en-US" dirty="0" smtClean="0"/>
              <a:t> checks all the partitions in this file at the time of booting.</a:t>
            </a:r>
          </a:p>
          <a:p>
            <a:r>
              <a:rPr lang="en-US" dirty="0" smtClean="0"/>
              <a:t>It then fixes corrupted file systems, usually because they are were not mounted properly when system crashed or power failure.</a:t>
            </a:r>
          </a:p>
          <a:p>
            <a:r>
              <a:rPr lang="en-US" dirty="0" smtClean="0"/>
              <a:t>The line is this file contains six fields :</a:t>
            </a:r>
          </a:p>
        </p:txBody>
      </p:sp>
    </p:spTree>
    <p:extLst>
      <p:ext uri="{BB962C8B-B14F-4D97-AF65-F5344CB8AC3E}">
        <p14:creationId xmlns:p14="http://schemas.microsoft.com/office/powerpoint/2010/main" xmlns="" val="6120540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r>
              <a:rPr lang="en-US" dirty="0"/>
              <a:t>1. file system (partition) : </a:t>
            </a:r>
            <a:r>
              <a:rPr lang="en-US" dirty="0" smtClean="0"/>
              <a:t>e.g.. /</a:t>
            </a:r>
            <a:r>
              <a:rPr lang="en-US" dirty="0" err="1" smtClean="0"/>
              <a:t>dev</a:t>
            </a:r>
            <a:r>
              <a:rPr lang="en-US" dirty="0" smtClean="0"/>
              <a:t>/sda1</a:t>
            </a:r>
            <a:endParaRPr lang="en-US" dirty="0"/>
          </a:p>
          <a:p>
            <a:r>
              <a:rPr lang="en-US" dirty="0"/>
              <a:t>2.  </a:t>
            </a:r>
            <a:r>
              <a:rPr lang="en-US" dirty="0" smtClean="0"/>
              <a:t>mount point : directory which access the data partition  e.g.. /boot</a:t>
            </a:r>
          </a:p>
          <a:p>
            <a:r>
              <a:rPr lang="en-US" dirty="0" smtClean="0"/>
              <a:t>3. file system type : e.g.. Ext3</a:t>
            </a:r>
          </a:p>
          <a:p>
            <a:r>
              <a:rPr lang="en-US" dirty="0" smtClean="0"/>
              <a:t>4. Default parameters : mount option</a:t>
            </a:r>
          </a:p>
          <a:p>
            <a:r>
              <a:rPr lang="en-US" dirty="0" smtClean="0"/>
              <a:t>5. dump information : either 0 or 1 to decide system backup</a:t>
            </a:r>
          </a:p>
          <a:p>
            <a:r>
              <a:rPr lang="en-US" dirty="0" smtClean="0"/>
              <a:t>6. </a:t>
            </a:r>
            <a:r>
              <a:rPr lang="en-US" dirty="0" err="1" smtClean="0"/>
              <a:t>fsck</a:t>
            </a:r>
            <a:r>
              <a:rPr lang="en-US" dirty="0" smtClean="0"/>
              <a:t> : either 0 or 1 decide file system check to be done at time of booting or not. </a:t>
            </a:r>
          </a:p>
          <a:p>
            <a:endParaRPr lang="en-US" dirty="0"/>
          </a:p>
          <a:p>
            <a:endParaRPr lang="en-IN" dirty="0"/>
          </a:p>
        </p:txBody>
      </p:sp>
    </p:spTree>
    <p:extLst>
      <p:ext uri="{BB962C8B-B14F-4D97-AF65-F5344CB8AC3E}">
        <p14:creationId xmlns:p14="http://schemas.microsoft.com/office/powerpoint/2010/main" xmlns="" val="31013465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err="1" smtClean="0"/>
              <a:t>etc</a:t>
            </a:r>
            <a:r>
              <a:rPr lang="en-US" dirty="0" smtClean="0"/>
              <a:t>/</a:t>
            </a:r>
            <a:r>
              <a:rPr lang="en-US" dirty="0" err="1" smtClean="0"/>
              <a:t>grub.conf</a:t>
            </a:r>
            <a:endParaRPr lang="en-IN" dirty="0"/>
          </a:p>
        </p:txBody>
      </p:sp>
      <p:sp>
        <p:nvSpPr>
          <p:cNvPr id="3" name="Content Placeholder 2"/>
          <p:cNvSpPr>
            <a:spLocks noGrp="1"/>
          </p:cNvSpPr>
          <p:nvPr>
            <p:ph idx="1"/>
          </p:nvPr>
        </p:nvSpPr>
        <p:spPr/>
        <p:txBody>
          <a:bodyPr/>
          <a:lstStyle/>
          <a:p>
            <a:r>
              <a:rPr lang="en-US" dirty="0" smtClean="0"/>
              <a:t>Original path :</a:t>
            </a:r>
          </a:p>
          <a:p>
            <a:r>
              <a:rPr lang="en-US" dirty="0" smtClean="0"/>
              <a:t>/</a:t>
            </a:r>
            <a:r>
              <a:rPr lang="en-US" dirty="0" err="1" smtClean="0"/>
              <a:t>etc</a:t>
            </a:r>
            <a:r>
              <a:rPr lang="en-US" dirty="0" smtClean="0"/>
              <a:t>/grub/</a:t>
            </a:r>
            <a:r>
              <a:rPr lang="en-US" dirty="0" err="1" smtClean="0"/>
              <a:t>grub.conf</a:t>
            </a:r>
            <a:endParaRPr lang="en-US" dirty="0" smtClean="0"/>
          </a:p>
          <a:p>
            <a:r>
              <a:rPr lang="en-US" dirty="0" smtClean="0"/>
              <a:t>Assignment</a:t>
            </a:r>
            <a:endParaRPr lang="en-IN" dirty="0"/>
          </a:p>
        </p:txBody>
      </p:sp>
    </p:spTree>
    <p:extLst>
      <p:ext uri="{BB962C8B-B14F-4D97-AF65-F5344CB8AC3E}">
        <p14:creationId xmlns:p14="http://schemas.microsoft.com/office/powerpoint/2010/main" xmlns="" val="27573692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a:t>
            </a:r>
            <a:r>
              <a:rPr lang="en-US" dirty="0" err="1" smtClean="0"/>
              <a:t>ron</a:t>
            </a:r>
            <a:r>
              <a:rPr lang="en-US" dirty="0" smtClean="0"/>
              <a:t> files</a:t>
            </a:r>
            <a:endParaRPr lang="en-IN" dirty="0"/>
          </a:p>
        </p:txBody>
      </p:sp>
      <p:sp>
        <p:nvSpPr>
          <p:cNvPr id="3" name="Content Placeholder 2"/>
          <p:cNvSpPr>
            <a:spLocks noGrp="1"/>
          </p:cNvSpPr>
          <p:nvPr>
            <p:ph idx="1"/>
          </p:nvPr>
        </p:nvSpPr>
        <p:spPr/>
        <p:txBody>
          <a:bodyPr>
            <a:normAutofit fontScale="85000" lnSpcReduction="10000"/>
          </a:bodyPr>
          <a:lstStyle/>
          <a:p>
            <a:r>
              <a:rPr lang="en-IN" dirty="0" err="1" smtClean="0"/>
              <a:t>cron</a:t>
            </a:r>
            <a:r>
              <a:rPr lang="en-IN" dirty="0" smtClean="0"/>
              <a:t> is a daemon responsible for executing commands as per schedule(min, hr, month)  that is defined by user in the system configuration file.</a:t>
            </a:r>
          </a:p>
          <a:p>
            <a:r>
              <a:rPr lang="en-IN" dirty="0" smtClean="0"/>
              <a:t>It wakes up every minute to inspect all the </a:t>
            </a:r>
            <a:r>
              <a:rPr lang="en-IN" dirty="0" err="1" smtClean="0"/>
              <a:t>cron</a:t>
            </a:r>
            <a:r>
              <a:rPr lang="en-IN" dirty="0" smtClean="0"/>
              <a:t> files to determine what commands are required to be executed at the particular time.</a:t>
            </a:r>
          </a:p>
          <a:p>
            <a:r>
              <a:rPr lang="en-IN" dirty="0" smtClean="0"/>
              <a:t>All the </a:t>
            </a:r>
            <a:r>
              <a:rPr lang="en-IN" dirty="0" err="1" smtClean="0"/>
              <a:t>cron</a:t>
            </a:r>
            <a:r>
              <a:rPr lang="en-IN" dirty="0" smtClean="0"/>
              <a:t> files can be used by the both system administrator and the users to decide what programs to run and when and how </a:t>
            </a:r>
            <a:r>
              <a:rPr lang="en-IN" dirty="0" err="1" smtClean="0"/>
              <a:t>oftenly</a:t>
            </a:r>
            <a:r>
              <a:rPr lang="en-IN" dirty="0" smtClean="0"/>
              <a:t> to run.</a:t>
            </a:r>
          </a:p>
          <a:p>
            <a:r>
              <a:rPr lang="en-IN" dirty="0" smtClean="0"/>
              <a:t>Local user’s </a:t>
            </a:r>
            <a:r>
              <a:rPr lang="en-IN" dirty="0" err="1" smtClean="0"/>
              <a:t>crontab</a:t>
            </a:r>
            <a:r>
              <a:rPr lang="en-IN" dirty="0" smtClean="0"/>
              <a:t> files are stored in /</a:t>
            </a:r>
            <a:r>
              <a:rPr lang="en-IN" dirty="0" err="1" smtClean="0"/>
              <a:t>var</a:t>
            </a:r>
            <a:r>
              <a:rPr lang="en-IN" dirty="0" smtClean="0"/>
              <a:t>/spool/</a:t>
            </a:r>
            <a:r>
              <a:rPr lang="en-IN" dirty="0" err="1" smtClean="0"/>
              <a:t>cron</a:t>
            </a:r>
            <a:r>
              <a:rPr lang="en-IN" dirty="0" smtClean="0"/>
              <a:t>/</a:t>
            </a:r>
          </a:p>
          <a:p>
            <a:pPr>
              <a:buNone/>
            </a:pPr>
            <a:endParaRPr lang="en-IN" dirty="0"/>
          </a:p>
        </p:txBody>
      </p:sp>
    </p:spTree>
    <p:extLst>
      <p:ext uri="{BB962C8B-B14F-4D97-AF65-F5344CB8AC3E}">
        <p14:creationId xmlns:p14="http://schemas.microsoft.com/office/powerpoint/2010/main" xmlns="" val="38982080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System </a:t>
            </a:r>
            <a:r>
              <a:rPr lang="en-US" dirty="0" err="1" smtClean="0"/>
              <a:t>cron</a:t>
            </a:r>
            <a:r>
              <a:rPr lang="en-US" dirty="0" smtClean="0"/>
              <a:t> files are stored in the following subdirectories of /etc</a:t>
            </a:r>
          </a:p>
          <a:p>
            <a:r>
              <a:rPr lang="en-US" dirty="0" err="1" smtClean="0"/>
              <a:t>cron.d</a:t>
            </a:r>
            <a:endParaRPr lang="en-US" dirty="0" smtClean="0"/>
          </a:p>
          <a:p>
            <a:r>
              <a:rPr lang="en-US" dirty="0" err="1" smtClean="0"/>
              <a:t>cron.daily</a:t>
            </a:r>
            <a:endParaRPr lang="en-US" dirty="0" smtClean="0"/>
          </a:p>
          <a:p>
            <a:r>
              <a:rPr lang="en-US" dirty="0" smtClean="0"/>
              <a:t> </a:t>
            </a:r>
            <a:r>
              <a:rPr lang="en-US" dirty="0" err="1" smtClean="0"/>
              <a:t>cron.hourly</a:t>
            </a:r>
            <a:endParaRPr lang="en-US" dirty="0" smtClean="0"/>
          </a:p>
          <a:p>
            <a:r>
              <a:rPr lang="en-US" dirty="0" smtClean="0"/>
              <a:t> </a:t>
            </a:r>
            <a:r>
              <a:rPr lang="en-US" dirty="0" err="1" smtClean="0"/>
              <a:t>cron.monthly</a:t>
            </a:r>
            <a:endParaRPr lang="en-US" dirty="0" smtClean="0"/>
          </a:p>
          <a:p>
            <a:r>
              <a:rPr lang="en-US" dirty="0" smtClean="0"/>
              <a:t> </a:t>
            </a:r>
            <a:r>
              <a:rPr lang="en-US" dirty="0" err="1" smtClean="0"/>
              <a:t>cron.monthly</a:t>
            </a:r>
            <a:endParaRPr lang="en-US" dirty="0" smtClean="0"/>
          </a:p>
          <a:p>
            <a:r>
              <a:rPr lang="en-US" dirty="0" smtClean="0"/>
              <a:t> </a:t>
            </a:r>
            <a:r>
              <a:rPr lang="en-US" dirty="0" err="1" smtClean="0"/>
              <a:t>cron.weekly</a:t>
            </a:r>
            <a:endParaRPr lang="en-US" dirty="0" smtClean="0"/>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Autofit/>
          </a:bodyPr>
          <a:lstStyle/>
          <a:p>
            <a:pPr marL="0" indent="0" algn="ctr">
              <a:buNone/>
            </a:pPr>
            <a:r>
              <a:rPr lang="en-US" sz="8800" dirty="0" smtClean="0"/>
              <a:t>System Configuration Files</a:t>
            </a:r>
            <a:endParaRPr lang="en-IN" sz="8800" dirty="0"/>
          </a:p>
        </p:txBody>
      </p:sp>
    </p:spTree>
    <p:extLst>
      <p:ext uri="{BB962C8B-B14F-4D97-AF65-F5344CB8AC3E}">
        <p14:creationId xmlns:p14="http://schemas.microsoft.com/office/powerpoint/2010/main" xmlns="" val="12741429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/etc/</a:t>
            </a:r>
            <a:r>
              <a:rPr lang="en-US" dirty="0" err="1" smtClean="0"/>
              <a:t>syslog.conf</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Logs several events.</a:t>
            </a:r>
          </a:p>
          <a:p>
            <a:r>
              <a:rPr lang="en-US" dirty="0" smtClean="0"/>
              <a:t>Logs are stored in file on local machine or sent to remote server for security.</a:t>
            </a:r>
          </a:p>
          <a:p>
            <a:r>
              <a:rPr lang="en-US" dirty="0" smtClean="0"/>
              <a:t>Daemon is also capable to accept logs from remote machine.</a:t>
            </a:r>
          </a:p>
          <a:p>
            <a:r>
              <a:rPr lang="en-US" dirty="0" smtClean="0"/>
              <a:t>Logs which are of critical severity are stored on /</a:t>
            </a:r>
            <a:r>
              <a:rPr lang="en-US" dirty="0" err="1" smtClean="0"/>
              <a:t>var</a:t>
            </a:r>
            <a:r>
              <a:rPr lang="en-US" dirty="0" smtClean="0"/>
              <a:t>/log/ messages file.</a:t>
            </a:r>
          </a:p>
          <a:p>
            <a:r>
              <a:rPr lang="en-US" dirty="0" smtClean="0"/>
              <a:t>Different types of logs are stored in different files so that they can be searched easily.</a:t>
            </a:r>
          </a:p>
          <a:p>
            <a:r>
              <a:rPr lang="en-US" dirty="0" smtClean="0"/>
              <a:t>Any mail, news, private authentication and </a:t>
            </a:r>
            <a:r>
              <a:rPr lang="en-US" dirty="0" err="1" smtClean="0"/>
              <a:t>cron</a:t>
            </a:r>
            <a:r>
              <a:rPr lang="en-US" dirty="0" smtClean="0"/>
              <a:t> messages should be stored in their respective log files.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r>
              <a:rPr lang="en-US" dirty="0" smtClean="0"/>
              <a:t>/</a:t>
            </a:r>
            <a:r>
              <a:rPr lang="en-US" dirty="0" err="1" smtClean="0"/>
              <a:t>var</a:t>
            </a:r>
            <a:r>
              <a:rPr lang="en-US" dirty="0" smtClean="0"/>
              <a:t>/log/secure – contains authentication privilege messages of sensitive information. This file is only accessed by root user.</a:t>
            </a:r>
          </a:p>
          <a:p>
            <a:r>
              <a:rPr lang="en-US" dirty="0" smtClean="0"/>
              <a:t>/</a:t>
            </a:r>
            <a:r>
              <a:rPr lang="en-US" dirty="0" err="1" smtClean="0"/>
              <a:t>var</a:t>
            </a:r>
            <a:r>
              <a:rPr lang="en-US" dirty="0" smtClean="0"/>
              <a:t>/log/</a:t>
            </a:r>
            <a:r>
              <a:rPr lang="en-US" dirty="0" err="1" smtClean="0"/>
              <a:t>maillog</a:t>
            </a:r>
            <a:r>
              <a:rPr lang="en-US" dirty="0" smtClean="0"/>
              <a:t> – mail messages logged</a:t>
            </a:r>
          </a:p>
          <a:p>
            <a:r>
              <a:rPr lang="en-US" dirty="0" smtClean="0"/>
              <a:t>/</a:t>
            </a:r>
            <a:r>
              <a:rPr lang="en-US" dirty="0" err="1" smtClean="0"/>
              <a:t>var</a:t>
            </a:r>
            <a:r>
              <a:rPr lang="en-US" dirty="0" smtClean="0"/>
              <a:t>/log/</a:t>
            </a:r>
            <a:r>
              <a:rPr lang="en-US" dirty="0" err="1" smtClean="0"/>
              <a:t>cron</a:t>
            </a:r>
            <a:r>
              <a:rPr lang="en-US" dirty="0" smtClean="0"/>
              <a:t> – </a:t>
            </a:r>
            <a:r>
              <a:rPr lang="en-US" dirty="0" err="1" smtClean="0"/>
              <a:t>cron</a:t>
            </a:r>
            <a:r>
              <a:rPr lang="en-US" dirty="0" smtClean="0"/>
              <a:t> messages logged</a:t>
            </a:r>
          </a:p>
          <a:p>
            <a:r>
              <a:rPr lang="en-US" dirty="0" smtClean="0"/>
              <a:t>All the default files are default read by the root user. </a:t>
            </a:r>
            <a:endParaRPr lang="en-IN" dirty="0"/>
          </a:p>
        </p:txBody>
      </p:sp>
    </p:spTree>
    <p:extLst>
      <p:ext uri="{BB962C8B-B14F-4D97-AF65-F5344CB8AC3E}">
        <p14:creationId xmlns:p14="http://schemas.microsoft.com/office/powerpoint/2010/main" xmlns="" val="2774631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r>
              <a:rPr lang="en-US" dirty="0"/>
              <a:t> </a:t>
            </a:r>
            <a:r>
              <a:rPr lang="en-US" dirty="0" smtClean="0"/>
              <a:t>mail.* - /</a:t>
            </a:r>
            <a:r>
              <a:rPr lang="en-US" dirty="0" err="1" smtClean="0"/>
              <a:t>var</a:t>
            </a:r>
            <a:r>
              <a:rPr lang="en-US" dirty="0" smtClean="0"/>
              <a:t>/log/</a:t>
            </a:r>
            <a:r>
              <a:rPr lang="en-US" dirty="0" err="1" smtClean="0"/>
              <a:t>maillog</a:t>
            </a:r>
            <a:endParaRPr lang="en-US" dirty="0" smtClean="0"/>
          </a:p>
          <a:p>
            <a:r>
              <a:rPr lang="en-US" dirty="0"/>
              <a:t> </a:t>
            </a:r>
            <a:r>
              <a:rPr lang="en-US" dirty="0" smtClean="0"/>
              <a:t>ftp.*	- /</a:t>
            </a:r>
            <a:r>
              <a:rPr lang="en-US" dirty="0" err="1" smtClean="0"/>
              <a:t>var</a:t>
            </a:r>
            <a:r>
              <a:rPr lang="en-US" dirty="0" smtClean="0"/>
              <a:t>/log/ftp</a:t>
            </a:r>
          </a:p>
          <a:p>
            <a:r>
              <a:rPr lang="en-US" dirty="0" smtClean="0"/>
              <a:t> httpd.* - /</a:t>
            </a:r>
            <a:r>
              <a:rPr lang="en-US" dirty="0" err="1" smtClean="0"/>
              <a:t>var</a:t>
            </a:r>
            <a:r>
              <a:rPr lang="en-US" dirty="0" smtClean="0"/>
              <a:t>/log/</a:t>
            </a:r>
            <a:r>
              <a:rPr lang="en-US" dirty="0" err="1" smtClean="0"/>
              <a:t>httpd</a:t>
            </a:r>
            <a:endParaRPr lang="en-US" dirty="0" smtClean="0"/>
          </a:p>
          <a:p>
            <a:endParaRPr lang="en-IN" dirty="0"/>
          </a:p>
        </p:txBody>
      </p:sp>
    </p:spTree>
    <p:extLst>
      <p:ext uri="{BB962C8B-B14F-4D97-AF65-F5344CB8AC3E}">
        <p14:creationId xmlns:p14="http://schemas.microsoft.com/office/powerpoint/2010/main" xmlns="" val="3249933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err="1" smtClean="0"/>
              <a:t>etc</a:t>
            </a:r>
            <a:r>
              <a:rPr lang="en-US" dirty="0" smtClean="0"/>
              <a:t>/</a:t>
            </a:r>
            <a:r>
              <a:rPr lang="en-US" dirty="0" err="1" smtClean="0"/>
              <a:t>logrotate.conf</a:t>
            </a:r>
            <a:endParaRPr lang="en-IN" dirty="0"/>
          </a:p>
        </p:txBody>
      </p:sp>
      <p:sp>
        <p:nvSpPr>
          <p:cNvPr id="3" name="Content Placeholder 2"/>
          <p:cNvSpPr>
            <a:spLocks noGrp="1"/>
          </p:cNvSpPr>
          <p:nvPr>
            <p:ph idx="1"/>
          </p:nvPr>
        </p:nvSpPr>
        <p:spPr/>
        <p:txBody>
          <a:bodyPr/>
          <a:lstStyle/>
          <a:p>
            <a:r>
              <a:rPr lang="en-US" dirty="0" smtClean="0"/>
              <a:t>Rotating logs delete older log files and replacing them with the recent ones.</a:t>
            </a:r>
          </a:p>
          <a:p>
            <a:r>
              <a:rPr lang="en-US" dirty="0" err="1" smtClean="0"/>
              <a:t>Logrotate</a:t>
            </a:r>
            <a:r>
              <a:rPr lang="en-US" dirty="0" smtClean="0"/>
              <a:t> helps periodically rotate, compress, remove your log files thereby cleaning and maintaining memory.</a:t>
            </a:r>
          </a:p>
          <a:p>
            <a:r>
              <a:rPr lang="en-US" dirty="0" smtClean="0"/>
              <a:t>Log files are rotated on timely basis . i.e. daily, weekly or monthly</a:t>
            </a:r>
          </a:p>
          <a:p>
            <a:pPr marL="0" indent="0">
              <a:buNone/>
            </a:pPr>
            <a:endParaRPr lang="en-IN" dirty="0"/>
          </a:p>
        </p:txBody>
      </p:sp>
    </p:spTree>
    <p:extLst>
      <p:ext uri="{BB962C8B-B14F-4D97-AF65-F5344CB8AC3E}">
        <p14:creationId xmlns:p14="http://schemas.microsoft.com/office/powerpoint/2010/main" xmlns="" val="20535288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t>The </a:t>
            </a:r>
            <a:r>
              <a:rPr lang="en-US" dirty="0" err="1" smtClean="0"/>
              <a:t>logrotate.conf</a:t>
            </a:r>
            <a:r>
              <a:rPr lang="en-US" dirty="0" smtClean="0"/>
              <a:t> file is as follows :</a:t>
            </a:r>
          </a:p>
          <a:p>
            <a:r>
              <a:rPr lang="en-US" dirty="0" smtClean="0"/>
              <a:t># rotate log files weekly</a:t>
            </a:r>
          </a:p>
          <a:p>
            <a:r>
              <a:rPr lang="en-US" dirty="0" smtClean="0"/>
              <a:t>Weekly</a:t>
            </a:r>
          </a:p>
          <a:p>
            <a:r>
              <a:rPr lang="en-US" dirty="0" smtClean="0"/>
              <a:t># keep 4 weeks worth of backlogs</a:t>
            </a:r>
          </a:p>
          <a:p>
            <a:r>
              <a:rPr lang="en-US" dirty="0" smtClean="0"/>
              <a:t>Rotate 4</a:t>
            </a:r>
          </a:p>
          <a:p>
            <a:r>
              <a:rPr lang="en-US" dirty="0" smtClean="0"/>
              <a:t>#create new log files after rotating old ones</a:t>
            </a:r>
          </a:p>
          <a:p>
            <a:r>
              <a:rPr lang="en-US" dirty="0" smtClean="0"/>
              <a:t>create</a:t>
            </a:r>
            <a:endParaRPr lang="en-IN" dirty="0"/>
          </a:p>
        </p:txBody>
      </p:sp>
    </p:spTree>
    <p:extLst>
      <p:ext uri="{BB962C8B-B14F-4D97-AF65-F5344CB8AC3E}">
        <p14:creationId xmlns:p14="http://schemas.microsoft.com/office/powerpoint/2010/main" xmlns="" val="14884548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err="1" smtClean="0"/>
              <a:t>etc</a:t>
            </a:r>
            <a:r>
              <a:rPr lang="en-US" dirty="0" smtClean="0"/>
              <a:t>/</a:t>
            </a:r>
            <a:r>
              <a:rPr lang="en-US" dirty="0" err="1" smtClean="0"/>
              <a:t>ld.so.conf</a:t>
            </a:r>
            <a:endParaRPr lang="en-IN" dirty="0"/>
          </a:p>
        </p:txBody>
      </p:sp>
      <p:sp>
        <p:nvSpPr>
          <p:cNvPr id="3" name="Content Placeholder 2"/>
          <p:cNvSpPr>
            <a:spLocks noGrp="1"/>
          </p:cNvSpPr>
          <p:nvPr>
            <p:ph idx="1"/>
          </p:nvPr>
        </p:nvSpPr>
        <p:spPr/>
        <p:txBody>
          <a:bodyPr/>
          <a:lstStyle/>
          <a:p>
            <a:r>
              <a:rPr lang="en-US" dirty="0" smtClean="0"/>
              <a:t>Files has list of directories that contains shared libraries.</a:t>
            </a:r>
          </a:p>
          <a:p>
            <a:r>
              <a:rPr lang="en-US" dirty="0" smtClean="0"/>
              <a:t>This file is used by dynamic linker runtime bindings.</a:t>
            </a:r>
          </a:p>
          <a:p>
            <a:endParaRPr lang="en-IN" dirty="0"/>
          </a:p>
        </p:txBody>
      </p:sp>
    </p:spTree>
    <p:extLst>
      <p:ext uri="{BB962C8B-B14F-4D97-AF65-F5344CB8AC3E}">
        <p14:creationId xmlns:p14="http://schemas.microsoft.com/office/powerpoint/2010/main" xmlns="" val="9126915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setup IP address</a:t>
            </a:r>
            <a:endParaRPr lang="en-IN" dirty="0"/>
          </a:p>
        </p:txBody>
      </p:sp>
      <p:sp>
        <p:nvSpPr>
          <p:cNvPr id="3" name="Content Placeholder 2"/>
          <p:cNvSpPr>
            <a:spLocks noGrp="1"/>
          </p:cNvSpPr>
          <p:nvPr>
            <p:ph idx="1"/>
          </p:nvPr>
        </p:nvSpPr>
        <p:spPr/>
        <p:txBody>
          <a:bodyPr/>
          <a:lstStyle/>
          <a:p>
            <a:r>
              <a:rPr lang="en-US" dirty="0" smtClean="0"/>
              <a:t>To set the IP address on Ethernet interface eth0, edit the /</a:t>
            </a:r>
            <a:r>
              <a:rPr lang="en-US" dirty="0" err="1" smtClean="0"/>
              <a:t>etc</a:t>
            </a:r>
            <a:r>
              <a:rPr lang="en-US" dirty="0" smtClean="0"/>
              <a:t>/</a:t>
            </a:r>
            <a:r>
              <a:rPr lang="en-US" dirty="0" err="1" smtClean="0"/>
              <a:t>sysconfig</a:t>
            </a:r>
            <a:r>
              <a:rPr lang="en-US" dirty="0" smtClean="0"/>
              <a:t>/network-scripts/ifcfg-eth0 file.</a:t>
            </a:r>
          </a:p>
          <a:p>
            <a:r>
              <a:rPr lang="en-US" dirty="0" smtClean="0"/>
              <a:t>[root#] vi /</a:t>
            </a:r>
            <a:r>
              <a:rPr lang="en-US" dirty="0" err="1" smtClean="0"/>
              <a:t>etc</a:t>
            </a:r>
            <a:r>
              <a:rPr lang="en-US" dirty="0" smtClean="0"/>
              <a:t>/</a:t>
            </a:r>
            <a:r>
              <a:rPr lang="en-US" dirty="0" err="1" smtClean="0"/>
              <a:t>sysconfig</a:t>
            </a:r>
            <a:r>
              <a:rPr lang="en-US" dirty="0" smtClean="0"/>
              <a:t>/network-scripts/ifcfg-eth0</a:t>
            </a:r>
          </a:p>
          <a:p>
            <a:pPr marL="0" indent="0">
              <a:buNone/>
            </a:pPr>
            <a:endParaRPr lang="en-IN" dirty="0"/>
          </a:p>
        </p:txBody>
      </p:sp>
    </p:spTree>
    <p:extLst>
      <p:ext uri="{BB962C8B-B14F-4D97-AF65-F5344CB8AC3E}">
        <p14:creationId xmlns:p14="http://schemas.microsoft.com/office/powerpoint/2010/main" xmlns="" val="19111303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10000"/>
          </a:bodyPr>
          <a:lstStyle/>
          <a:p>
            <a:r>
              <a:rPr lang="en-US" dirty="0" smtClean="0"/>
              <a:t>DEVICE = eth0</a:t>
            </a:r>
          </a:p>
          <a:p>
            <a:r>
              <a:rPr lang="en-US" dirty="0" smtClean="0"/>
              <a:t>BOOTPROTO = static</a:t>
            </a:r>
          </a:p>
          <a:p>
            <a:r>
              <a:rPr lang="en-US" dirty="0" smtClean="0"/>
              <a:t>IPADDR = 192.168.166.0</a:t>
            </a:r>
          </a:p>
          <a:p>
            <a:r>
              <a:rPr lang="en-US" dirty="0"/>
              <a:t>NETMASK = </a:t>
            </a:r>
            <a:r>
              <a:rPr lang="en-US" dirty="0" smtClean="0"/>
              <a:t>255.255.255.0</a:t>
            </a:r>
          </a:p>
          <a:p>
            <a:r>
              <a:rPr lang="en-US" dirty="0" smtClean="0"/>
              <a:t>ONBOOT = yes</a:t>
            </a:r>
          </a:p>
          <a:p>
            <a:r>
              <a:rPr lang="en-US" dirty="0" smtClean="0"/>
              <a:t>Because BOOTPROTO = static it means IP addresses are given manually.</a:t>
            </a:r>
          </a:p>
          <a:p>
            <a:r>
              <a:rPr lang="en-US" dirty="0" smtClean="0"/>
              <a:t>To change the IP Address and make it 192.168.166.12</a:t>
            </a:r>
          </a:p>
          <a:p>
            <a:r>
              <a:rPr lang="en-US" dirty="0" smtClean="0"/>
              <a:t>Edit the following line :</a:t>
            </a:r>
          </a:p>
          <a:p>
            <a:r>
              <a:rPr lang="en-US" dirty="0"/>
              <a:t>IPADDR = </a:t>
            </a:r>
            <a:r>
              <a:rPr lang="en-US" dirty="0" smtClean="0"/>
              <a:t>192.168.166.12</a:t>
            </a:r>
            <a:endParaRPr lang="en-US" dirty="0"/>
          </a:p>
          <a:p>
            <a:endParaRPr lang="en-US" dirty="0" smtClean="0"/>
          </a:p>
          <a:p>
            <a:endParaRPr lang="en-US" dirty="0"/>
          </a:p>
          <a:p>
            <a:pPr marL="0" indent="0">
              <a:buNone/>
            </a:pPr>
            <a:endParaRPr lang="en-US" dirty="0" smtClean="0"/>
          </a:p>
          <a:p>
            <a:endParaRPr lang="en-IN" dirty="0"/>
          </a:p>
        </p:txBody>
      </p:sp>
    </p:spTree>
    <p:extLst>
      <p:ext uri="{BB962C8B-B14F-4D97-AF65-F5344CB8AC3E}">
        <p14:creationId xmlns:p14="http://schemas.microsoft.com/office/powerpoint/2010/main" xmlns="" val="38758942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setup hostname</a:t>
            </a:r>
            <a:endParaRPr lang="en-IN" dirty="0"/>
          </a:p>
        </p:txBody>
      </p:sp>
      <p:sp>
        <p:nvSpPr>
          <p:cNvPr id="3" name="Content Placeholder 2"/>
          <p:cNvSpPr>
            <a:spLocks noGrp="1"/>
          </p:cNvSpPr>
          <p:nvPr>
            <p:ph idx="1"/>
          </p:nvPr>
        </p:nvSpPr>
        <p:spPr/>
        <p:txBody>
          <a:bodyPr>
            <a:normAutofit fontScale="77500" lnSpcReduction="20000"/>
          </a:bodyPr>
          <a:lstStyle/>
          <a:p>
            <a:r>
              <a:rPr lang="en-US" dirty="0" smtClean="0"/>
              <a:t>1. open the file</a:t>
            </a:r>
          </a:p>
          <a:p>
            <a:r>
              <a:rPr lang="en-US" dirty="0" smtClean="0"/>
              <a:t>[root#] vi /</a:t>
            </a:r>
            <a:r>
              <a:rPr lang="en-US" dirty="0" err="1" smtClean="0"/>
              <a:t>etc</a:t>
            </a:r>
            <a:r>
              <a:rPr lang="en-US" dirty="0" smtClean="0"/>
              <a:t>/</a:t>
            </a:r>
            <a:r>
              <a:rPr lang="en-US" dirty="0" err="1" smtClean="0"/>
              <a:t>sysconfig</a:t>
            </a:r>
            <a:r>
              <a:rPr lang="en-US" dirty="0" smtClean="0"/>
              <a:t>/network</a:t>
            </a:r>
          </a:p>
          <a:p>
            <a:r>
              <a:rPr lang="en-US" dirty="0" smtClean="0"/>
              <a:t>Hostname = </a:t>
            </a:r>
            <a:r>
              <a:rPr lang="en-US" dirty="0" err="1" smtClean="0"/>
              <a:t>localhost.localdomain</a:t>
            </a:r>
            <a:endParaRPr lang="en-US" dirty="0" smtClean="0"/>
          </a:p>
          <a:p>
            <a:r>
              <a:rPr lang="en-US" dirty="0" smtClean="0"/>
              <a:t>Networking = yes</a:t>
            </a:r>
          </a:p>
          <a:p>
            <a:r>
              <a:rPr lang="en-US" dirty="0" smtClean="0"/>
              <a:t>To set the hostname </a:t>
            </a:r>
            <a:r>
              <a:rPr lang="en-US" dirty="0" err="1" smtClean="0"/>
              <a:t>tyit</a:t>
            </a:r>
            <a:endParaRPr lang="en-US" dirty="0" smtClean="0"/>
          </a:p>
          <a:p>
            <a:r>
              <a:rPr lang="en-US" dirty="0" smtClean="0"/>
              <a:t>Edit as follows :</a:t>
            </a:r>
          </a:p>
          <a:p>
            <a:r>
              <a:rPr lang="en-US" dirty="0" smtClean="0"/>
              <a:t>Hostname = </a:t>
            </a:r>
            <a:r>
              <a:rPr lang="en-US" dirty="0" err="1" smtClean="0"/>
              <a:t>tyit</a:t>
            </a:r>
            <a:endParaRPr lang="en-US" dirty="0" smtClean="0"/>
          </a:p>
          <a:p>
            <a:r>
              <a:rPr lang="en-US" dirty="0" smtClean="0"/>
              <a:t>After changes reboot the system</a:t>
            </a:r>
          </a:p>
          <a:p>
            <a:r>
              <a:rPr lang="en-US" dirty="0" smtClean="0"/>
              <a:t>And then use the following command :</a:t>
            </a:r>
          </a:p>
          <a:p>
            <a:r>
              <a:rPr lang="en-US" dirty="0" smtClean="0"/>
              <a:t>[root#] hostname</a:t>
            </a:r>
          </a:p>
          <a:p>
            <a:r>
              <a:rPr lang="en-US" dirty="0" err="1" smtClean="0"/>
              <a:t>tyit</a:t>
            </a:r>
            <a:endParaRPr lang="en-US" dirty="0" smtClean="0"/>
          </a:p>
          <a:p>
            <a:endParaRPr lang="en-IN" dirty="0"/>
          </a:p>
        </p:txBody>
      </p:sp>
    </p:spTree>
    <p:extLst>
      <p:ext uri="{BB962C8B-B14F-4D97-AF65-F5344CB8AC3E}">
        <p14:creationId xmlns:p14="http://schemas.microsoft.com/office/powerpoint/2010/main" xmlns="" val="17889493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setup DNS Name resolution</a:t>
            </a:r>
            <a:endParaRPr lang="en-IN" dirty="0"/>
          </a:p>
        </p:txBody>
      </p:sp>
      <p:sp>
        <p:nvSpPr>
          <p:cNvPr id="3" name="Content Placeholder 2"/>
          <p:cNvSpPr>
            <a:spLocks noGrp="1"/>
          </p:cNvSpPr>
          <p:nvPr>
            <p:ph idx="1"/>
          </p:nvPr>
        </p:nvSpPr>
        <p:spPr/>
        <p:txBody>
          <a:bodyPr/>
          <a:lstStyle/>
          <a:p>
            <a:r>
              <a:rPr lang="en-US" dirty="0" smtClean="0"/>
              <a:t>Different hostnames are mapped to IP addresses with the help of DNS servers.</a:t>
            </a:r>
          </a:p>
          <a:p>
            <a:r>
              <a:rPr lang="en-US" dirty="0" smtClean="0"/>
              <a:t>To resolve the hostname to IP, programs needs to read the file /</a:t>
            </a:r>
            <a:r>
              <a:rPr lang="en-US" dirty="0" err="1" smtClean="0"/>
              <a:t>etc</a:t>
            </a:r>
            <a:r>
              <a:rPr lang="en-US" dirty="0" smtClean="0"/>
              <a:t>/</a:t>
            </a:r>
            <a:r>
              <a:rPr lang="en-US" dirty="0" err="1" smtClean="0"/>
              <a:t>resolv.conf</a:t>
            </a:r>
            <a:endParaRPr lang="en-US" dirty="0" smtClean="0"/>
          </a:p>
          <a:p>
            <a:r>
              <a:rPr lang="en-US" dirty="0" smtClean="0"/>
              <a:t>[root#] vi /</a:t>
            </a:r>
            <a:r>
              <a:rPr lang="en-US" dirty="0" err="1" smtClean="0"/>
              <a:t>etc</a:t>
            </a:r>
            <a:r>
              <a:rPr lang="en-US" dirty="0" smtClean="0"/>
              <a:t>/</a:t>
            </a:r>
            <a:r>
              <a:rPr lang="en-US" dirty="0" err="1" smtClean="0"/>
              <a:t>resolv.conf</a:t>
            </a:r>
            <a:endParaRPr lang="en-US" dirty="0" smtClean="0"/>
          </a:p>
          <a:p>
            <a:r>
              <a:rPr lang="en-US" dirty="0" err="1" smtClean="0"/>
              <a:t>Nameserver</a:t>
            </a:r>
            <a:r>
              <a:rPr lang="en-US" dirty="0" smtClean="0"/>
              <a:t> 192.168.166.7</a:t>
            </a:r>
          </a:p>
          <a:p>
            <a:r>
              <a:rPr lang="en-US" dirty="0" smtClean="0"/>
              <a:t>Tyit.com 192.168.166.7 </a:t>
            </a:r>
            <a:endParaRPr lang="en-IN" dirty="0"/>
          </a:p>
        </p:txBody>
      </p:sp>
    </p:spTree>
    <p:extLst>
      <p:ext uri="{BB962C8B-B14F-4D97-AF65-F5344CB8AC3E}">
        <p14:creationId xmlns:p14="http://schemas.microsoft.com/office/powerpoint/2010/main" xmlns="" val="3184960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err="1" smtClean="0"/>
              <a:t>etc</a:t>
            </a:r>
            <a:endParaRPr lang="en-IN" dirty="0"/>
          </a:p>
        </p:txBody>
      </p:sp>
      <p:sp>
        <p:nvSpPr>
          <p:cNvPr id="3" name="Content Placeholder 2"/>
          <p:cNvSpPr>
            <a:spLocks noGrp="1"/>
          </p:cNvSpPr>
          <p:nvPr>
            <p:ph idx="1"/>
          </p:nvPr>
        </p:nvSpPr>
        <p:spPr/>
        <p:txBody>
          <a:bodyPr>
            <a:normAutofit lnSpcReduction="10000"/>
          </a:bodyPr>
          <a:lstStyle/>
          <a:p>
            <a:r>
              <a:rPr lang="en-US" dirty="0" smtClean="0"/>
              <a:t>Most of the system configuration files are found in /etc.</a:t>
            </a:r>
          </a:p>
          <a:p>
            <a:r>
              <a:rPr lang="en-US" dirty="0" smtClean="0"/>
              <a:t>The system configuration files can be used to modify configuration.</a:t>
            </a:r>
          </a:p>
          <a:p>
            <a:r>
              <a:rPr lang="en-US" dirty="0" smtClean="0"/>
              <a:t>File permissions in this directory is set by root user and most of the files are owned by the root user.</a:t>
            </a:r>
          </a:p>
          <a:p>
            <a:r>
              <a:rPr lang="en-US" dirty="0" smtClean="0"/>
              <a:t>/</a:t>
            </a:r>
            <a:r>
              <a:rPr lang="en-US" dirty="0" err="1" smtClean="0"/>
              <a:t>etc</a:t>
            </a:r>
            <a:r>
              <a:rPr lang="en-US" dirty="0" smtClean="0"/>
              <a:t> directory is the most usable directory to the root user after his own home directory.</a:t>
            </a:r>
            <a:endParaRPr lang="en-IN" dirty="0"/>
          </a:p>
        </p:txBody>
      </p:sp>
    </p:spTree>
    <p:extLst>
      <p:ext uri="{BB962C8B-B14F-4D97-AF65-F5344CB8AC3E}">
        <p14:creationId xmlns:p14="http://schemas.microsoft.com/office/powerpoint/2010/main" xmlns="" val="29111634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Making a local file hostname to IP addresses</a:t>
            </a:r>
            <a:endParaRPr lang="en-IN" dirty="0"/>
          </a:p>
        </p:txBody>
      </p:sp>
      <p:sp>
        <p:nvSpPr>
          <p:cNvPr id="3" name="Content Placeholder 2"/>
          <p:cNvSpPr>
            <a:spLocks noGrp="1"/>
          </p:cNvSpPr>
          <p:nvPr>
            <p:ph idx="1"/>
          </p:nvPr>
        </p:nvSpPr>
        <p:spPr/>
        <p:txBody>
          <a:bodyPr/>
          <a:lstStyle/>
          <a:p>
            <a:r>
              <a:rPr lang="en-US" dirty="0" smtClean="0"/>
              <a:t>Linux machine is itself capable to store a list of hostnames along with their corresponding IP addresses in a local file on system /</a:t>
            </a:r>
            <a:r>
              <a:rPr lang="en-US" dirty="0" err="1" smtClean="0"/>
              <a:t>etc</a:t>
            </a:r>
            <a:r>
              <a:rPr lang="en-US" dirty="0" smtClean="0"/>
              <a:t>/hosts</a:t>
            </a:r>
          </a:p>
          <a:p>
            <a:r>
              <a:rPr lang="en-US" dirty="0" smtClean="0"/>
              <a:t>[root#] vi /</a:t>
            </a:r>
            <a:r>
              <a:rPr lang="en-US" dirty="0" err="1" smtClean="0"/>
              <a:t>etc</a:t>
            </a:r>
            <a:r>
              <a:rPr lang="en-US" dirty="0" smtClean="0"/>
              <a:t>/hosts</a:t>
            </a:r>
          </a:p>
          <a:p>
            <a:r>
              <a:rPr lang="en-US" dirty="0" smtClean="0"/>
              <a:t>192.168.144.60 tyit.university.com </a:t>
            </a:r>
            <a:r>
              <a:rPr lang="en-US" dirty="0" err="1" smtClean="0"/>
              <a:t>tyit</a:t>
            </a:r>
            <a:r>
              <a:rPr lang="en-US" dirty="0" smtClean="0"/>
              <a:t> </a:t>
            </a:r>
            <a:r>
              <a:rPr lang="en-US" dirty="0" err="1" smtClean="0"/>
              <a:t>ty</a:t>
            </a:r>
            <a:endParaRPr lang="en-US" dirty="0" smtClean="0"/>
          </a:p>
          <a:p>
            <a:r>
              <a:rPr lang="en-US" dirty="0" smtClean="0"/>
              <a:t>IP address hostname alias</a:t>
            </a:r>
          </a:p>
          <a:p>
            <a:endParaRPr lang="en-IN" dirty="0"/>
          </a:p>
        </p:txBody>
      </p:sp>
    </p:spTree>
    <p:extLst>
      <p:ext uri="{BB962C8B-B14F-4D97-AF65-F5344CB8AC3E}">
        <p14:creationId xmlns:p14="http://schemas.microsoft.com/office/powerpoint/2010/main" xmlns="" val="21611235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err="1" smtClean="0"/>
              <a:t>etc</a:t>
            </a:r>
            <a:r>
              <a:rPr lang="en-US" dirty="0" smtClean="0"/>
              <a:t>/</a:t>
            </a:r>
            <a:r>
              <a:rPr lang="en-US" dirty="0" err="1" smtClean="0"/>
              <a:t>sysconfig</a:t>
            </a:r>
            <a:endParaRPr lang="en-IN" dirty="0"/>
          </a:p>
        </p:txBody>
      </p:sp>
      <p:sp>
        <p:nvSpPr>
          <p:cNvPr id="3" name="Content Placeholder 2"/>
          <p:cNvSpPr>
            <a:spLocks noGrp="1"/>
          </p:cNvSpPr>
          <p:nvPr>
            <p:ph idx="1"/>
          </p:nvPr>
        </p:nvSpPr>
        <p:spPr/>
        <p:txBody>
          <a:bodyPr/>
          <a:lstStyle/>
          <a:p>
            <a:r>
              <a:rPr lang="en-US" dirty="0" smtClean="0"/>
              <a:t>1. static-routes</a:t>
            </a:r>
          </a:p>
          <a:p>
            <a:r>
              <a:rPr lang="en-US" dirty="0" smtClean="0"/>
              <a:t>It helps to set static routes on </a:t>
            </a:r>
            <a:r>
              <a:rPr lang="en-US" dirty="0"/>
              <a:t>L</a:t>
            </a:r>
            <a:r>
              <a:rPr lang="en-US" dirty="0" smtClean="0"/>
              <a:t>inux system.</a:t>
            </a:r>
          </a:p>
          <a:p>
            <a:r>
              <a:rPr lang="en-US" dirty="0" smtClean="0"/>
              <a:t>The file for static routes is</a:t>
            </a:r>
          </a:p>
          <a:p>
            <a:r>
              <a:rPr lang="en-US" dirty="0" smtClean="0"/>
              <a:t>/</a:t>
            </a:r>
            <a:r>
              <a:rPr lang="en-US" dirty="0" err="1" smtClean="0"/>
              <a:t>etc</a:t>
            </a:r>
            <a:r>
              <a:rPr lang="en-US" dirty="0" smtClean="0"/>
              <a:t>/</a:t>
            </a:r>
            <a:r>
              <a:rPr lang="en-US" dirty="0" err="1" smtClean="0"/>
              <a:t>sysconfig</a:t>
            </a:r>
            <a:r>
              <a:rPr lang="en-US" dirty="0" smtClean="0"/>
              <a:t>/static-routes</a:t>
            </a:r>
          </a:p>
          <a:p>
            <a:endParaRPr lang="en-US" dirty="0" smtClean="0"/>
          </a:p>
          <a:p>
            <a:endParaRPr lang="en-IN" dirty="0"/>
          </a:p>
        </p:txBody>
      </p:sp>
    </p:spTree>
    <p:extLst>
      <p:ext uri="{BB962C8B-B14F-4D97-AF65-F5344CB8AC3E}">
        <p14:creationId xmlns:p14="http://schemas.microsoft.com/office/powerpoint/2010/main" xmlns="" val="42350077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a:bodyPr>
          <a:lstStyle/>
          <a:p>
            <a:r>
              <a:rPr lang="en-US" dirty="0" smtClean="0"/>
              <a:t>2. </a:t>
            </a:r>
            <a:r>
              <a:rPr lang="en-US" dirty="0" err="1" smtClean="0"/>
              <a:t>iptables</a:t>
            </a:r>
            <a:endParaRPr lang="en-US" dirty="0" smtClean="0"/>
          </a:p>
          <a:p>
            <a:r>
              <a:rPr lang="en-US" dirty="0" smtClean="0"/>
              <a:t>Standard Red Hat Linux firewall.</a:t>
            </a:r>
          </a:p>
          <a:p>
            <a:r>
              <a:rPr lang="en-US" dirty="0" smtClean="0"/>
              <a:t>Implements </a:t>
            </a:r>
            <a:r>
              <a:rPr lang="en-US" dirty="0" err="1" smtClean="0"/>
              <a:t>ipchains</a:t>
            </a:r>
            <a:r>
              <a:rPr lang="en-US" dirty="0" smtClean="0"/>
              <a:t> as rules for firewall filtering.</a:t>
            </a:r>
          </a:p>
          <a:p>
            <a:r>
              <a:rPr lang="en-US" dirty="0" smtClean="0"/>
              <a:t>File is /</a:t>
            </a:r>
            <a:r>
              <a:rPr lang="en-US" dirty="0" err="1" smtClean="0"/>
              <a:t>etc</a:t>
            </a:r>
            <a:r>
              <a:rPr lang="en-US" dirty="0" smtClean="0"/>
              <a:t>/</a:t>
            </a:r>
            <a:r>
              <a:rPr lang="en-US" dirty="0" err="1" smtClean="0"/>
              <a:t>sysconfig</a:t>
            </a:r>
            <a:r>
              <a:rPr lang="en-US" dirty="0" smtClean="0"/>
              <a:t>/</a:t>
            </a:r>
            <a:r>
              <a:rPr lang="en-US" dirty="0" err="1" smtClean="0"/>
              <a:t>iptables</a:t>
            </a:r>
            <a:endParaRPr lang="en-US" dirty="0" smtClean="0"/>
          </a:p>
          <a:p>
            <a:r>
              <a:rPr lang="en-US" dirty="0" smtClean="0"/>
              <a:t>Lines in file :</a:t>
            </a:r>
          </a:p>
          <a:p>
            <a:r>
              <a:rPr lang="en-US" dirty="0" smtClean="0"/>
              <a:t>A INPUT –p </a:t>
            </a:r>
            <a:r>
              <a:rPr lang="en-US" dirty="0" err="1" smtClean="0"/>
              <a:t>tcp</a:t>
            </a:r>
            <a:r>
              <a:rPr lang="en-US" dirty="0" smtClean="0"/>
              <a:t> –</a:t>
            </a:r>
            <a:r>
              <a:rPr lang="en-US" dirty="0" err="1" smtClean="0"/>
              <a:t>dport</a:t>
            </a:r>
            <a:r>
              <a:rPr lang="en-US" dirty="0" smtClean="0"/>
              <a:t> 80 –p </a:t>
            </a:r>
            <a:r>
              <a:rPr lang="en-US" dirty="0" err="1" smtClean="0"/>
              <a:t>tcp</a:t>
            </a:r>
            <a:r>
              <a:rPr lang="en-US" dirty="0" smtClean="0"/>
              <a:t> -j ACCEPT</a:t>
            </a:r>
          </a:p>
          <a:p>
            <a:r>
              <a:rPr lang="en-US" dirty="0" smtClean="0"/>
              <a:t>This line means it allows </a:t>
            </a:r>
            <a:r>
              <a:rPr lang="en-US" dirty="0" err="1" smtClean="0"/>
              <a:t>tcp</a:t>
            </a:r>
            <a:r>
              <a:rPr lang="en-US" dirty="0" smtClean="0"/>
              <a:t> requests for port number 80 which is port for HTTP.</a:t>
            </a:r>
            <a:endParaRPr lang="en-IN" dirty="0"/>
          </a:p>
        </p:txBody>
      </p:sp>
    </p:spTree>
    <p:extLst>
      <p:ext uri="{BB962C8B-B14F-4D97-AF65-F5344CB8AC3E}">
        <p14:creationId xmlns:p14="http://schemas.microsoft.com/office/powerpoint/2010/main" xmlns="" val="36871491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err="1" smtClean="0"/>
              <a:t>etc</a:t>
            </a:r>
            <a:r>
              <a:rPr lang="en-US" dirty="0" smtClean="0"/>
              <a:t>/</a:t>
            </a:r>
            <a:r>
              <a:rPr lang="en-US" dirty="0" err="1" smtClean="0"/>
              <a:t>sysconfig</a:t>
            </a:r>
            <a:r>
              <a:rPr lang="en-US" dirty="0" smtClean="0"/>
              <a:t>/network-scripts</a:t>
            </a:r>
            <a:endParaRPr lang="en-IN" dirty="0"/>
          </a:p>
        </p:txBody>
      </p:sp>
      <p:sp>
        <p:nvSpPr>
          <p:cNvPr id="3" name="Content Placeholder 2"/>
          <p:cNvSpPr>
            <a:spLocks noGrp="1"/>
          </p:cNvSpPr>
          <p:nvPr>
            <p:ph idx="1"/>
          </p:nvPr>
        </p:nvSpPr>
        <p:spPr/>
        <p:txBody>
          <a:bodyPr/>
          <a:lstStyle/>
          <a:p>
            <a:r>
              <a:rPr lang="en-US" dirty="0" smtClean="0"/>
              <a:t>1. </a:t>
            </a:r>
            <a:r>
              <a:rPr lang="en-US" dirty="0" err="1" smtClean="0"/>
              <a:t>ifcfg-networkinterfacename</a:t>
            </a:r>
            <a:endParaRPr lang="en-US" dirty="0" smtClean="0"/>
          </a:p>
          <a:p>
            <a:r>
              <a:rPr lang="en-US" dirty="0" smtClean="0"/>
              <a:t>For </a:t>
            </a:r>
            <a:r>
              <a:rPr lang="en-US" dirty="0" err="1" smtClean="0"/>
              <a:t>ethernet</a:t>
            </a:r>
            <a:r>
              <a:rPr lang="en-US" dirty="0" smtClean="0"/>
              <a:t> the network interface name is eth0 and hence the file will be :</a:t>
            </a:r>
          </a:p>
          <a:p>
            <a:r>
              <a:rPr lang="en-US" dirty="0" smtClean="0"/>
              <a:t>/</a:t>
            </a:r>
            <a:r>
              <a:rPr lang="en-US" dirty="0" err="1" smtClean="0"/>
              <a:t>etc</a:t>
            </a:r>
            <a:r>
              <a:rPr lang="en-US" dirty="0" smtClean="0"/>
              <a:t>/</a:t>
            </a:r>
            <a:r>
              <a:rPr lang="en-US" dirty="0" err="1" smtClean="0"/>
              <a:t>sysconfig</a:t>
            </a:r>
            <a:r>
              <a:rPr lang="en-US" dirty="0" smtClean="0"/>
              <a:t>/network-scripts/ifcfg-eth0</a:t>
            </a:r>
          </a:p>
          <a:p>
            <a:r>
              <a:rPr lang="en-US" dirty="0" smtClean="0"/>
              <a:t>For loopback device the network interface name is lo and hence the file will be :</a:t>
            </a:r>
          </a:p>
          <a:p>
            <a:r>
              <a:rPr lang="en-US" dirty="0"/>
              <a:t>/</a:t>
            </a:r>
            <a:r>
              <a:rPr lang="en-US" dirty="0" err="1" smtClean="0"/>
              <a:t>etc</a:t>
            </a:r>
            <a:r>
              <a:rPr lang="en-US" dirty="0" smtClean="0"/>
              <a:t>/</a:t>
            </a:r>
            <a:r>
              <a:rPr lang="en-US" dirty="0" err="1" smtClean="0"/>
              <a:t>sysconfig</a:t>
            </a:r>
            <a:r>
              <a:rPr lang="en-US" dirty="0" smtClean="0"/>
              <a:t>/network-scripts/</a:t>
            </a:r>
            <a:r>
              <a:rPr lang="en-US" dirty="0" err="1" smtClean="0"/>
              <a:t>ifcfg</a:t>
            </a:r>
            <a:r>
              <a:rPr lang="en-US" dirty="0" smtClean="0"/>
              <a:t>-lo</a:t>
            </a:r>
          </a:p>
          <a:p>
            <a:endParaRPr lang="en-IN" dirty="0"/>
          </a:p>
        </p:txBody>
      </p:sp>
    </p:spTree>
    <p:extLst>
      <p:ext uri="{BB962C8B-B14F-4D97-AF65-F5344CB8AC3E}">
        <p14:creationId xmlns:p14="http://schemas.microsoft.com/office/powerpoint/2010/main" xmlns="" val="34198192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t>2. </a:t>
            </a:r>
            <a:r>
              <a:rPr lang="en-US" dirty="0" err="1" smtClean="0"/>
              <a:t>ifup</a:t>
            </a:r>
            <a:r>
              <a:rPr lang="en-US" dirty="0" smtClean="0"/>
              <a:t> and </a:t>
            </a:r>
            <a:r>
              <a:rPr lang="en-US" dirty="0" err="1" smtClean="0"/>
              <a:t>ifdown</a:t>
            </a:r>
            <a:endParaRPr lang="en-US" dirty="0" smtClean="0"/>
          </a:p>
          <a:p>
            <a:r>
              <a:rPr lang="en-US" dirty="0" smtClean="0"/>
              <a:t>To bring the </a:t>
            </a:r>
            <a:r>
              <a:rPr lang="en-US" dirty="0" err="1" smtClean="0"/>
              <a:t>ethernet</a:t>
            </a:r>
            <a:r>
              <a:rPr lang="en-US" dirty="0" smtClean="0"/>
              <a:t> device up :</a:t>
            </a:r>
          </a:p>
          <a:p>
            <a:r>
              <a:rPr lang="en-US" dirty="0" smtClean="0"/>
              <a:t>[root#] </a:t>
            </a:r>
            <a:r>
              <a:rPr lang="en-US" dirty="0" err="1" smtClean="0"/>
              <a:t>ifup</a:t>
            </a:r>
            <a:r>
              <a:rPr lang="en-US" dirty="0" smtClean="0"/>
              <a:t> eth0</a:t>
            </a:r>
          </a:p>
          <a:p>
            <a:r>
              <a:rPr lang="en-US" dirty="0" smtClean="0"/>
              <a:t>To bring the </a:t>
            </a:r>
            <a:r>
              <a:rPr lang="en-US" dirty="0" err="1" smtClean="0"/>
              <a:t>ethernet</a:t>
            </a:r>
            <a:r>
              <a:rPr lang="en-US" dirty="0" smtClean="0"/>
              <a:t> device down :</a:t>
            </a:r>
          </a:p>
          <a:p>
            <a:r>
              <a:rPr lang="en-US" dirty="0" smtClean="0"/>
              <a:t>[root#] </a:t>
            </a:r>
            <a:r>
              <a:rPr lang="en-US" dirty="0" err="1" smtClean="0"/>
              <a:t>ifdown</a:t>
            </a:r>
            <a:r>
              <a:rPr lang="en-US" dirty="0" smtClean="0"/>
              <a:t> eth0</a:t>
            </a:r>
            <a:endParaRPr lang="en-IN" dirty="0"/>
          </a:p>
        </p:txBody>
      </p:sp>
    </p:spTree>
    <p:extLst>
      <p:ext uri="{BB962C8B-B14F-4D97-AF65-F5344CB8AC3E}">
        <p14:creationId xmlns:p14="http://schemas.microsoft.com/office/powerpoint/2010/main" xmlns="" val="34726560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a:t>
            </a:r>
            <a:r>
              <a:rPr lang="en-US" dirty="0" err="1" smtClean="0"/>
              <a:t>init</a:t>
            </a:r>
            <a:r>
              <a:rPr lang="en-US" dirty="0" smtClean="0"/>
              <a:t> scripts</a:t>
            </a:r>
            <a:endParaRPr lang="en-IN" dirty="0"/>
          </a:p>
        </p:txBody>
      </p:sp>
      <p:sp>
        <p:nvSpPr>
          <p:cNvPr id="3" name="Content Placeholder 2"/>
          <p:cNvSpPr>
            <a:spLocks noGrp="1"/>
          </p:cNvSpPr>
          <p:nvPr>
            <p:ph idx="1"/>
          </p:nvPr>
        </p:nvSpPr>
        <p:spPr/>
        <p:txBody>
          <a:bodyPr>
            <a:normAutofit fontScale="77500" lnSpcReduction="20000"/>
          </a:bodyPr>
          <a:lstStyle/>
          <a:p>
            <a:r>
              <a:rPr lang="en-US" b="1" dirty="0" smtClean="0"/>
              <a:t>Managing </a:t>
            </a:r>
            <a:r>
              <a:rPr lang="en-US" b="1" dirty="0" err="1" smtClean="0"/>
              <a:t>rc</a:t>
            </a:r>
            <a:r>
              <a:rPr lang="en-US" b="1" dirty="0" smtClean="0"/>
              <a:t> scripts by hand</a:t>
            </a:r>
          </a:p>
          <a:p>
            <a:r>
              <a:rPr lang="en-US" dirty="0" smtClean="0"/>
              <a:t>To change the services that are started by the default </a:t>
            </a:r>
            <a:r>
              <a:rPr lang="en-US" dirty="0" err="1" smtClean="0"/>
              <a:t>runlevel</a:t>
            </a:r>
            <a:r>
              <a:rPr lang="en-US" dirty="0" smtClean="0"/>
              <a:t> the scripts in /</a:t>
            </a:r>
            <a:r>
              <a:rPr lang="en-US" dirty="0" err="1" smtClean="0"/>
              <a:t>etc</a:t>
            </a:r>
            <a:r>
              <a:rPr lang="en-US" dirty="0" smtClean="0"/>
              <a:t>/rc3.d or /</a:t>
            </a:r>
            <a:r>
              <a:rPr lang="en-US" dirty="0" err="1" smtClean="0"/>
              <a:t>etc</a:t>
            </a:r>
            <a:r>
              <a:rPr lang="en-US" dirty="0" smtClean="0"/>
              <a:t>/rc5.d can be edited.</a:t>
            </a:r>
          </a:p>
          <a:p>
            <a:r>
              <a:rPr lang="en-US" dirty="0" smtClean="0"/>
              <a:t>These directories has files either staring with K or S.</a:t>
            </a:r>
          </a:p>
          <a:p>
            <a:r>
              <a:rPr lang="en-US" dirty="0" smtClean="0"/>
              <a:t>The files that start with S are startup files and the files that start with K are kill files.</a:t>
            </a:r>
          </a:p>
          <a:p>
            <a:r>
              <a:rPr lang="en-US" dirty="0" smtClean="0"/>
              <a:t>When the system starts it runs the scripts in the directory of that the particular </a:t>
            </a:r>
            <a:r>
              <a:rPr lang="en-US" dirty="0" err="1" smtClean="0"/>
              <a:t>runlevel</a:t>
            </a:r>
            <a:r>
              <a:rPr lang="en-US" dirty="0" smtClean="0"/>
              <a:t>.</a:t>
            </a:r>
          </a:p>
          <a:p>
            <a:r>
              <a:rPr lang="en-US" dirty="0" smtClean="0"/>
              <a:t>For </a:t>
            </a:r>
            <a:r>
              <a:rPr lang="en-US" dirty="0" err="1" smtClean="0"/>
              <a:t>eg</a:t>
            </a:r>
            <a:r>
              <a:rPr lang="en-US" dirty="0" smtClean="0"/>
              <a:t>. If the system started in </a:t>
            </a:r>
            <a:r>
              <a:rPr lang="en-US" dirty="0" err="1" smtClean="0"/>
              <a:t>runlevel</a:t>
            </a:r>
            <a:r>
              <a:rPr lang="en-US" dirty="0" smtClean="0"/>
              <a:t> 5 it runs the scripts in /</a:t>
            </a:r>
            <a:r>
              <a:rPr lang="en-US" dirty="0" err="1" smtClean="0"/>
              <a:t>etc</a:t>
            </a:r>
            <a:r>
              <a:rPr lang="en-US" dirty="0" smtClean="0"/>
              <a:t>/rc5.d</a:t>
            </a:r>
          </a:p>
          <a:p>
            <a:r>
              <a:rPr lang="en-US" dirty="0" smtClean="0"/>
              <a:t>When the system shuts down the corresponding K or kill scripts are run to shut down the system from </a:t>
            </a:r>
            <a:r>
              <a:rPr lang="en-US" dirty="0" err="1" smtClean="0"/>
              <a:t>rc</a:t>
            </a:r>
            <a:r>
              <a:rPr lang="en-US" dirty="0" smtClean="0"/>
              <a:t> directory.</a:t>
            </a:r>
            <a:endParaRPr lang="en-IN" dirty="0"/>
          </a:p>
        </p:txBody>
      </p:sp>
    </p:spTree>
    <p:extLst>
      <p:ext uri="{BB962C8B-B14F-4D97-AF65-F5344CB8AC3E}">
        <p14:creationId xmlns:p14="http://schemas.microsoft.com/office/powerpoint/2010/main" xmlns="" val="15464589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b="1" dirty="0" smtClean="0"/>
              <a:t>Managing </a:t>
            </a:r>
            <a:r>
              <a:rPr lang="en-US" b="1" dirty="0" err="1" smtClean="0"/>
              <a:t>rc</a:t>
            </a:r>
            <a:r>
              <a:rPr lang="en-US" b="1" dirty="0" smtClean="0"/>
              <a:t> scripts using </a:t>
            </a:r>
            <a:r>
              <a:rPr lang="en-US" b="1" dirty="0" err="1" smtClean="0"/>
              <a:t>chkconfig</a:t>
            </a:r>
            <a:endParaRPr lang="en-US" b="1" dirty="0" smtClean="0"/>
          </a:p>
          <a:p>
            <a:r>
              <a:rPr lang="en-US" dirty="0" err="1" smtClean="0"/>
              <a:t>Chkconfig</a:t>
            </a:r>
            <a:r>
              <a:rPr lang="en-US" dirty="0" smtClean="0"/>
              <a:t> utility helps the system administrator to manage </a:t>
            </a:r>
            <a:r>
              <a:rPr lang="en-US" dirty="0" err="1" smtClean="0"/>
              <a:t>rc</a:t>
            </a:r>
            <a:r>
              <a:rPr lang="en-US" dirty="0" smtClean="0"/>
              <a:t> scripts .</a:t>
            </a:r>
          </a:p>
          <a:p>
            <a:r>
              <a:rPr lang="en-US" dirty="0" smtClean="0"/>
              <a:t> </a:t>
            </a:r>
            <a:r>
              <a:rPr lang="en-US" dirty="0" err="1" smtClean="0"/>
              <a:t>chkconfig</a:t>
            </a:r>
            <a:r>
              <a:rPr lang="en-US" dirty="0" smtClean="0"/>
              <a:t> –list sows all services and whether they are stopped or started at each </a:t>
            </a:r>
            <a:r>
              <a:rPr lang="en-US" dirty="0" err="1" smtClean="0"/>
              <a:t>runlevel</a:t>
            </a:r>
            <a:r>
              <a:rPr lang="en-US" dirty="0" smtClean="0"/>
              <a:t>.</a:t>
            </a:r>
          </a:p>
          <a:p>
            <a:r>
              <a:rPr lang="en-US" dirty="0" smtClean="0"/>
              <a:t>[root#]</a:t>
            </a:r>
            <a:r>
              <a:rPr lang="en-US" dirty="0" err="1" smtClean="0"/>
              <a:t>chkconfig</a:t>
            </a:r>
            <a:r>
              <a:rPr lang="en-US" dirty="0" smtClean="0"/>
              <a:t> –list </a:t>
            </a:r>
            <a:r>
              <a:rPr lang="en-US" dirty="0" err="1" smtClean="0"/>
              <a:t>sshd</a:t>
            </a:r>
            <a:endParaRPr lang="en-US" dirty="0" smtClean="0"/>
          </a:p>
          <a:p>
            <a:r>
              <a:rPr lang="en-US" dirty="0"/>
              <a:t> </a:t>
            </a:r>
            <a:r>
              <a:rPr lang="en-US" dirty="0" err="1" smtClean="0"/>
              <a:t>sshd</a:t>
            </a:r>
            <a:r>
              <a:rPr lang="en-US" dirty="0" smtClean="0"/>
              <a:t> 0:off 1:off 2:off 3:on 4:on 5:on 6:off  </a:t>
            </a:r>
            <a:endParaRPr lang="en-IN" dirty="0"/>
          </a:p>
        </p:txBody>
      </p:sp>
    </p:spTree>
    <p:extLst>
      <p:ext uri="{BB962C8B-B14F-4D97-AF65-F5344CB8AC3E}">
        <p14:creationId xmlns:p14="http://schemas.microsoft.com/office/powerpoint/2010/main" xmlns="" val="7760594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t>To turn off or on a service at a particular </a:t>
            </a:r>
            <a:r>
              <a:rPr lang="en-US" dirty="0" err="1" smtClean="0"/>
              <a:t>runlevel</a:t>
            </a:r>
            <a:r>
              <a:rPr lang="en-US" dirty="0"/>
              <a:t> </a:t>
            </a:r>
            <a:r>
              <a:rPr lang="en-US" dirty="0" smtClean="0"/>
              <a:t>the syntax is :</a:t>
            </a:r>
          </a:p>
          <a:p>
            <a:r>
              <a:rPr lang="en-US" dirty="0" err="1" smtClean="0"/>
              <a:t>Chkconfig</a:t>
            </a:r>
            <a:r>
              <a:rPr lang="en-US" dirty="0" smtClean="0"/>
              <a:t> –level[0-6] </a:t>
            </a:r>
            <a:r>
              <a:rPr lang="en-US" dirty="0" err="1" smtClean="0"/>
              <a:t>servicename</a:t>
            </a:r>
            <a:r>
              <a:rPr lang="en-US" dirty="0" smtClean="0"/>
              <a:t> </a:t>
            </a:r>
            <a:r>
              <a:rPr lang="en-US" dirty="0" err="1" smtClean="0"/>
              <a:t>off|on|reset</a:t>
            </a:r>
            <a:endParaRPr lang="en-US" dirty="0" smtClean="0"/>
          </a:p>
          <a:p>
            <a:r>
              <a:rPr lang="en-US" dirty="0" smtClean="0"/>
              <a:t>[root#] </a:t>
            </a:r>
            <a:r>
              <a:rPr lang="en-US" dirty="0" err="1" smtClean="0"/>
              <a:t>chkconfig</a:t>
            </a:r>
            <a:r>
              <a:rPr lang="en-US" dirty="0" smtClean="0"/>
              <a:t> –level 2 </a:t>
            </a:r>
            <a:r>
              <a:rPr lang="en-US" dirty="0" err="1" smtClean="0"/>
              <a:t>nfs</a:t>
            </a:r>
            <a:r>
              <a:rPr lang="en-US" dirty="0" smtClean="0"/>
              <a:t> off</a:t>
            </a:r>
          </a:p>
          <a:p>
            <a:r>
              <a:rPr lang="en-US" dirty="0" smtClean="0"/>
              <a:t>To start apache service on all the </a:t>
            </a:r>
            <a:r>
              <a:rPr lang="en-US" dirty="0" err="1" smtClean="0"/>
              <a:t>runlevels</a:t>
            </a:r>
            <a:r>
              <a:rPr lang="en-US" dirty="0" smtClean="0"/>
              <a:t>,</a:t>
            </a:r>
          </a:p>
          <a:p>
            <a:r>
              <a:rPr lang="en-US" dirty="0" smtClean="0"/>
              <a:t>[root#] </a:t>
            </a:r>
            <a:r>
              <a:rPr lang="en-US" dirty="0" err="1" smtClean="0"/>
              <a:t>chnconfig</a:t>
            </a:r>
            <a:r>
              <a:rPr lang="en-US" dirty="0" smtClean="0"/>
              <a:t> </a:t>
            </a:r>
            <a:r>
              <a:rPr lang="en-US" dirty="0" err="1" smtClean="0"/>
              <a:t>httpd</a:t>
            </a:r>
            <a:r>
              <a:rPr lang="en-US" smtClean="0"/>
              <a:t> on</a:t>
            </a:r>
            <a:endParaRPr lang="en-US" dirty="0" smtClean="0"/>
          </a:p>
        </p:txBody>
      </p:sp>
    </p:spTree>
    <p:extLst>
      <p:ext uri="{BB962C8B-B14F-4D97-AF65-F5344CB8AC3E}">
        <p14:creationId xmlns:p14="http://schemas.microsoft.com/office/powerpoint/2010/main" xmlns="" val="8525728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/etc/</a:t>
            </a:r>
            <a:r>
              <a:rPr lang="en-US" dirty="0" err="1" smtClean="0"/>
              <a:t>sysconfig</a:t>
            </a:r>
            <a:r>
              <a:rPr lang="en-US" dirty="0" smtClean="0"/>
              <a:t> directories</a:t>
            </a:r>
            <a:endParaRPr lang="en-US" dirty="0"/>
          </a:p>
        </p:txBody>
      </p:sp>
      <p:sp>
        <p:nvSpPr>
          <p:cNvPr id="3" name="Content Placeholder 2"/>
          <p:cNvSpPr>
            <a:spLocks noGrp="1"/>
          </p:cNvSpPr>
          <p:nvPr>
            <p:ph idx="1"/>
          </p:nvPr>
        </p:nvSpPr>
        <p:spPr/>
        <p:txBody>
          <a:bodyPr/>
          <a:lstStyle/>
          <a:p>
            <a:r>
              <a:rPr lang="en-US" dirty="0" smtClean="0"/>
              <a:t>1. /etc/</a:t>
            </a:r>
            <a:r>
              <a:rPr lang="en-US" dirty="0" err="1" smtClean="0"/>
              <a:t>sysconfig</a:t>
            </a:r>
            <a:r>
              <a:rPr lang="en-US" dirty="0" smtClean="0"/>
              <a:t>/</a:t>
            </a:r>
            <a:r>
              <a:rPr lang="en-US" dirty="0" err="1" smtClean="0"/>
              <a:t>authconfig</a:t>
            </a:r>
            <a:endParaRPr lang="en-US" dirty="0" smtClean="0"/>
          </a:p>
          <a:p>
            <a:r>
              <a:rPr lang="en-US" dirty="0" smtClean="0"/>
              <a:t>Provides settings for authorization to be followed on the host.</a:t>
            </a:r>
          </a:p>
          <a:p>
            <a:r>
              <a:rPr lang="en-US" dirty="0" smtClean="0"/>
              <a:t>USE &lt;</a:t>
            </a:r>
            <a:r>
              <a:rPr lang="en-US" dirty="0" err="1" smtClean="0"/>
              <a:t>servicename</a:t>
            </a:r>
            <a:r>
              <a:rPr lang="en-US" dirty="0" smtClean="0"/>
              <a:t>&gt;=&lt;value&gt;</a:t>
            </a:r>
          </a:p>
          <a:p>
            <a:r>
              <a:rPr lang="en-US" dirty="0" smtClean="0"/>
              <a:t>USE MD5 = yes</a:t>
            </a:r>
          </a:p>
          <a:p>
            <a:r>
              <a:rPr lang="en-US" dirty="0" smtClean="0"/>
              <a:t>Use md5 for </a:t>
            </a:r>
            <a:r>
              <a:rPr lang="en-US" dirty="0" err="1" smtClean="0"/>
              <a:t>authnetication</a:t>
            </a:r>
            <a:endParaRPr lang="en-US" dirty="0" smtClean="0"/>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/etc/</a:t>
            </a:r>
            <a:r>
              <a:rPr lang="en-US" dirty="0" err="1" smtClean="0"/>
              <a:t>sysconfig</a:t>
            </a:r>
            <a:r>
              <a:rPr lang="en-US" dirty="0" smtClean="0"/>
              <a:t>/il8n</a:t>
            </a:r>
            <a:endParaRPr lang="en-US" dirty="0"/>
          </a:p>
        </p:txBody>
      </p:sp>
      <p:sp>
        <p:nvSpPr>
          <p:cNvPr id="3" name="Content Placeholder 2"/>
          <p:cNvSpPr>
            <a:spLocks noGrp="1"/>
          </p:cNvSpPr>
          <p:nvPr>
            <p:ph idx="1"/>
          </p:nvPr>
        </p:nvSpPr>
        <p:spPr/>
        <p:txBody>
          <a:bodyPr/>
          <a:lstStyle/>
          <a:p>
            <a:r>
              <a:rPr lang="en-US" dirty="0" smtClean="0"/>
              <a:t>Use to setup default language</a:t>
            </a:r>
          </a:p>
          <a:p>
            <a:r>
              <a:rPr lang="en-US" dirty="0" smtClean="0"/>
              <a:t>LANG = “</a:t>
            </a:r>
            <a:r>
              <a:rPr lang="en-US" dirty="0" err="1" smtClean="0"/>
              <a:t>en_us</a:t>
            </a:r>
            <a:r>
              <a:rPr lang="en-US" dirty="0" smtClean="0"/>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Files in /</a:t>
            </a:r>
            <a:r>
              <a:rPr lang="en-US" dirty="0" err="1" smtClean="0"/>
              <a:t>etc</a:t>
            </a:r>
            <a:endParaRPr lang="en-IN" dirty="0"/>
          </a:p>
        </p:txBody>
      </p:sp>
      <p:sp>
        <p:nvSpPr>
          <p:cNvPr id="3" name="Content Placeholder 2"/>
          <p:cNvSpPr>
            <a:spLocks noGrp="1"/>
          </p:cNvSpPr>
          <p:nvPr>
            <p:ph idx="1"/>
          </p:nvPr>
        </p:nvSpPr>
        <p:spPr/>
        <p:txBody>
          <a:bodyPr/>
          <a:lstStyle/>
          <a:p>
            <a:r>
              <a:rPr lang="en-US" dirty="0" smtClean="0"/>
              <a:t>/</a:t>
            </a:r>
            <a:r>
              <a:rPr lang="en-US" dirty="0" err="1" smtClean="0"/>
              <a:t>etc</a:t>
            </a:r>
            <a:r>
              <a:rPr lang="en-US" dirty="0" smtClean="0"/>
              <a:t>/grub/</a:t>
            </a:r>
            <a:r>
              <a:rPr lang="en-US" dirty="0" err="1" smtClean="0"/>
              <a:t>grub.conf</a:t>
            </a:r>
            <a:r>
              <a:rPr lang="en-US" dirty="0" smtClean="0"/>
              <a:t> – grub configuration file.</a:t>
            </a:r>
          </a:p>
          <a:p>
            <a:r>
              <a:rPr lang="en-US" dirty="0" smtClean="0"/>
              <a:t>/</a:t>
            </a:r>
            <a:r>
              <a:rPr lang="en-US" dirty="0" err="1" smtClean="0"/>
              <a:t>etc</a:t>
            </a:r>
            <a:r>
              <a:rPr lang="en-US" dirty="0" smtClean="0"/>
              <a:t>/shadow – contains sensitive information like user passwords in hash form.</a:t>
            </a:r>
          </a:p>
          <a:p>
            <a:r>
              <a:rPr lang="en-US" dirty="0" smtClean="0"/>
              <a:t>/</a:t>
            </a:r>
            <a:r>
              <a:rPr lang="en-US" dirty="0" err="1" smtClean="0"/>
              <a:t>etc</a:t>
            </a:r>
            <a:r>
              <a:rPr lang="en-US" dirty="0" smtClean="0"/>
              <a:t>/</a:t>
            </a:r>
            <a:r>
              <a:rPr lang="en-US" dirty="0" err="1" smtClean="0"/>
              <a:t>sysconfig</a:t>
            </a:r>
            <a:r>
              <a:rPr lang="en-US" dirty="0" smtClean="0"/>
              <a:t> – system configuration files</a:t>
            </a:r>
          </a:p>
          <a:p>
            <a:r>
              <a:rPr lang="en-US" dirty="0" smtClean="0"/>
              <a:t>/</a:t>
            </a:r>
            <a:r>
              <a:rPr lang="en-US" dirty="0" err="1" smtClean="0"/>
              <a:t>etc</a:t>
            </a:r>
            <a:r>
              <a:rPr lang="en-US" dirty="0" smtClean="0"/>
              <a:t>/</a:t>
            </a:r>
            <a:r>
              <a:rPr lang="en-US" dirty="0" err="1" smtClean="0"/>
              <a:t>sysconfig</a:t>
            </a:r>
            <a:r>
              <a:rPr lang="en-US" dirty="0" smtClean="0"/>
              <a:t>/network-scripts/ -- network configuration files</a:t>
            </a:r>
            <a:endParaRPr lang="en-IN" dirty="0"/>
          </a:p>
        </p:txBody>
      </p:sp>
    </p:spTree>
    <p:extLst>
      <p:ext uri="{BB962C8B-B14F-4D97-AF65-F5344CB8AC3E}">
        <p14:creationId xmlns:p14="http://schemas.microsoft.com/office/powerpoint/2010/main" xmlns="" val="7095875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/etc/</a:t>
            </a:r>
            <a:r>
              <a:rPr lang="en-US" dirty="0" err="1" smtClean="0"/>
              <a:t>chkconfig</a:t>
            </a:r>
            <a:r>
              <a:rPr lang="en-US" dirty="0" smtClean="0"/>
              <a:t>/</a:t>
            </a:r>
            <a:r>
              <a:rPr lang="en-US" dirty="0" err="1" smtClean="0"/>
              <a:t>firtsboot</a:t>
            </a:r>
            <a:endParaRPr lang="en-US" dirty="0"/>
          </a:p>
        </p:txBody>
      </p:sp>
      <p:sp>
        <p:nvSpPr>
          <p:cNvPr id="3" name="Content Placeholder 2"/>
          <p:cNvSpPr>
            <a:spLocks noGrp="1"/>
          </p:cNvSpPr>
          <p:nvPr>
            <p:ph idx="1"/>
          </p:nvPr>
        </p:nvSpPr>
        <p:spPr/>
        <p:txBody>
          <a:bodyPr/>
          <a:lstStyle/>
          <a:p>
            <a:r>
              <a:rPr lang="en-US" dirty="0" smtClean="0"/>
              <a:t>Very first scrip to be called by /</a:t>
            </a:r>
            <a:r>
              <a:rPr lang="en-US" dirty="0" err="1" smtClean="0"/>
              <a:t>sbininit</a:t>
            </a:r>
            <a:r>
              <a:rPr lang="en-US" dirty="0" smtClean="0"/>
              <a:t> program when the system boot.</a:t>
            </a:r>
          </a:p>
          <a:p>
            <a:endParaRPr lang="en-US" dirty="0" smtClean="0"/>
          </a:p>
          <a:p>
            <a:pPr>
              <a:buNone/>
            </a:pP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/etc/</a:t>
            </a:r>
            <a:r>
              <a:rPr lang="en-US" dirty="0" err="1" smtClean="0"/>
              <a:t>sysconfig</a:t>
            </a:r>
            <a:r>
              <a:rPr lang="en-US" dirty="0" smtClean="0"/>
              <a:t>/grub</a:t>
            </a:r>
            <a:endParaRPr lang="en-US" dirty="0"/>
          </a:p>
        </p:txBody>
      </p:sp>
      <p:sp>
        <p:nvSpPr>
          <p:cNvPr id="3" name="Content Placeholder 2"/>
          <p:cNvSpPr>
            <a:spLocks noGrp="1"/>
          </p:cNvSpPr>
          <p:nvPr>
            <p:ph idx="1"/>
          </p:nvPr>
        </p:nvSpPr>
        <p:spPr/>
        <p:txBody>
          <a:bodyPr/>
          <a:lstStyle/>
          <a:p>
            <a:r>
              <a:rPr lang="en-US" dirty="0" smtClean="0"/>
              <a:t>This file pass arguments to GRUB at time of booting.</a:t>
            </a:r>
          </a:p>
          <a:p>
            <a:r>
              <a:rPr lang="en-US" dirty="0" smtClean="0"/>
              <a:t>Most important information is passed to grub is that from where the OS is to be booted.</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/etc/</a:t>
            </a:r>
            <a:r>
              <a:rPr lang="en-US" dirty="0" err="1" smtClean="0"/>
              <a:t>sysconfig</a:t>
            </a:r>
            <a:r>
              <a:rPr lang="en-US" dirty="0" smtClean="0"/>
              <a:t>/</a:t>
            </a:r>
            <a:r>
              <a:rPr lang="en-US" dirty="0" err="1" smtClean="0"/>
              <a:t>hardisks</a:t>
            </a:r>
            <a:endParaRPr lang="en-US" dirty="0"/>
          </a:p>
        </p:txBody>
      </p:sp>
      <p:sp>
        <p:nvSpPr>
          <p:cNvPr id="3" name="Content Placeholder 2"/>
          <p:cNvSpPr>
            <a:spLocks noGrp="1"/>
          </p:cNvSpPr>
          <p:nvPr>
            <p:ph idx="1"/>
          </p:nvPr>
        </p:nvSpPr>
        <p:spPr/>
        <p:txBody>
          <a:bodyPr/>
          <a:lstStyle/>
          <a:p>
            <a:r>
              <a:rPr lang="en-US" dirty="0" smtClean="0"/>
              <a:t>File has configuration to tune hard drive :</a:t>
            </a:r>
          </a:p>
          <a:p>
            <a:r>
              <a:rPr lang="en-US" dirty="0" smtClean="0"/>
              <a:t>Few lines are :</a:t>
            </a:r>
          </a:p>
          <a:p>
            <a:r>
              <a:rPr lang="en-US" dirty="0" smtClean="0"/>
              <a:t>LOOKAHEAD= 1 : on the read head</a:t>
            </a:r>
          </a:p>
          <a:p>
            <a:r>
              <a:rPr lang="en-US" dirty="0" smtClean="0"/>
              <a:t>MULTIPLE_IO = 16</a:t>
            </a: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/etc/</a:t>
            </a:r>
            <a:r>
              <a:rPr lang="en-US" dirty="0" err="1" smtClean="0"/>
              <a:t>sysconfig</a:t>
            </a:r>
            <a:r>
              <a:rPr lang="en-US" dirty="0" smtClean="0"/>
              <a:t>/</a:t>
            </a:r>
            <a:r>
              <a:rPr lang="en-US" dirty="0" err="1" smtClean="0"/>
              <a:t>crond</a:t>
            </a:r>
            <a:endParaRPr lang="en-US" dirty="0"/>
          </a:p>
        </p:txBody>
      </p:sp>
      <p:sp>
        <p:nvSpPr>
          <p:cNvPr id="3" name="Content Placeholder 2"/>
          <p:cNvSpPr>
            <a:spLocks noGrp="1"/>
          </p:cNvSpPr>
          <p:nvPr>
            <p:ph idx="1"/>
          </p:nvPr>
        </p:nvSpPr>
        <p:spPr/>
        <p:txBody>
          <a:bodyPr/>
          <a:lstStyle/>
          <a:p>
            <a:r>
              <a:rPr lang="en-US" dirty="0" smtClean="0"/>
              <a:t>Conf file for </a:t>
            </a:r>
            <a:r>
              <a:rPr lang="en-US" dirty="0" err="1" smtClean="0"/>
              <a:t>cron</a:t>
            </a:r>
            <a:r>
              <a:rPr lang="en-US" dirty="0" smtClean="0"/>
              <a:t> daemon</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/etc/</a:t>
            </a:r>
            <a:r>
              <a:rPr lang="en-US" dirty="0" err="1" smtClean="0"/>
              <a:t>sysconfig</a:t>
            </a:r>
            <a:r>
              <a:rPr lang="en-US" dirty="0" smtClean="0"/>
              <a:t>/desktop</a:t>
            </a:r>
            <a:endParaRPr lang="en-US" dirty="0"/>
          </a:p>
        </p:txBody>
      </p:sp>
      <p:sp>
        <p:nvSpPr>
          <p:cNvPr id="3" name="Content Placeholder 2"/>
          <p:cNvSpPr>
            <a:spLocks noGrp="1"/>
          </p:cNvSpPr>
          <p:nvPr>
            <p:ph idx="1"/>
          </p:nvPr>
        </p:nvSpPr>
        <p:spPr/>
        <p:txBody>
          <a:bodyPr/>
          <a:lstStyle/>
          <a:p>
            <a:r>
              <a:rPr lang="en-US" dirty="0" smtClean="0"/>
              <a:t>Determines desktop as KDE or GNOME</a:t>
            </a:r>
          </a:p>
          <a:p>
            <a:r>
              <a:rPr lang="en-US" dirty="0" smtClean="0"/>
              <a:t>Used by /etc/XI/</a:t>
            </a:r>
            <a:r>
              <a:rPr lang="en-US" dirty="0" err="1" smtClean="0"/>
              <a:t>xinit</a:t>
            </a:r>
            <a:r>
              <a:rPr lang="en-US" dirty="0" smtClean="0"/>
              <a:t>/</a:t>
            </a:r>
            <a:r>
              <a:rPr lang="en-US" dirty="0" err="1" smtClean="0"/>
              <a:t>Xclients</a:t>
            </a:r>
            <a:endParaRPr lang="en-US" dirty="0" smtClean="0"/>
          </a:p>
          <a:p>
            <a:r>
              <a:rPr lang="en-US" dirty="0" smtClean="0"/>
              <a:t>Following line :</a:t>
            </a:r>
          </a:p>
          <a:p>
            <a:r>
              <a:rPr lang="en-US" dirty="0" smtClean="0"/>
              <a:t>DESKTOP = “GNOME”</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/etc/</a:t>
            </a:r>
            <a:r>
              <a:rPr lang="en-US" dirty="0" err="1" smtClean="0"/>
              <a:t>sysconfig</a:t>
            </a:r>
            <a:r>
              <a:rPr lang="en-US" dirty="0" smtClean="0"/>
              <a:t>/kernel</a:t>
            </a:r>
            <a:endParaRPr lang="en-US" dirty="0"/>
          </a:p>
        </p:txBody>
      </p:sp>
      <p:sp>
        <p:nvSpPr>
          <p:cNvPr id="3" name="Content Placeholder 2"/>
          <p:cNvSpPr>
            <a:spLocks noGrp="1"/>
          </p:cNvSpPr>
          <p:nvPr>
            <p:ph idx="1"/>
          </p:nvPr>
        </p:nvSpPr>
        <p:spPr/>
        <p:txBody>
          <a:bodyPr/>
          <a:lstStyle/>
          <a:p>
            <a:r>
              <a:rPr lang="en-US" dirty="0" smtClean="0"/>
              <a:t>Defines the default kernel.</a:t>
            </a:r>
          </a:p>
          <a:p>
            <a:r>
              <a:rPr lang="en-US" dirty="0" smtClean="0"/>
              <a:t>Uses the date program</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/etc/</a:t>
            </a:r>
            <a:r>
              <a:rPr lang="en-US" dirty="0" err="1" smtClean="0"/>
              <a:t>sysconfig</a:t>
            </a:r>
            <a:r>
              <a:rPr lang="en-US" dirty="0" smtClean="0"/>
              <a:t>/named</a:t>
            </a:r>
            <a:endParaRPr lang="en-US" dirty="0"/>
          </a:p>
        </p:txBody>
      </p:sp>
      <p:sp>
        <p:nvSpPr>
          <p:cNvPr id="3" name="Content Placeholder 2"/>
          <p:cNvSpPr>
            <a:spLocks noGrp="1"/>
          </p:cNvSpPr>
          <p:nvPr>
            <p:ph idx="1"/>
          </p:nvPr>
        </p:nvSpPr>
        <p:spPr/>
        <p:txBody>
          <a:bodyPr/>
          <a:lstStyle/>
          <a:p>
            <a:r>
              <a:rPr lang="en-US" dirty="0" smtClean="0"/>
              <a:t>Daemon form DNS that implement the BIND package.</a:t>
            </a:r>
          </a:p>
          <a:p>
            <a:r>
              <a:rPr lang="en-US" dirty="0" smtClean="0"/>
              <a:t>ROOTDIR =“</a:t>
            </a:r>
            <a:r>
              <a:rPr lang="en-US" dirty="0" err="1" smtClean="0"/>
              <a:t>filepath</a:t>
            </a:r>
            <a:r>
              <a:rPr lang="en-US" dirty="0" smtClean="0"/>
              <a:t>”</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/etc/</a:t>
            </a:r>
            <a:r>
              <a:rPr lang="en-US" dirty="0" err="1" smtClean="0"/>
              <a:t>sysconfig</a:t>
            </a:r>
            <a:r>
              <a:rPr lang="en-US" dirty="0" smtClean="0"/>
              <a:t>/kudzu</a:t>
            </a:r>
            <a:endParaRPr lang="en-US" dirty="0"/>
          </a:p>
        </p:txBody>
      </p:sp>
      <p:sp>
        <p:nvSpPr>
          <p:cNvPr id="3" name="Content Placeholder 2"/>
          <p:cNvSpPr>
            <a:spLocks noGrp="1"/>
          </p:cNvSpPr>
          <p:nvPr>
            <p:ph idx="1"/>
          </p:nvPr>
        </p:nvSpPr>
        <p:spPr/>
        <p:txBody>
          <a:bodyPr/>
          <a:lstStyle/>
          <a:p>
            <a:r>
              <a:rPr lang="en-US" dirty="0" smtClean="0"/>
              <a:t>Configuration for safe probe of system hardware at time of booting.</a:t>
            </a:r>
          </a:p>
          <a:p>
            <a:r>
              <a:rPr lang="en-US" dirty="0" smtClean="0"/>
              <a:t>SAFE = value</a:t>
            </a:r>
          </a:p>
          <a:p>
            <a:r>
              <a:rPr lang="en-US" dirty="0" smtClean="0"/>
              <a:t>Value can be yes or no</a:t>
            </a:r>
          </a:p>
          <a:p>
            <a:r>
              <a:rPr lang="en-US" dirty="0" smtClean="0"/>
              <a:t>If yes kudzu does a safe probe.</a:t>
            </a:r>
          </a:p>
          <a:p>
            <a:r>
              <a:rPr lang="en-US" dirty="0" smtClean="0"/>
              <a:t>If no kudzu does a normal probe.</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/etc/</a:t>
            </a:r>
            <a:r>
              <a:rPr lang="en-US" dirty="0" err="1" smtClean="0"/>
              <a:t>sysconfig</a:t>
            </a:r>
            <a:r>
              <a:rPr lang="en-US" dirty="0" smtClean="0"/>
              <a:t>/mouse</a:t>
            </a:r>
            <a:endParaRPr lang="en-US" dirty="0"/>
          </a:p>
        </p:txBody>
      </p:sp>
      <p:sp>
        <p:nvSpPr>
          <p:cNvPr id="3" name="Content Placeholder 2"/>
          <p:cNvSpPr>
            <a:spLocks noGrp="1"/>
          </p:cNvSpPr>
          <p:nvPr>
            <p:ph idx="1"/>
          </p:nvPr>
        </p:nvSpPr>
        <p:spPr/>
        <p:txBody>
          <a:bodyPr>
            <a:normAutofit lnSpcReduction="10000"/>
          </a:bodyPr>
          <a:lstStyle/>
          <a:p>
            <a:r>
              <a:rPr lang="en-US" dirty="0" smtClean="0"/>
              <a:t>File is used by /etc/</a:t>
            </a:r>
            <a:r>
              <a:rPr lang="en-US" dirty="0" err="1" smtClean="0"/>
              <a:t>init.d</a:t>
            </a:r>
            <a:r>
              <a:rPr lang="en-US" dirty="0" smtClean="0"/>
              <a:t>/</a:t>
            </a:r>
            <a:r>
              <a:rPr lang="en-US" dirty="0" err="1" smtClean="0"/>
              <a:t>gpm</a:t>
            </a:r>
            <a:endParaRPr lang="en-US" dirty="0" smtClean="0"/>
          </a:p>
          <a:p>
            <a:r>
              <a:rPr lang="en-US" dirty="0" smtClean="0"/>
              <a:t>Lines are :</a:t>
            </a:r>
          </a:p>
          <a:p>
            <a:r>
              <a:rPr lang="en-US" dirty="0" smtClean="0"/>
              <a:t>FULLNAME = “name of mouse”</a:t>
            </a:r>
          </a:p>
          <a:p>
            <a:r>
              <a:rPr lang="en-US" dirty="0" smtClean="0"/>
              <a:t>DEVICE =mouse</a:t>
            </a:r>
          </a:p>
          <a:p>
            <a:r>
              <a:rPr lang="en-US" dirty="0" smtClean="0"/>
              <a:t>XEMU3 = yes/no</a:t>
            </a:r>
          </a:p>
          <a:p>
            <a:r>
              <a:rPr lang="en-US" dirty="0" smtClean="0"/>
              <a:t>Yes - mouse will work 2 buttons</a:t>
            </a:r>
          </a:p>
          <a:p>
            <a:r>
              <a:rPr lang="en-US" dirty="0" smtClean="0"/>
              <a:t>No-mouse has 3 buttons</a:t>
            </a:r>
          </a:p>
          <a:p>
            <a:r>
              <a:rPr lang="en-US" dirty="0" smtClean="0"/>
              <a:t>MOUSETYPE = value (</a:t>
            </a:r>
            <a:r>
              <a:rPr lang="en-US" dirty="0" err="1" smtClean="0"/>
              <a:t>logitech</a:t>
            </a:r>
            <a:r>
              <a:rPr lang="en-US" dirty="0" smtClean="0"/>
              <a:t>, </a:t>
            </a:r>
            <a:r>
              <a:rPr lang="en-US" dirty="0" err="1" smtClean="0"/>
              <a:t>iball</a:t>
            </a:r>
            <a:r>
              <a:rPr lang="en-US" dirty="0" smtClean="0"/>
              <a:t> etc.)</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/etc/</a:t>
            </a:r>
            <a:r>
              <a:rPr lang="en-US" dirty="0" err="1" smtClean="0"/>
              <a:t>sysconfig</a:t>
            </a:r>
            <a:r>
              <a:rPr lang="en-US" dirty="0" smtClean="0"/>
              <a:t>/</a:t>
            </a:r>
            <a:r>
              <a:rPr lang="en-US" dirty="0" err="1" smtClean="0"/>
              <a:t>netdump</a:t>
            </a:r>
            <a:endParaRPr lang="en-US" dirty="0"/>
          </a:p>
        </p:txBody>
      </p:sp>
      <p:sp>
        <p:nvSpPr>
          <p:cNvPr id="3" name="Content Placeholder 2"/>
          <p:cNvSpPr>
            <a:spLocks noGrp="1"/>
          </p:cNvSpPr>
          <p:nvPr>
            <p:ph idx="1"/>
          </p:nvPr>
        </p:nvSpPr>
        <p:spPr/>
        <p:txBody>
          <a:bodyPr/>
          <a:lstStyle/>
          <a:p>
            <a:r>
              <a:rPr lang="en-US" dirty="0" smtClean="0"/>
              <a:t>Configuration file for system service </a:t>
            </a:r>
            <a:r>
              <a:rPr lang="en-US" dirty="0" err="1" smtClean="0"/>
              <a:t>netdump</a:t>
            </a:r>
            <a:r>
              <a:rPr lang="en-US" dirty="0" smtClean="0"/>
              <a: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Shell Configuration scripts</a:t>
            </a:r>
            <a:endParaRPr lang="en-IN" dirty="0"/>
          </a:p>
        </p:txBody>
      </p:sp>
      <p:sp>
        <p:nvSpPr>
          <p:cNvPr id="3" name="Content Placeholder 2"/>
          <p:cNvSpPr>
            <a:spLocks noGrp="1"/>
          </p:cNvSpPr>
          <p:nvPr>
            <p:ph idx="1"/>
          </p:nvPr>
        </p:nvSpPr>
        <p:spPr/>
        <p:txBody>
          <a:bodyPr>
            <a:normAutofit fontScale="92500" lnSpcReduction="20000"/>
          </a:bodyPr>
          <a:lstStyle/>
          <a:p>
            <a:r>
              <a:rPr lang="en-US" dirty="0" smtClean="0"/>
              <a:t>Shell configuration scripts are in /etc.</a:t>
            </a:r>
          </a:p>
          <a:p>
            <a:r>
              <a:rPr lang="en-US" dirty="0" smtClean="0"/>
              <a:t>They determine :</a:t>
            </a:r>
          </a:p>
          <a:p>
            <a:r>
              <a:rPr lang="en-US" dirty="0" smtClean="0"/>
              <a:t>1. default environment setting scripts</a:t>
            </a:r>
          </a:p>
          <a:p>
            <a:r>
              <a:rPr lang="en-US" dirty="0" smtClean="0"/>
              <a:t>2. script containing functions</a:t>
            </a:r>
          </a:p>
          <a:p>
            <a:r>
              <a:rPr lang="en-US" dirty="0" smtClean="0"/>
              <a:t>Following are major shell configuration scripts:</a:t>
            </a:r>
          </a:p>
          <a:p>
            <a:r>
              <a:rPr lang="en-US" dirty="0" smtClean="0"/>
              <a:t>1. </a:t>
            </a:r>
            <a:r>
              <a:rPr lang="en-US" dirty="0" err="1" smtClean="0"/>
              <a:t>bashrc</a:t>
            </a:r>
            <a:r>
              <a:rPr lang="en-US" dirty="0" smtClean="0"/>
              <a:t> – read by shell BASH</a:t>
            </a:r>
          </a:p>
          <a:p>
            <a:r>
              <a:rPr lang="en-US" dirty="0" smtClean="0"/>
              <a:t>2. </a:t>
            </a:r>
            <a:r>
              <a:rPr lang="en-US" dirty="0" err="1" smtClean="0"/>
              <a:t>csh.cshrc</a:t>
            </a:r>
            <a:r>
              <a:rPr lang="en-US" dirty="0" smtClean="0"/>
              <a:t> – read by TCSH</a:t>
            </a:r>
          </a:p>
          <a:p>
            <a:r>
              <a:rPr lang="en-US" dirty="0" smtClean="0"/>
              <a:t>3. </a:t>
            </a:r>
            <a:r>
              <a:rPr lang="en-US" dirty="0" err="1" smtClean="0"/>
              <a:t>zshrc</a:t>
            </a:r>
            <a:r>
              <a:rPr lang="en-US" dirty="0" smtClean="0"/>
              <a:t> -  read by ZSH</a:t>
            </a:r>
          </a:p>
          <a:p>
            <a:r>
              <a:rPr lang="en-US" dirty="0" smtClean="0"/>
              <a:t>These files determine settings and behavior of the shell on the system</a:t>
            </a:r>
          </a:p>
        </p:txBody>
      </p:sp>
    </p:spTree>
    <p:extLst>
      <p:ext uri="{BB962C8B-B14F-4D97-AF65-F5344CB8AC3E}">
        <p14:creationId xmlns:p14="http://schemas.microsoft.com/office/powerpoint/2010/main" xmlns="" val="19335820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/etc/</a:t>
            </a:r>
            <a:r>
              <a:rPr lang="en-US" dirty="0" err="1" smtClean="0"/>
              <a:t>sysconfig</a:t>
            </a:r>
            <a:r>
              <a:rPr lang="en-US" dirty="0" smtClean="0"/>
              <a:t>/</a:t>
            </a:r>
            <a:r>
              <a:rPr lang="en-US" dirty="0" err="1" smtClean="0"/>
              <a:t>irda</a:t>
            </a:r>
            <a:endParaRPr lang="en-US" dirty="0"/>
          </a:p>
        </p:txBody>
      </p:sp>
      <p:sp>
        <p:nvSpPr>
          <p:cNvPr id="3" name="Content Placeholder 2"/>
          <p:cNvSpPr>
            <a:spLocks noGrp="1"/>
          </p:cNvSpPr>
          <p:nvPr>
            <p:ph idx="1"/>
          </p:nvPr>
        </p:nvSpPr>
        <p:spPr/>
        <p:txBody>
          <a:bodyPr/>
          <a:lstStyle/>
          <a:p>
            <a:r>
              <a:rPr lang="en-US" dirty="0" smtClean="0"/>
              <a:t>Configuration file for infrared devices.</a:t>
            </a:r>
          </a:p>
          <a:p>
            <a:r>
              <a:rPr lang="en-US" dirty="0" smtClean="0"/>
              <a:t>DEVICE = value</a:t>
            </a:r>
          </a:p>
          <a:p>
            <a:r>
              <a:rPr lang="en-US" dirty="0" smtClean="0"/>
              <a:t>DONGLE = value, specifies dongle used.</a:t>
            </a:r>
          </a:p>
          <a:p>
            <a:r>
              <a:rPr lang="en-US" dirty="0" smtClean="0"/>
              <a:t>DISCOVERY = yes/no</a:t>
            </a:r>
          </a:p>
          <a:p>
            <a:r>
              <a:rPr lang="en-US" dirty="0" smtClean="0"/>
              <a:t>Checks enabled mode</a:t>
            </a:r>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/etc/</a:t>
            </a:r>
            <a:r>
              <a:rPr lang="en-US" dirty="0" err="1" smtClean="0"/>
              <a:t>sysconfig</a:t>
            </a:r>
            <a:r>
              <a:rPr lang="en-US" dirty="0" smtClean="0"/>
              <a:t>/keyboard</a:t>
            </a:r>
            <a:endParaRPr lang="en-US" dirty="0"/>
          </a:p>
        </p:txBody>
      </p:sp>
      <p:sp>
        <p:nvSpPr>
          <p:cNvPr id="3" name="Content Placeholder 2"/>
          <p:cNvSpPr>
            <a:spLocks noGrp="1"/>
          </p:cNvSpPr>
          <p:nvPr>
            <p:ph idx="1"/>
          </p:nvPr>
        </p:nvSpPr>
        <p:spPr/>
        <p:txBody>
          <a:bodyPr/>
          <a:lstStyle/>
          <a:p>
            <a:r>
              <a:rPr lang="en-US" dirty="0" smtClean="0"/>
              <a:t>Controls keyboard configuration.</a:t>
            </a:r>
          </a:p>
          <a:p>
            <a:r>
              <a:rPr lang="en-US" dirty="0" smtClean="0"/>
              <a:t>KEYBOARD TYPE = sun/pc</a:t>
            </a:r>
          </a:p>
          <a:p>
            <a:r>
              <a:rPr lang="en-US" dirty="0" smtClean="0"/>
              <a:t>KEYTABLE = file (us)</a:t>
            </a:r>
          </a:p>
          <a:p>
            <a:r>
              <a:rPr lang="en-US" dirty="0" smtClean="0"/>
              <a:t>Will understand the keyboard layout from key table file.</a:t>
            </a:r>
          </a:p>
          <a:p>
            <a:endParaRPr lang="en-US" dirty="0" smtClean="0"/>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/etc/</a:t>
            </a:r>
            <a:r>
              <a:rPr lang="en-US" dirty="0" err="1" smtClean="0"/>
              <a:t>sysconfig</a:t>
            </a:r>
            <a:r>
              <a:rPr lang="en-US" dirty="0" smtClean="0"/>
              <a:t>/</a:t>
            </a:r>
            <a:r>
              <a:rPr lang="en-US" dirty="0" err="1" smtClean="0"/>
              <a:t>iptables</a:t>
            </a:r>
            <a:endParaRPr lang="en-US" dirty="0"/>
          </a:p>
        </p:txBody>
      </p:sp>
      <p:sp>
        <p:nvSpPr>
          <p:cNvPr id="3" name="Content Placeholder 2"/>
          <p:cNvSpPr>
            <a:spLocks noGrp="1"/>
          </p:cNvSpPr>
          <p:nvPr>
            <p:ph idx="1"/>
          </p:nvPr>
        </p:nvSpPr>
        <p:spPr/>
        <p:txBody>
          <a:bodyPr/>
          <a:lstStyle/>
          <a:p>
            <a:r>
              <a:rPr lang="en-US" dirty="0" smtClean="0"/>
              <a:t>Firewall using GUI</a:t>
            </a:r>
          </a:p>
          <a:p>
            <a:r>
              <a:rPr lang="en-US" dirty="0" smtClean="0"/>
              <a:t>App – system settings – security level </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/etc/</a:t>
            </a:r>
            <a:r>
              <a:rPr lang="en-US" dirty="0" err="1" smtClean="0"/>
              <a:t>sysconfig</a:t>
            </a:r>
            <a:r>
              <a:rPr lang="en-US" dirty="0" smtClean="0"/>
              <a:t>/init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BOOTUP = value</a:t>
            </a:r>
          </a:p>
          <a:p>
            <a:r>
              <a:rPr lang="en-US" dirty="0" smtClean="0"/>
              <a:t>BOOTUP = verbose/color</a:t>
            </a:r>
          </a:p>
          <a:p>
            <a:r>
              <a:rPr lang="en-US" dirty="0" smtClean="0"/>
              <a:t> verbose -  old style display</a:t>
            </a:r>
          </a:p>
          <a:p>
            <a:r>
              <a:rPr lang="en-US" dirty="0" smtClean="0"/>
              <a:t> color – specifies standard color</a:t>
            </a:r>
          </a:p>
          <a:p>
            <a:r>
              <a:rPr lang="en-US" dirty="0" smtClean="0"/>
              <a:t> RES_COL = value (60) specifies number of columns on screen.</a:t>
            </a:r>
          </a:p>
          <a:p>
            <a:r>
              <a:rPr lang="en-US" dirty="0" err="1" smtClean="0"/>
              <a:t>Log_level</a:t>
            </a:r>
            <a:endParaRPr lang="en-US" dirty="0" smtClean="0"/>
          </a:p>
          <a:p>
            <a:r>
              <a:rPr lang="en-US" dirty="0" err="1" smtClean="0"/>
              <a:t>Setcolor_success</a:t>
            </a:r>
            <a:r>
              <a:rPr lang="en-US" dirty="0" smtClean="0"/>
              <a:t> =  value</a:t>
            </a:r>
          </a:p>
          <a:p>
            <a:r>
              <a:rPr lang="en-US" dirty="0" err="1" smtClean="0"/>
              <a:t>Setcolor_failure</a:t>
            </a:r>
            <a:r>
              <a:rPr lang="en-US" dirty="0" smtClean="0"/>
              <a:t> =  value</a:t>
            </a:r>
          </a:p>
          <a:p>
            <a:r>
              <a:rPr lang="en-US" dirty="0" err="1" smtClean="0"/>
              <a:t>Setcolor_normal</a:t>
            </a:r>
            <a:r>
              <a:rPr lang="en-US" dirty="0" smtClean="0"/>
              <a:t> =  value</a:t>
            </a:r>
          </a:p>
          <a:p>
            <a:endParaRPr lang="en-US" dirty="0" smtClean="0"/>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/etc/</a:t>
            </a:r>
            <a:r>
              <a:rPr lang="en-US" dirty="0" err="1" smtClean="0"/>
              <a:t>sysconfig</a:t>
            </a:r>
            <a:r>
              <a:rPr lang="en-US" dirty="0" smtClean="0"/>
              <a:t>/</a:t>
            </a:r>
            <a:r>
              <a:rPr lang="en-US" dirty="0" err="1" smtClean="0"/>
              <a:t>hwconf</a:t>
            </a:r>
            <a:endParaRPr lang="en-US" dirty="0"/>
          </a:p>
        </p:txBody>
      </p:sp>
      <p:sp>
        <p:nvSpPr>
          <p:cNvPr id="3" name="Content Placeholder 2"/>
          <p:cNvSpPr>
            <a:spLocks noGrp="1"/>
          </p:cNvSpPr>
          <p:nvPr>
            <p:ph idx="1"/>
          </p:nvPr>
        </p:nvSpPr>
        <p:spPr/>
        <p:txBody>
          <a:bodyPr/>
          <a:lstStyle/>
          <a:p>
            <a:r>
              <a:rPr lang="en-US" dirty="0" smtClean="0"/>
              <a:t>File have :</a:t>
            </a:r>
          </a:p>
          <a:p>
            <a:r>
              <a:rPr lang="en-US" dirty="0" smtClean="0"/>
              <a:t>Drivers used</a:t>
            </a:r>
          </a:p>
          <a:p>
            <a:r>
              <a:rPr lang="en-US" dirty="0" smtClean="0"/>
              <a:t>Vendor ID</a:t>
            </a:r>
          </a:p>
          <a:p>
            <a:r>
              <a:rPr lang="en-US" dirty="0" smtClean="0"/>
              <a:t>Device ID</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err="1" smtClean="0"/>
              <a:t>etc</a:t>
            </a:r>
            <a:r>
              <a:rPr lang="en-US" dirty="0" smtClean="0"/>
              <a:t>/</a:t>
            </a:r>
            <a:r>
              <a:rPr lang="en-US" dirty="0" err="1" smtClean="0"/>
              <a:t>sysconfig</a:t>
            </a:r>
            <a:r>
              <a:rPr lang="en-US" dirty="0" smtClean="0"/>
              <a:t>/</a:t>
            </a:r>
            <a:r>
              <a:rPr lang="en-US" dirty="0" err="1" smtClean="0"/>
              <a:t>apmd</a:t>
            </a:r>
            <a:endParaRPr lang="en-IN" dirty="0"/>
          </a:p>
        </p:txBody>
      </p:sp>
      <p:sp>
        <p:nvSpPr>
          <p:cNvPr id="3" name="Content Placeholder 2"/>
          <p:cNvSpPr>
            <a:spLocks noGrp="1"/>
          </p:cNvSpPr>
          <p:nvPr>
            <p:ph idx="1"/>
          </p:nvPr>
        </p:nvSpPr>
        <p:spPr/>
        <p:txBody>
          <a:bodyPr/>
          <a:lstStyle/>
          <a:p>
            <a:r>
              <a:rPr lang="en-US" dirty="0" smtClean="0"/>
              <a:t>File is used by </a:t>
            </a:r>
            <a:r>
              <a:rPr lang="en-US" dirty="0" err="1" smtClean="0"/>
              <a:t>apmd</a:t>
            </a:r>
            <a:r>
              <a:rPr lang="en-US" dirty="0" smtClean="0"/>
              <a:t> and has setup to start, stop or modify.</a:t>
            </a:r>
          </a:p>
          <a:p>
            <a:r>
              <a:rPr lang="en-US" dirty="0" smtClean="0"/>
              <a:t>APM(advanced power management) is a daemon that has power management code.</a:t>
            </a:r>
          </a:p>
          <a:p>
            <a:r>
              <a:rPr lang="en-US" dirty="0" smtClean="0"/>
              <a:t>It is one who alert for low battery.</a:t>
            </a:r>
          </a:p>
          <a:p>
            <a:r>
              <a:rPr lang="en-US" dirty="0" smtClean="0"/>
              <a:t>File provides information to daemon </a:t>
            </a:r>
            <a:r>
              <a:rPr lang="en-US" dirty="0" err="1" smtClean="0"/>
              <a:t>apmd</a:t>
            </a:r>
            <a:r>
              <a:rPr lang="en-US" dirty="0" smtClean="0"/>
              <a:t> during system startup.</a:t>
            </a:r>
          </a:p>
          <a:p>
            <a:endParaRPr lang="en-IN" dirty="0"/>
          </a:p>
        </p:txBody>
      </p:sp>
    </p:spTree>
    <p:extLst>
      <p:ext uri="{BB962C8B-B14F-4D97-AF65-F5344CB8AC3E}">
        <p14:creationId xmlns:p14="http://schemas.microsoft.com/office/powerpoint/2010/main" xmlns="" val="318468105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err="1" smtClean="0"/>
              <a:t>etc</a:t>
            </a:r>
            <a:r>
              <a:rPr lang="en-US" dirty="0" smtClean="0"/>
              <a:t>/</a:t>
            </a:r>
            <a:r>
              <a:rPr lang="en-US" dirty="0" err="1" smtClean="0"/>
              <a:t>sysconfig</a:t>
            </a:r>
            <a:r>
              <a:rPr lang="en-US" dirty="0" smtClean="0"/>
              <a:t>/clock</a:t>
            </a:r>
            <a:endParaRPr lang="en-IN" dirty="0"/>
          </a:p>
        </p:txBody>
      </p:sp>
      <p:sp>
        <p:nvSpPr>
          <p:cNvPr id="3" name="Content Placeholder 2"/>
          <p:cNvSpPr>
            <a:spLocks noGrp="1"/>
          </p:cNvSpPr>
          <p:nvPr>
            <p:ph idx="1"/>
          </p:nvPr>
        </p:nvSpPr>
        <p:spPr/>
        <p:txBody>
          <a:bodyPr/>
          <a:lstStyle/>
          <a:p>
            <a:r>
              <a:rPr lang="en-US" dirty="0" smtClean="0"/>
              <a:t>has setup for system clock.</a:t>
            </a:r>
          </a:p>
          <a:p>
            <a:r>
              <a:rPr lang="en-US" dirty="0" smtClean="0"/>
              <a:t>File has following lines :</a:t>
            </a:r>
          </a:p>
          <a:p>
            <a:r>
              <a:rPr lang="en-US" dirty="0" smtClean="0"/>
              <a:t>UTC = true; sets hardware clock to universal time.</a:t>
            </a:r>
          </a:p>
          <a:p>
            <a:r>
              <a:rPr lang="en-US" dirty="0" smtClean="0"/>
              <a:t>Zone = “filename”</a:t>
            </a:r>
          </a:p>
          <a:p>
            <a:r>
              <a:rPr lang="en-US" dirty="0" smtClean="0"/>
              <a:t>Will identify local file from /</a:t>
            </a:r>
            <a:r>
              <a:rPr lang="en-US" dirty="0" err="1" smtClean="0"/>
              <a:t>etc</a:t>
            </a:r>
            <a:r>
              <a:rPr lang="en-US" dirty="0" smtClean="0"/>
              <a:t>/</a:t>
            </a:r>
            <a:r>
              <a:rPr lang="en-US" dirty="0" err="1" smtClean="0"/>
              <a:t>localtime</a:t>
            </a:r>
            <a:r>
              <a:rPr lang="en-US" dirty="0" smtClean="0"/>
              <a:t> </a:t>
            </a:r>
            <a:endParaRPr lang="en-IN" dirty="0"/>
          </a:p>
        </p:txBody>
      </p:sp>
    </p:spTree>
    <p:extLst>
      <p:ext uri="{BB962C8B-B14F-4D97-AF65-F5344CB8AC3E}">
        <p14:creationId xmlns:p14="http://schemas.microsoft.com/office/powerpoint/2010/main" xmlns="" val="297552168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err="1" smtClean="0"/>
              <a:t>etc</a:t>
            </a:r>
            <a:r>
              <a:rPr lang="en-US" dirty="0" smtClean="0"/>
              <a:t>/</a:t>
            </a:r>
            <a:r>
              <a:rPr lang="en-US" dirty="0" err="1" smtClean="0"/>
              <a:t>sysconfig</a:t>
            </a:r>
            <a:r>
              <a:rPr lang="en-US" dirty="0" smtClean="0"/>
              <a:t>/network</a:t>
            </a:r>
            <a:endParaRPr lang="en-IN" dirty="0"/>
          </a:p>
        </p:txBody>
      </p:sp>
      <p:sp>
        <p:nvSpPr>
          <p:cNvPr id="3" name="Content Placeholder 2"/>
          <p:cNvSpPr>
            <a:spLocks noGrp="1"/>
          </p:cNvSpPr>
          <p:nvPr>
            <p:ph idx="1"/>
          </p:nvPr>
        </p:nvSpPr>
        <p:spPr/>
        <p:txBody>
          <a:bodyPr/>
          <a:lstStyle/>
          <a:p>
            <a:r>
              <a:rPr lang="en-US" dirty="0" smtClean="0"/>
              <a:t>file for hostname</a:t>
            </a:r>
          </a:p>
          <a:p>
            <a:r>
              <a:rPr lang="en-US" dirty="0" smtClean="0"/>
              <a:t>Hostname = value</a:t>
            </a:r>
          </a:p>
          <a:p>
            <a:r>
              <a:rPr lang="en-US" dirty="0" smtClean="0"/>
              <a:t>Networking = yes/no</a:t>
            </a:r>
            <a:endParaRPr lang="en-IN" dirty="0"/>
          </a:p>
        </p:txBody>
      </p:sp>
    </p:spTree>
    <p:extLst>
      <p:ext uri="{BB962C8B-B14F-4D97-AF65-F5344CB8AC3E}">
        <p14:creationId xmlns:p14="http://schemas.microsoft.com/office/powerpoint/2010/main" xmlns="" val="80667959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err="1" smtClean="0"/>
              <a:t>etc</a:t>
            </a:r>
            <a:r>
              <a:rPr lang="en-US" dirty="0" smtClean="0"/>
              <a:t>/</a:t>
            </a:r>
            <a:r>
              <a:rPr lang="en-US" dirty="0" err="1" smtClean="0"/>
              <a:t>sysconfig</a:t>
            </a:r>
            <a:r>
              <a:rPr lang="en-US" dirty="0" smtClean="0"/>
              <a:t>/samba</a:t>
            </a:r>
            <a:endParaRPr lang="en-IN" dirty="0"/>
          </a:p>
        </p:txBody>
      </p:sp>
      <p:sp>
        <p:nvSpPr>
          <p:cNvPr id="3" name="Content Placeholder 2"/>
          <p:cNvSpPr>
            <a:spLocks noGrp="1"/>
          </p:cNvSpPr>
          <p:nvPr>
            <p:ph idx="1"/>
          </p:nvPr>
        </p:nvSpPr>
        <p:spPr/>
        <p:txBody>
          <a:bodyPr/>
          <a:lstStyle/>
          <a:p>
            <a:r>
              <a:rPr lang="en-US" dirty="0" smtClean="0"/>
              <a:t>File passes parameters to </a:t>
            </a:r>
            <a:r>
              <a:rPr lang="en-US" dirty="0" err="1" smtClean="0"/>
              <a:t>smbd</a:t>
            </a:r>
            <a:r>
              <a:rPr lang="en-US" dirty="0" smtClean="0"/>
              <a:t> daemon.</a:t>
            </a:r>
          </a:p>
          <a:p>
            <a:r>
              <a:rPr lang="en-US" dirty="0" err="1" smtClean="0"/>
              <a:t>Smbd</a:t>
            </a:r>
            <a:r>
              <a:rPr lang="en-US" dirty="0" smtClean="0"/>
              <a:t>- provides cross-platform connectivity for sharing files between windows and </a:t>
            </a:r>
            <a:r>
              <a:rPr lang="en-US" dirty="0" err="1" smtClean="0"/>
              <a:t>linux</a:t>
            </a:r>
            <a:r>
              <a:rPr lang="en-US" dirty="0" smtClean="0"/>
              <a:t>.</a:t>
            </a:r>
            <a:endParaRPr lang="en-IN" dirty="0"/>
          </a:p>
        </p:txBody>
      </p:sp>
    </p:spTree>
    <p:extLst>
      <p:ext uri="{BB962C8B-B14F-4D97-AF65-F5344CB8AC3E}">
        <p14:creationId xmlns:p14="http://schemas.microsoft.com/office/powerpoint/2010/main" xmlns="" val="34273409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err="1" smtClean="0"/>
              <a:t>etc</a:t>
            </a:r>
            <a:r>
              <a:rPr lang="en-US" dirty="0" smtClean="0"/>
              <a:t>/</a:t>
            </a:r>
            <a:r>
              <a:rPr lang="en-US" dirty="0" err="1" smtClean="0"/>
              <a:t>sysconfig</a:t>
            </a:r>
            <a:r>
              <a:rPr lang="en-US" dirty="0" smtClean="0"/>
              <a:t>/</a:t>
            </a:r>
            <a:r>
              <a:rPr lang="en-US" dirty="0" err="1" smtClean="0"/>
              <a:t>sendmail</a:t>
            </a:r>
            <a:endParaRPr lang="en-IN" dirty="0"/>
          </a:p>
        </p:txBody>
      </p:sp>
      <p:sp>
        <p:nvSpPr>
          <p:cNvPr id="3" name="Content Placeholder 2"/>
          <p:cNvSpPr>
            <a:spLocks noGrp="1"/>
          </p:cNvSpPr>
          <p:nvPr>
            <p:ph idx="1"/>
          </p:nvPr>
        </p:nvSpPr>
        <p:spPr/>
        <p:txBody>
          <a:bodyPr/>
          <a:lstStyle/>
          <a:p>
            <a:r>
              <a:rPr lang="en-US" dirty="0" smtClean="0"/>
              <a:t>File has setup that allows messages to sent to multiple servers.</a:t>
            </a:r>
          </a:p>
          <a:p>
            <a:r>
              <a:rPr lang="en-US" dirty="0" err="1" smtClean="0"/>
              <a:t>Sendmail</a:t>
            </a:r>
            <a:r>
              <a:rPr lang="en-US" dirty="0" smtClean="0"/>
              <a:t> daemon checks queue value every hour</a:t>
            </a:r>
          </a:p>
          <a:p>
            <a:r>
              <a:rPr lang="en-US" dirty="0" smtClean="0"/>
              <a:t>QUEUE = 1h</a:t>
            </a:r>
          </a:p>
          <a:p>
            <a:r>
              <a:rPr lang="en-US" dirty="0" smtClean="0"/>
              <a:t>Daemon = yes/no</a:t>
            </a:r>
          </a:p>
          <a:p>
            <a:r>
              <a:rPr lang="en-US" dirty="0" smtClean="0"/>
              <a:t>Yes – </a:t>
            </a:r>
            <a:r>
              <a:rPr lang="en-US" dirty="0" err="1" smtClean="0"/>
              <a:t>sendmail</a:t>
            </a:r>
            <a:r>
              <a:rPr lang="en-US" dirty="0" smtClean="0"/>
              <a:t> configured on port 25</a:t>
            </a:r>
          </a:p>
          <a:p>
            <a:r>
              <a:rPr lang="en-US" dirty="0" smtClean="0"/>
              <a:t>No – </a:t>
            </a:r>
            <a:r>
              <a:rPr lang="en-US" dirty="0" err="1" smtClean="0"/>
              <a:t>sendmail</a:t>
            </a:r>
            <a:r>
              <a:rPr lang="en-US" dirty="0" smtClean="0"/>
              <a:t> not configured on port 25</a:t>
            </a:r>
          </a:p>
          <a:p>
            <a:endParaRPr lang="en-IN" dirty="0"/>
          </a:p>
        </p:txBody>
      </p:sp>
    </p:spTree>
    <p:extLst>
      <p:ext uri="{BB962C8B-B14F-4D97-AF65-F5344CB8AC3E}">
        <p14:creationId xmlns:p14="http://schemas.microsoft.com/office/powerpoint/2010/main" xmlns="" val="1533057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20000"/>
          </a:bodyPr>
          <a:lstStyle/>
          <a:p>
            <a:r>
              <a:rPr lang="en-US" dirty="0" smtClean="0"/>
              <a:t>/</a:t>
            </a:r>
            <a:r>
              <a:rPr lang="en-US" dirty="0" err="1" smtClean="0"/>
              <a:t>etc</a:t>
            </a:r>
            <a:r>
              <a:rPr lang="en-US" dirty="0" smtClean="0"/>
              <a:t>/profile is the file read by most of the shells.</a:t>
            </a:r>
          </a:p>
          <a:p>
            <a:r>
              <a:rPr lang="en-US" dirty="0" smtClean="0"/>
              <a:t>Bash reads profile of </a:t>
            </a:r>
            <a:r>
              <a:rPr lang="en-US" dirty="0" err="1" smtClean="0"/>
              <a:t>bash_profile</a:t>
            </a:r>
            <a:endParaRPr lang="en-US" dirty="0" smtClean="0"/>
          </a:p>
          <a:p>
            <a:r>
              <a:rPr lang="en-US" dirty="0" err="1" smtClean="0"/>
              <a:t>Zsh</a:t>
            </a:r>
            <a:r>
              <a:rPr lang="en-US" dirty="0" smtClean="0"/>
              <a:t> reads </a:t>
            </a:r>
            <a:r>
              <a:rPr lang="en-US" dirty="0" err="1" smtClean="0"/>
              <a:t>zprofile</a:t>
            </a:r>
            <a:r>
              <a:rPr lang="en-US" dirty="0" smtClean="0"/>
              <a:t> or profile</a:t>
            </a:r>
          </a:p>
          <a:p>
            <a:r>
              <a:rPr lang="en-US" dirty="0" smtClean="0"/>
              <a:t>/</a:t>
            </a:r>
            <a:r>
              <a:rPr lang="en-US" dirty="0" err="1" smtClean="0"/>
              <a:t>etc</a:t>
            </a:r>
            <a:r>
              <a:rPr lang="en-US" dirty="0" smtClean="0"/>
              <a:t>/profile is the file to set paths and environment variables.</a:t>
            </a:r>
          </a:p>
          <a:p>
            <a:r>
              <a:rPr lang="en-US" dirty="0" smtClean="0"/>
              <a:t>System profile can also save the number of user commands in history file.</a:t>
            </a:r>
          </a:p>
          <a:p>
            <a:r>
              <a:rPr lang="en-US" dirty="0" smtClean="0"/>
              <a:t>The line in file looks as</a:t>
            </a:r>
          </a:p>
          <a:p>
            <a:r>
              <a:rPr lang="en-US" dirty="0" smtClean="0"/>
              <a:t>HISTSIZE = 1000</a:t>
            </a:r>
          </a:p>
          <a:p>
            <a:r>
              <a:rPr lang="en-US" dirty="0" smtClean="0"/>
              <a:t>The above line can be edited</a:t>
            </a:r>
          </a:p>
          <a:p>
            <a:r>
              <a:rPr lang="en-US" dirty="0" smtClean="0"/>
              <a:t>HISTSIZE = 500</a:t>
            </a:r>
            <a:endParaRPr lang="en-IN" dirty="0"/>
          </a:p>
        </p:txBody>
      </p:sp>
    </p:spTree>
    <p:extLst>
      <p:ext uri="{BB962C8B-B14F-4D97-AF65-F5344CB8AC3E}">
        <p14:creationId xmlns:p14="http://schemas.microsoft.com/office/powerpoint/2010/main" xmlns="" val="238612967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err="1" smtClean="0"/>
              <a:t>etc</a:t>
            </a:r>
            <a:r>
              <a:rPr lang="en-US" dirty="0" smtClean="0"/>
              <a:t>/</a:t>
            </a:r>
            <a:r>
              <a:rPr lang="en-US" dirty="0" err="1" smtClean="0"/>
              <a:t>sysconfig</a:t>
            </a:r>
            <a:r>
              <a:rPr lang="en-US" dirty="0" smtClean="0"/>
              <a:t>/</a:t>
            </a:r>
            <a:r>
              <a:rPr lang="en-US" dirty="0" err="1" smtClean="0"/>
              <a:t>vncservers</a:t>
            </a:r>
            <a:endParaRPr lang="en-IN" dirty="0"/>
          </a:p>
        </p:txBody>
      </p:sp>
      <p:sp>
        <p:nvSpPr>
          <p:cNvPr id="3" name="Content Placeholder 2"/>
          <p:cNvSpPr>
            <a:spLocks noGrp="1"/>
          </p:cNvSpPr>
          <p:nvPr>
            <p:ph idx="1"/>
          </p:nvPr>
        </p:nvSpPr>
        <p:spPr/>
        <p:txBody>
          <a:bodyPr>
            <a:normAutofit lnSpcReduction="10000"/>
          </a:bodyPr>
          <a:lstStyle/>
          <a:p>
            <a:r>
              <a:rPr lang="en-US" dirty="0" smtClean="0"/>
              <a:t>File has configuration for VNC (Virtual Network Computing).</a:t>
            </a:r>
          </a:p>
          <a:p>
            <a:r>
              <a:rPr lang="en-US" dirty="0" smtClean="0"/>
              <a:t>VNC is a kind of remote display system that allows to view desktop across anywhere in the network.</a:t>
            </a:r>
          </a:p>
          <a:p>
            <a:r>
              <a:rPr lang="en-US" dirty="0" smtClean="0"/>
              <a:t> communication with the server is unencrypted.</a:t>
            </a:r>
          </a:p>
          <a:p>
            <a:r>
              <a:rPr lang="en-US" dirty="0" smtClean="0"/>
              <a:t>Hence its usage on untrusted network should be avoided</a:t>
            </a:r>
            <a:endParaRPr lang="en-IN" dirty="0"/>
          </a:p>
        </p:txBody>
      </p:sp>
    </p:spTree>
    <p:extLst>
      <p:ext uri="{BB962C8B-B14F-4D97-AF65-F5344CB8AC3E}">
        <p14:creationId xmlns:p14="http://schemas.microsoft.com/office/powerpoint/2010/main" xmlns="" val="357618131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err="1" smtClean="0"/>
              <a:t>etc</a:t>
            </a:r>
            <a:r>
              <a:rPr lang="en-US" dirty="0" smtClean="0"/>
              <a:t>/</a:t>
            </a:r>
            <a:r>
              <a:rPr lang="en-US" dirty="0" err="1" smtClean="0"/>
              <a:t>sysconfig</a:t>
            </a:r>
            <a:r>
              <a:rPr lang="en-US" dirty="0" smtClean="0"/>
              <a:t>/</a:t>
            </a:r>
            <a:r>
              <a:rPr lang="en-US" dirty="0" err="1" smtClean="0"/>
              <a:t>xinetd</a:t>
            </a:r>
            <a:endParaRPr lang="en-IN" dirty="0"/>
          </a:p>
        </p:txBody>
      </p:sp>
      <p:sp>
        <p:nvSpPr>
          <p:cNvPr id="3" name="Content Placeholder 2"/>
          <p:cNvSpPr>
            <a:spLocks noGrp="1"/>
          </p:cNvSpPr>
          <p:nvPr>
            <p:ph idx="1"/>
          </p:nvPr>
        </p:nvSpPr>
        <p:spPr/>
        <p:txBody>
          <a:bodyPr/>
          <a:lstStyle/>
          <a:p>
            <a:r>
              <a:rPr lang="en-US" dirty="0" smtClean="0"/>
              <a:t>File passes arguments to </a:t>
            </a:r>
            <a:r>
              <a:rPr lang="en-US" dirty="0" err="1" smtClean="0"/>
              <a:t>xinetd</a:t>
            </a:r>
            <a:r>
              <a:rPr lang="en-US" dirty="0" smtClean="0"/>
              <a:t> daemon at the time of booting.</a:t>
            </a:r>
          </a:p>
          <a:p>
            <a:pPr marL="0" indent="0">
              <a:buNone/>
            </a:pPr>
            <a:r>
              <a:rPr lang="en-US" dirty="0" smtClean="0"/>
              <a:t> </a:t>
            </a:r>
            <a:endParaRPr lang="en-IN" dirty="0"/>
          </a:p>
        </p:txBody>
      </p:sp>
    </p:spTree>
    <p:extLst>
      <p:ext uri="{BB962C8B-B14F-4D97-AF65-F5344CB8AC3E}">
        <p14:creationId xmlns:p14="http://schemas.microsoft.com/office/powerpoint/2010/main" xmlns="" val="12640583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err="1" smtClean="0"/>
              <a:t>etc</a:t>
            </a:r>
            <a:r>
              <a:rPr lang="en-US" dirty="0" smtClean="0"/>
              <a:t>/</a:t>
            </a:r>
            <a:r>
              <a:rPr lang="en-US" dirty="0" err="1" smtClean="0"/>
              <a:t>sysconfig</a:t>
            </a:r>
            <a:r>
              <a:rPr lang="en-US" dirty="0" smtClean="0"/>
              <a:t>/</a:t>
            </a:r>
            <a:r>
              <a:rPr lang="en-US" dirty="0" err="1" smtClean="0"/>
              <a:t>ntpd</a:t>
            </a:r>
            <a:endParaRPr lang="en-IN" dirty="0"/>
          </a:p>
        </p:txBody>
      </p:sp>
      <p:sp>
        <p:nvSpPr>
          <p:cNvPr id="3" name="Content Placeholder 2"/>
          <p:cNvSpPr>
            <a:spLocks noGrp="1"/>
          </p:cNvSpPr>
          <p:nvPr>
            <p:ph idx="1"/>
          </p:nvPr>
        </p:nvSpPr>
        <p:spPr/>
        <p:txBody>
          <a:bodyPr/>
          <a:lstStyle/>
          <a:p>
            <a:r>
              <a:rPr lang="en-US" dirty="0" smtClean="0"/>
              <a:t>File passes parameters to </a:t>
            </a:r>
            <a:r>
              <a:rPr lang="en-US" dirty="0" err="1" smtClean="0"/>
              <a:t>ntpd</a:t>
            </a:r>
            <a:r>
              <a:rPr lang="en-US" dirty="0" smtClean="0"/>
              <a:t> daemon at the time of booting.</a:t>
            </a:r>
          </a:p>
          <a:p>
            <a:r>
              <a:rPr lang="en-US" dirty="0" smtClean="0"/>
              <a:t>Responsibility of this daemon is to keep clock synchronized using timer server.</a:t>
            </a:r>
          </a:p>
          <a:p>
            <a:r>
              <a:rPr lang="en-US" dirty="0" smtClean="0"/>
              <a:t>Implements NTPv4</a:t>
            </a:r>
            <a:endParaRPr lang="en-IN" dirty="0"/>
          </a:p>
        </p:txBody>
      </p:sp>
    </p:spTree>
    <p:extLst>
      <p:ext uri="{BB962C8B-B14F-4D97-AF65-F5344CB8AC3E}">
        <p14:creationId xmlns:p14="http://schemas.microsoft.com/office/powerpoint/2010/main" xmlns="" val="107855387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err="1" smtClean="0"/>
              <a:t>etc</a:t>
            </a:r>
            <a:r>
              <a:rPr lang="en-US" dirty="0" smtClean="0"/>
              <a:t>/</a:t>
            </a:r>
            <a:r>
              <a:rPr lang="en-US" dirty="0" err="1" smtClean="0"/>
              <a:t>sysconfig</a:t>
            </a:r>
            <a:r>
              <a:rPr lang="en-US" dirty="0" smtClean="0"/>
              <a:t>/</a:t>
            </a:r>
            <a:r>
              <a:rPr lang="en-US" dirty="0" err="1" smtClean="0"/>
              <a:t>pcmcia</a:t>
            </a:r>
            <a:endParaRPr lang="en-IN" dirty="0"/>
          </a:p>
        </p:txBody>
      </p:sp>
      <p:sp>
        <p:nvSpPr>
          <p:cNvPr id="3" name="Content Placeholder 2"/>
          <p:cNvSpPr>
            <a:spLocks noGrp="1"/>
          </p:cNvSpPr>
          <p:nvPr>
            <p:ph idx="1"/>
          </p:nvPr>
        </p:nvSpPr>
        <p:spPr/>
        <p:txBody>
          <a:bodyPr/>
          <a:lstStyle/>
          <a:p>
            <a:r>
              <a:rPr lang="en-US" dirty="0" smtClean="0"/>
              <a:t>PCMCIA = value (yes/no)</a:t>
            </a:r>
          </a:p>
          <a:p>
            <a:r>
              <a:rPr lang="en-US" dirty="0" smtClean="0"/>
              <a:t>Used for sockets.</a:t>
            </a:r>
            <a:endParaRPr lang="en-IN" dirty="0"/>
          </a:p>
        </p:txBody>
      </p:sp>
    </p:spTree>
    <p:extLst>
      <p:ext uri="{BB962C8B-B14F-4D97-AF65-F5344CB8AC3E}">
        <p14:creationId xmlns:p14="http://schemas.microsoft.com/office/powerpoint/2010/main" xmlns="" val="208642332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err="1" smtClean="0"/>
              <a:t>etc</a:t>
            </a:r>
            <a:r>
              <a:rPr lang="en-US" dirty="0" smtClean="0"/>
              <a:t>/</a:t>
            </a:r>
            <a:r>
              <a:rPr lang="en-US" dirty="0" err="1" smtClean="0"/>
              <a:t>sysconfig</a:t>
            </a:r>
            <a:r>
              <a:rPr lang="en-US" dirty="0" smtClean="0"/>
              <a:t>/</a:t>
            </a:r>
            <a:r>
              <a:rPr lang="en-US" dirty="0" err="1" smtClean="0"/>
              <a:t>selinux</a:t>
            </a:r>
            <a:endParaRPr lang="en-IN" dirty="0"/>
          </a:p>
        </p:txBody>
      </p:sp>
      <p:sp>
        <p:nvSpPr>
          <p:cNvPr id="3" name="Content Placeholder 2"/>
          <p:cNvSpPr>
            <a:spLocks noGrp="1"/>
          </p:cNvSpPr>
          <p:nvPr>
            <p:ph idx="1"/>
          </p:nvPr>
        </p:nvSpPr>
        <p:spPr/>
        <p:txBody>
          <a:bodyPr/>
          <a:lstStyle/>
          <a:p>
            <a:r>
              <a:rPr lang="en-US" dirty="0" smtClean="0"/>
              <a:t>Control the setup of </a:t>
            </a:r>
            <a:r>
              <a:rPr lang="en-US" dirty="0" err="1" smtClean="0"/>
              <a:t>linux</a:t>
            </a:r>
            <a:r>
              <a:rPr lang="en-US" dirty="0" smtClean="0"/>
              <a:t> inbuilt firewall.</a:t>
            </a:r>
          </a:p>
          <a:p>
            <a:r>
              <a:rPr lang="en-US" dirty="0" err="1" smtClean="0"/>
              <a:t>Selinux</a:t>
            </a:r>
            <a:r>
              <a:rPr lang="en-US" dirty="0" smtClean="0"/>
              <a:t> = permissive</a:t>
            </a:r>
          </a:p>
          <a:p>
            <a:r>
              <a:rPr lang="en-US" dirty="0" err="1" smtClean="0"/>
              <a:t>Selinux</a:t>
            </a:r>
            <a:r>
              <a:rPr lang="en-US" dirty="0" smtClean="0"/>
              <a:t> = disabled</a:t>
            </a:r>
          </a:p>
          <a:p>
            <a:r>
              <a:rPr lang="en-US" dirty="0" err="1" smtClean="0"/>
              <a:t>Selinux</a:t>
            </a:r>
            <a:r>
              <a:rPr lang="en-US" dirty="0" smtClean="0"/>
              <a:t> </a:t>
            </a:r>
            <a:r>
              <a:rPr lang="en-US" smtClean="0"/>
              <a:t>= enabled</a:t>
            </a:r>
            <a:endParaRPr lang="en-IN" dirty="0"/>
          </a:p>
        </p:txBody>
      </p:sp>
    </p:spTree>
    <p:extLst>
      <p:ext uri="{BB962C8B-B14F-4D97-AF65-F5344CB8AC3E}">
        <p14:creationId xmlns:p14="http://schemas.microsoft.com/office/powerpoint/2010/main" xmlns="" val="253729517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TCP/IP</a:t>
            </a:r>
            <a:endParaRPr lang="en-IN" dirty="0"/>
          </a:p>
        </p:txBody>
      </p:sp>
      <p:sp>
        <p:nvSpPr>
          <p:cNvPr id="3" name="Content Placeholder 2"/>
          <p:cNvSpPr>
            <a:spLocks noGrp="1"/>
          </p:cNvSpPr>
          <p:nvPr>
            <p:ph idx="1"/>
          </p:nvPr>
        </p:nvSpPr>
        <p:spPr/>
        <p:txBody>
          <a:bodyPr>
            <a:normAutofit fontScale="77500" lnSpcReduction="20000"/>
          </a:bodyPr>
          <a:lstStyle/>
          <a:p>
            <a:pPr algn="just"/>
            <a:r>
              <a:rPr lang="en-US" dirty="0" smtClean="0"/>
              <a:t>Transmission Control Protocol/Internet Protocol and belongs to the family  of protocols used for computer communications.</a:t>
            </a:r>
          </a:p>
          <a:p>
            <a:pPr algn="just"/>
            <a:r>
              <a:rPr lang="en-US" dirty="0" smtClean="0"/>
              <a:t>TCP and IP are two separate protocols in TCP/IP protocol suite.</a:t>
            </a:r>
          </a:p>
          <a:p>
            <a:pPr algn="just"/>
            <a:r>
              <a:rPr lang="en-US" dirty="0" smtClean="0"/>
              <a:t>It also includes</a:t>
            </a:r>
          </a:p>
          <a:p>
            <a:pPr algn="just"/>
            <a:r>
              <a:rPr lang="en-US" dirty="0" smtClean="0"/>
              <a:t>1. Address Resolution Protocol(ARP)</a:t>
            </a:r>
          </a:p>
          <a:p>
            <a:pPr algn="just"/>
            <a:r>
              <a:rPr lang="en-US" dirty="0" smtClean="0"/>
              <a:t>2.Domain Name System(DNS)</a:t>
            </a:r>
          </a:p>
          <a:p>
            <a:pPr algn="just"/>
            <a:r>
              <a:rPr lang="en-US" dirty="0" smtClean="0"/>
              <a:t>3.Internet Control Messaging Protocol(ICMP)</a:t>
            </a:r>
          </a:p>
          <a:p>
            <a:pPr algn="just"/>
            <a:r>
              <a:rPr lang="en-US" dirty="0" smtClean="0"/>
              <a:t>4</a:t>
            </a:r>
            <a:r>
              <a:rPr lang="en-US" dirty="0"/>
              <a:t>.</a:t>
            </a:r>
            <a:r>
              <a:rPr lang="en-US" dirty="0" smtClean="0"/>
              <a:t>User Datagram Protocol(UDP)</a:t>
            </a:r>
          </a:p>
          <a:p>
            <a:pPr algn="just"/>
            <a:r>
              <a:rPr lang="en-US" dirty="0" smtClean="0"/>
              <a:t>5.Routing Information Protocol(RIP)</a:t>
            </a:r>
          </a:p>
          <a:p>
            <a:pPr algn="just"/>
            <a:r>
              <a:rPr lang="en-US" dirty="0" smtClean="0"/>
              <a:t>6.Simple Mail Transfer Protocol(SMTP)</a:t>
            </a:r>
          </a:p>
          <a:p>
            <a:pPr algn="just"/>
            <a:endParaRPr lang="en-IN" dirty="0"/>
          </a:p>
        </p:txBody>
      </p:sp>
    </p:spTree>
    <p:extLst>
      <p:ext uri="{BB962C8B-B14F-4D97-AF65-F5344CB8AC3E}">
        <p14:creationId xmlns:p14="http://schemas.microsoft.com/office/powerpoint/2010/main" xmlns="" val="309861096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pPr algn="just"/>
            <a:r>
              <a:rPr lang="en-US" dirty="0" smtClean="0"/>
              <a:t>Each device connected in the network must have an address to be able to send and receive information. The device address consists of two parts : </a:t>
            </a:r>
          </a:p>
          <a:p>
            <a:pPr algn="just"/>
            <a:r>
              <a:rPr lang="en-US" dirty="0" smtClean="0"/>
              <a:t>1. the address of the network to which the device is connected.</a:t>
            </a:r>
          </a:p>
          <a:p>
            <a:pPr algn="just"/>
            <a:r>
              <a:rPr lang="en-US" dirty="0" smtClean="0"/>
              <a:t>2. address of the device</a:t>
            </a:r>
          </a:p>
          <a:p>
            <a:pPr algn="just"/>
            <a:r>
              <a:rPr lang="en-US" dirty="0" smtClean="0"/>
              <a:t>IP address are assigned to the device and MAC address is the built in into the Ethernet card given by the manufacturer.</a:t>
            </a:r>
          </a:p>
          <a:p>
            <a:pPr algn="just"/>
            <a:endParaRPr lang="en-IN" dirty="0"/>
          </a:p>
        </p:txBody>
      </p:sp>
    </p:spTree>
    <p:extLst>
      <p:ext uri="{BB962C8B-B14F-4D97-AF65-F5344CB8AC3E}">
        <p14:creationId xmlns:p14="http://schemas.microsoft.com/office/powerpoint/2010/main" xmlns="" val="163176833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7500" lnSpcReduction="20000"/>
          </a:bodyPr>
          <a:lstStyle/>
          <a:p>
            <a:pPr algn="just"/>
            <a:r>
              <a:rPr lang="en-US" dirty="0" smtClean="0"/>
              <a:t>Data is transferred by breaking it into small pieces called as data packets(datagrams).</a:t>
            </a:r>
          </a:p>
          <a:p>
            <a:pPr algn="just"/>
            <a:r>
              <a:rPr lang="en-US" dirty="0" smtClean="0"/>
              <a:t>There are two reasons for this :</a:t>
            </a:r>
          </a:p>
          <a:p>
            <a:pPr marL="0" indent="0" algn="just">
              <a:buNone/>
            </a:pPr>
            <a:endParaRPr lang="en-US" dirty="0" smtClean="0"/>
          </a:p>
          <a:p>
            <a:pPr algn="just"/>
            <a:r>
              <a:rPr lang="en-US" dirty="0" smtClean="0"/>
              <a:t>1. Sharing resources : when two computers are sharing large data, the communication line will remain busy for along time. Hence data is broken into packets and sent individually thereby allowing all others to use the resource.</a:t>
            </a:r>
          </a:p>
          <a:p>
            <a:pPr algn="just"/>
            <a:endParaRPr lang="en-US" dirty="0" smtClean="0"/>
          </a:p>
          <a:p>
            <a:pPr algn="just"/>
            <a:r>
              <a:rPr lang="en-US" dirty="0" smtClean="0"/>
              <a:t>2. Error Correction : to avoid data from corruption, checksum code is send with the data. On the other hand receiving device compares the checksum with its total data reecived.it two are equal data is correct else not.</a:t>
            </a:r>
          </a:p>
          <a:p>
            <a:pPr algn="just"/>
            <a:endParaRPr lang="en-IN" dirty="0"/>
          </a:p>
        </p:txBody>
      </p:sp>
    </p:spTree>
    <p:extLst>
      <p:ext uri="{BB962C8B-B14F-4D97-AF65-F5344CB8AC3E}">
        <p14:creationId xmlns:p14="http://schemas.microsoft.com/office/powerpoint/2010/main" xmlns="" val="34423745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Classes</a:t>
            </a:r>
            <a:endParaRPr lang="en-IN" dirty="0"/>
          </a:p>
        </p:txBody>
      </p:sp>
      <p:sp>
        <p:nvSpPr>
          <p:cNvPr id="3" name="Content Placeholder 2"/>
          <p:cNvSpPr>
            <a:spLocks noGrp="1"/>
          </p:cNvSpPr>
          <p:nvPr>
            <p:ph idx="1"/>
          </p:nvPr>
        </p:nvSpPr>
        <p:spPr/>
        <p:txBody>
          <a:bodyPr>
            <a:normAutofit fontScale="70000" lnSpcReduction="20000"/>
          </a:bodyPr>
          <a:lstStyle/>
          <a:p>
            <a:r>
              <a:rPr lang="en-US" dirty="0" smtClean="0"/>
              <a:t>IP addresses are 4 bytes long and written in dotted decimal notation.</a:t>
            </a:r>
          </a:p>
          <a:p>
            <a:r>
              <a:rPr lang="en-US" dirty="0" smtClean="0"/>
              <a:t>The decimal numbers should be in the range of 0 to 255.</a:t>
            </a:r>
          </a:p>
          <a:p>
            <a:r>
              <a:rPr lang="en-US" dirty="0" smtClean="0"/>
              <a:t>Each IPv4 address consists of 4 parts.</a:t>
            </a:r>
          </a:p>
          <a:p>
            <a:r>
              <a:rPr lang="en-US" dirty="0" smtClean="0"/>
              <a:t>Each part will have 1 byte.</a:t>
            </a:r>
          </a:p>
          <a:p>
            <a:r>
              <a:rPr lang="en-US" dirty="0" smtClean="0"/>
              <a:t>Depending on the value of first byte IP Address are divided into classes.</a:t>
            </a:r>
          </a:p>
          <a:p>
            <a:r>
              <a:rPr lang="en-US" dirty="0" smtClean="0"/>
              <a:t>Class A  0 – 127</a:t>
            </a:r>
          </a:p>
          <a:p>
            <a:r>
              <a:rPr lang="en-US" dirty="0" smtClean="0"/>
              <a:t>Class B 128 – 191</a:t>
            </a:r>
          </a:p>
          <a:p>
            <a:r>
              <a:rPr lang="en-US" dirty="0" smtClean="0"/>
              <a:t>Class C 192 – 233</a:t>
            </a:r>
          </a:p>
          <a:p>
            <a:pPr lvl="1"/>
            <a:r>
              <a:rPr lang="en-US" dirty="0" smtClean="0"/>
              <a:t>Assigned network numbers are maintained in a database managed in </a:t>
            </a:r>
            <a:r>
              <a:rPr lang="en-US" dirty="0" err="1" smtClean="0"/>
              <a:t>InterNIC</a:t>
            </a:r>
            <a:r>
              <a:rPr lang="en-US" dirty="0" smtClean="0"/>
              <a:t>(Network Interface Card) to ensure that each assignment is unique.</a:t>
            </a:r>
          </a:p>
          <a:p>
            <a:endParaRPr lang="en-IN" dirty="0"/>
          </a:p>
        </p:txBody>
      </p:sp>
    </p:spTree>
    <p:extLst>
      <p:ext uri="{BB962C8B-B14F-4D97-AF65-F5344CB8AC3E}">
        <p14:creationId xmlns:p14="http://schemas.microsoft.com/office/powerpoint/2010/main" xmlns="" val="175181992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r>
              <a:rPr lang="en-US" dirty="0" smtClean="0"/>
              <a:t>For data transfer to happen, ARP maps IP address to the Ethernet address device.</a:t>
            </a:r>
          </a:p>
          <a:p>
            <a:pPr algn="just"/>
            <a:r>
              <a:rPr lang="en-US" dirty="0" smtClean="0"/>
              <a:t>To enable data transfer between two different networks, routers are used. These routers are default gateways.</a:t>
            </a:r>
          </a:p>
          <a:p>
            <a:pPr algn="just"/>
            <a:r>
              <a:rPr lang="en-US" dirty="0" smtClean="0"/>
              <a:t>The router has an internal program, called a routing table which it uses to send data to a host or another program. </a:t>
            </a:r>
            <a:endParaRPr lang="en-IN" dirty="0"/>
          </a:p>
        </p:txBody>
      </p:sp>
    </p:spTree>
    <p:extLst>
      <p:ext uri="{BB962C8B-B14F-4D97-AF65-F5344CB8AC3E}">
        <p14:creationId xmlns:p14="http://schemas.microsoft.com/office/powerpoint/2010/main" xmlns="" val="2970483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Files of BASH shell</a:t>
            </a:r>
            <a:endParaRPr lang="en-IN" dirty="0"/>
          </a:p>
        </p:txBody>
      </p:sp>
      <p:sp>
        <p:nvSpPr>
          <p:cNvPr id="3" name="Content Placeholder 2"/>
          <p:cNvSpPr>
            <a:spLocks noGrp="1"/>
          </p:cNvSpPr>
          <p:nvPr>
            <p:ph idx="1"/>
          </p:nvPr>
        </p:nvSpPr>
        <p:spPr/>
        <p:txBody>
          <a:bodyPr/>
          <a:lstStyle/>
          <a:p>
            <a:r>
              <a:rPr lang="en-US" dirty="0" smtClean="0"/>
              <a:t>/</a:t>
            </a:r>
            <a:r>
              <a:rPr lang="en-US" dirty="0" err="1" smtClean="0"/>
              <a:t>etc</a:t>
            </a:r>
            <a:r>
              <a:rPr lang="en-US" dirty="0" smtClean="0"/>
              <a:t>/profile</a:t>
            </a:r>
          </a:p>
          <a:p>
            <a:r>
              <a:rPr lang="en-US" dirty="0" smtClean="0"/>
              <a:t>/</a:t>
            </a:r>
            <a:r>
              <a:rPr lang="en-US" dirty="0" err="1" smtClean="0"/>
              <a:t>etc</a:t>
            </a:r>
            <a:r>
              <a:rPr lang="en-US" dirty="0" smtClean="0"/>
              <a:t>/</a:t>
            </a:r>
            <a:r>
              <a:rPr lang="en-US" dirty="0" err="1" smtClean="0"/>
              <a:t>profile.d</a:t>
            </a:r>
            <a:r>
              <a:rPr lang="en-US" dirty="0" smtClean="0"/>
              <a:t>~/</a:t>
            </a:r>
          </a:p>
          <a:p>
            <a:r>
              <a:rPr lang="en-US" dirty="0" smtClean="0"/>
              <a:t>/.</a:t>
            </a:r>
            <a:r>
              <a:rPr lang="en-US" dirty="0" err="1" smtClean="0"/>
              <a:t>bashprofile</a:t>
            </a:r>
            <a:r>
              <a:rPr lang="en-US" dirty="0" smtClean="0"/>
              <a:t>/</a:t>
            </a:r>
          </a:p>
          <a:p>
            <a:r>
              <a:rPr lang="en-US" dirty="0" smtClean="0"/>
              <a:t>~/.</a:t>
            </a:r>
            <a:r>
              <a:rPr lang="en-US" dirty="0" err="1" smtClean="0"/>
              <a:t>bash_login</a:t>
            </a:r>
            <a:endParaRPr lang="en-US" dirty="0" smtClean="0"/>
          </a:p>
          <a:p>
            <a:r>
              <a:rPr lang="en-US" dirty="0" smtClean="0"/>
              <a:t>~/.profile</a:t>
            </a:r>
            <a:endParaRPr lang="en-IN" dirty="0"/>
          </a:p>
        </p:txBody>
      </p:sp>
    </p:spTree>
    <p:extLst>
      <p:ext uri="{BB962C8B-B14F-4D97-AF65-F5344CB8AC3E}">
        <p14:creationId xmlns:p14="http://schemas.microsoft.com/office/powerpoint/2010/main" xmlns="" val="13102786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Setting up NIC(Network Interface Card)</a:t>
            </a:r>
            <a:endParaRPr lang="en-IN" dirty="0"/>
          </a:p>
        </p:txBody>
      </p:sp>
      <p:sp>
        <p:nvSpPr>
          <p:cNvPr id="3" name="Content Placeholder 2"/>
          <p:cNvSpPr>
            <a:spLocks noGrp="1"/>
          </p:cNvSpPr>
          <p:nvPr>
            <p:ph idx="1"/>
          </p:nvPr>
        </p:nvSpPr>
        <p:spPr/>
        <p:txBody>
          <a:bodyPr/>
          <a:lstStyle/>
          <a:p>
            <a:r>
              <a:rPr lang="en-US" dirty="0" smtClean="0"/>
              <a:t>1. </a:t>
            </a:r>
            <a:r>
              <a:rPr lang="en-US" b="1" dirty="0" smtClean="0"/>
              <a:t>Configuring Network Card</a:t>
            </a:r>
          </a:p>
          <a:p>
            <a:r>
              <a:rPr lang="en-US" dirty="0" err="1" smtClean="0"/>
              <a:t>ifconfig</a:t>
            </a:r>
            <a:r>
              <a:rPr lang="en-US" dirty="0" smtClean="0"/>
              <a:t> command configures the network card referencing to the Ethernet device ‘eth0’.</a:t>
            </a:r>
          </a:p>
          <a:p>
            <a:r>
              <a:rPr lang="en-US" dirty="0" smtClean="0"/>
              <a:t>We need to provide IP address, </a:t>
            </a:r>
            <a:r>
              <a:rPr lang="en-US" dirty="0" err="1" smtClean="0"/>
              <a:t>netmask</a:t>
            </a:r>
            <a:r>
              <a:rPr lang="en-US" dirty="0" smtClean="0"/>
              <a:t> and broadcast addresses to </a:t>
            </a:r>
            <a:r>
              <a:rPr lang="en-US" dirty="0" err="1" smtClean="0"/>
              <a:t>ifconfig</a:t>
            </a:r>
            <a:r>
              <a:rPr lang="en-US" dirty="0" smtClean="0"/>
              <a:t>.</a:t>
            </a:r>
          </a:p>
          <a:p>
            <a:endParaRPr lang="en-US" dirty="0" smtClean="0"/>
          </a:p>
          <a:p>
            <a:pPr marL="0" indent="0">
              <a:buNone/>
            </a:pPr>
            <a:r>
              <a:rPr lang="en-US" dirty="0" smtClean="0"/>
              <a:t> </a:t>
            </a:r>
            <a:endParaRPr lang="en-IN" dirty="0"/>
          </a:p>
        </p:txBody>
      </p:sp>
      <p:graphicFrame>
        <p:nvGraphicFramePr>
          <p:cNvPr id="4" name="Table 3"/>
          <p:cNvGraphicFramePr>
            <a:graphicFrameLocks noGrp="1"/>
          </p:cNvGraphicFramePr>
          <p:nvPr>
            <p:extLst>
              <p:ext uri="{D42A27DB-BD31-4B8C-83A1-F6EECF244321}">
                <p14:modId xmlns:p14="http://schemas.microsoft.com/office/powerpoint/2010/main" xmlns="" val="4285439913"/>
              </p:ext>
            </p:extLst>
          </p:nvPr>
        </p:nvGraphicFramePr>
        <p:xfrm>
          <a:off x="1371600" y="4572000"/>
          <a:ext cx="7010400" cy="1483360"/>
        </p:xfrm>
        <a:graphic>
          <a:graphicData uri="http://schemas.openxmlformats.org/drawingml/2006/table">
            <a:tbl>
              <a:tblPr firstRow="1" bandRow="1">
                <a:tableStyleId>{5C22544A-7EE6-4342-B048-85BDC9FD1C3A}</a:tableStyleId>
              </a:tblPr>
              <a:tblGrid>
                <a:gridCol w="1693524"/>
                <a:gridCol w="2032228"/>
                <a:gridCol w="1524171"/>
                <a:gridCol w="1760477"/>
              </a:tblGrid>
              <a:tr h="370840">
                <a:tc>
                  <a:txBody>
                    <a:bodyPr/>
                    <a:lstStyle/>
                    <a:p>
                      <a:pPr algn="ctr"/>
                      <a:r>
                        <a:rPr lang="en-US" dirty="0" smtClean="0"/>
                        <a:t>Network Class</a:t>
                      </a:r>
                      <a:endParaRPr lang="en-IN" dirty="0"/>
                    </a:p>
                  </a:txBody>
                  <a:tcPr/>
                </a:tc>
                <a:tc>
                  <a:txBody>
                    <a:bodyPr/>
                    <a:lstStyle/>
                    <a:p>
                      <a:pPr algn="ctr"/>
                      <a:r>
                        <a:rPr lang="en-US" dirty="0" err="1" smtClean="0"/>
                        <a:t>Netmask</a:t>
                      </a:r>
                      <a:endParaRPr lang="en-IN" dirty="0"/>
                    </a:p>
                  </a:txBody>
                  <a:tcPr/>
                </a:tc>
                <a:tc>
                  <a:txBody>
                    <a:bodyPr/>
                    <a:lstStyle/>
                    <a:p>
                      <a:pPr algn="ctr"/>
                      <a:r>
                        <a:rPr lang="en-US" dirty="0" smtClean="0"/>
                        <a:t>Network</a:t>
                      </a:r>
                      <a:endParaRPr lang="en-IN" dirty="0"/>
                    </a:p>
                  </a:txBody>
                  <a:tcPr/>
                </a:tc>
                <a:tc>
                  <a:txBody>
                    <a:bodyPr/>
                    <a:lstStyle/>
                    <a:p>
                      <a:pPr algn="ctr"/>
                      <a:r>
                        <a:rPr lang="en-US" dirty="0" smtClean="0"/>
                        <a:t>Addresses</a:t>
                      </a:r>
                      <a:endParaRPr lang="en-IN" dirty="0"/>
                    </a:p>
                  </a:txBody>
                  <a:tcPr/>
                </a:tc>
              </a:tr>
              <a:tr h="370840">
                <a:tc>
                  <a:txBody>
                    <a:bodyPr/>
                    <a:lstStyle/>
                    <a:p>
                      <a:pPr algn="ctr"/>
                      <a:r>
                        <a:rPr lang="en-US" dirty="0" smtClean="0"/>
                        <a:t>A</a:t>
                      </a:r>
                      <a:endParaRPr lang="en-IN" dirty="0"/>
                    </a:p>
                  </a:txBody>
                  <a:tcPr/>
                </a:tc>
                <a:tc>
                  <a:txBody>
                    <a:bodyPr/>
                    <a:lstStyle/>
                    <a:p>
                      <a:pPr algn="ctr"/>
                      <a:r>
                        <a:rPr lang="en-US" dirty="0" smtClean="0"/>
                        <a:t>255.0.0.0</a:t>
                      </a:r>
                      <a:endParaRPr lang="en-IN" dirty="0"/>
                    </a:p>
                  </a:txBody>
                  <a:tcPr/>
                </a:tc>
                <a:tc>
                  <a:txBody>
                    <a:bodyPr/>
                    <a:lstStyle/>
                    <a:p>
                      <a:pPr algn="ctr"/>
                      <a:r>
                        <a:rPr lang="en-US" dirty="0" smtClean="0"/>
                        <a:t>10.0.0.0</a:t>
                      </a:r>
                      <a:endParaRPr lang="en-IN" dirty="0"/>
                    </a:p>
                  </a:txBody>
                  <a:tcPr/>
                </a:tc>
                <a:tc>
                  <a:txBody>
                    <a:bodyPr/>
                    <a:lstStyle/>
                    <a:p>
                      <a:pPr algn="ctr"/>
                      <a:r>
                        <a:rPr lang="en-US" dirty="0" smtClean="0"/>
                        <a:t>10.255.255.255</a:t>
                      </a:r>
                      <a:endParaRPr lang="en-IN" dirty="0"/>
                    </a:p>
                  </a:txBody>
                  <a:tcPr/>
                </a:tc>
              </a:tr>
              <a:tr h="370840">
                <a:tc>
                  <a:txBody>
                    <a:bodyPr/>
                    <a:lstStyle/>
                    <a:p>
                      <a:pPr algn="ctr"/>
                      <a:r>
                        <a:rPr lang="en-US" dirty="0" smtClean="0"/>
                        <a:t>B</a:t>
                      </a:r>
                      <a:endParaRPr lang="en-IN" dirty="0"/>
                    </a:p>
                  </a:txBody>
                  <a:tcPr/>
                </a:tc>
                <a:tc>
                  <a:txBody>
                    <a:bodyPr/>
                    <a:lstStyle/>
                    <a:p>
                      <a:pPr algn="ctr"/>
                      <a:r>
                        <a:rPr lang="en-US" dirty="0" smtClean="0"/>
                        <a:t>255.255.0.0</a:t>
                      </a:r>
                      <a:endParaRPr lang="en-IN" dirty="0"/>
                    </a:p>
                  </a:txBody>
                  <a:tcPr/>
                </a:tc>
                <a:tc>
                  <a:txBody>
                    <a:bodyPr/>
                    <a:lstStyle/>
                    <a:p>
                      <a:pPr algn="ctr"/>
                      <a:r>
                        <a:rPr lang="en-US" dirty="0" smtClean="0"/>
                        <a:t>172.16.0.0</a:t>
                      </a:r>
                      <a:endParaRPr lang="en-IN" dirty="0"/>
                    </a:p>
                  </a:txBody>
                  <a:tcPr/>
                </a:tc>
                <a:tc>
                  <a:txBody>
                    <a:bodyPr/>
                    <a:lstStyle/>
                    <a:p>
                      <a:pPr algn="ctr"/>
                      <a:r>
                        <a:rPr lang="en-US" dirty="0" smtClean="0"/>
                        <a:t>172.31.255.255</a:t>
                      </a:r>
                      <a:endParaRPr lang="en-IN" dirty="0"/>
                    </a:p>
                  </a:txBody>
                  <a:tcPr/>
                </a:tc>
              </a:tr>
              <a:tr h="370840">
                <a:tc>
                  <a:txBody>
                    <a:bodyPr/>
                    <a:lstStyle/>
                    <a:p>
                      <a:pPr algn="ctr"/>
                      <a:r>
                        <a:rPr lang="en-US" dirty="0" smtClean="0"/>
                        <a:t>C</a:t>
                      </a:r>
                      <a:endParaRPr lang="en-IN" dirty="0"/>
                    </a:p>
                  </a:txBody>
                  <a:tcPr/>
                </a:tc>
                <a:tc>
                  <a:txBody>
                    <a:bodyPr/>
                    <a:lstStyle/>
                    <a:p>
                      <a:pPr algn="ctr"/>
                      <a:r>
                        <a:rPr lang="en-US" dirty="0" smtClean="0"/>
                        <a:t>255.255.255.0</a:t>
                      </a:r>
                      <a:endParaRPr lang="en-IN" dirty="0"/>
                    </a:p>
                  </a:txBody>
                  <a:tcPr/>
                </a:tc>
                <a:tc>
                  <a:txBody>
                    <a:bodyPr/>
                    <a:lstStyle/>
                    <a:p>
                      <a:pPr algn="ctr"/>
                      <a:r>
                        <a:rPr lang="en-US" dirty="0" smtClean="0"/>
                        <a:t>192.168.0.0</a:t>
                      </a:r>
                      <a:endParaRPr lang="en-IN" dirty="0"/>
                    </a:p>
                  </a:txBody>
                  <a:tcPr/>
                </a:tc>
                <a:tc>
                  <a:txBody>
                    <a:bodyPr/>
                    <a:lstStyle/>
                    <a:p>
                      <a:pPr algn="ctr"/>
                      <a:r>
                        <a:rPr lang="en-US" dirty="0" smtClean="0"/>
                        <a:t>192.168.255.255</a:t>
                      </a:r>
                      <a:endParaRPr lang="en-IN" dirty="0"/>
                    </a:p>
                  </a:txBody>
                  <a:tcPr/>
                </a:tc>
              </a:tr>
            </a:tbl>
          </a:graphicData>
        </a:graphic>
      </p:graphicFrame>
    </p:spTree>
    <p:extLst>
      <p:ext uri="{BB962C8B-B14F-4D97-AF65-F5344CB8AC3E}">
        <p14:creationId xmlns:p14="http://schemas.microsoft.com/office/powerpoint/2010/main" xmlns="" val="336791405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US" dirty="0" smtClean="0"/>
              <a:t>The NIC is detected and configured during system installation.</a:t>
            </a:r>
          </a:p>
          <a:p>
            <a:r>
              <a:rPr lang="en-US" dirty="0" smtClean="0"/>
              <a:t>To configure the Ethernet device for an internal network, following command is executed :</a:t>
            </a:r>
          </a:p>
          <a:p>
            <a:r>
              <a:rPr lang="en-US" dirty="0" smtClean="0"/>
              <a:t>[root#] </a:t>
            </a:r>
            <a:r>
              <a:rPr lang="en-US" dirty="0" err="1" smtClean="0"/>
              <a:t>ifconfig</a:t>
            </a:r>
            <a:r>
              <a:rPr lang="en-US" dirty="0" smtClean="0"/>
              <a:t> eth0 192.168.166.5      </a:t>
            </a:r>
            <a:r>
              <a:rPr lang="en-US" dirty="0" err="1" smtClean="0"/>
              <a:t>netmask</a:t>
            </a:r>
            <a:r>
              <a:rPr lang="en-US" dirty="0" smtClean="0"/>
              <a:t> 255.255.255.0  			</a:t>
            </a:r>
          </a:p>
          <a:p>
            <a:pPr marL="0" indent="0">
              <a:buNone/>
            </a:pPr>
            <a:r>
              <a:rPr lang="en-US" dirty="0"/>
              <a:t> </a:t>
            </a:r>
            <a:r>
              <a:rPr lang="en-US" dirty="0" smtClean="0"/>
              <a:t>  broadcast 192.168.166.255</a:t>
            </a:r>
          </a:p>
          <a:p>
            <a:pPr marL="0" indent="0">
              <a:buNone/>
            </a:pPr>
            <a:endParaRPr lang="en-IN" dirty="0"/>
          </a:p>
        </p:txBody>
      </p:sp>
    </p:spTree>
    <p:extLst>
      <p:ext uri="{BB962C8B-B14F-4D97-AF65-F5344CB8AC3E}">
        <p14:creationId xmlns:p14="http://schemas.microsoft.com/office/powerpoint/2010/main" xmlns="" val="263436698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t>2. Configure an Internal network</a:t>
            </a:r>
          </a:p>
          <a:p>
            <a:r>
              <a:rPr lang="en-US" dirty="0" smtClean="0"/>
              <a:t>To configure an internal network, following files in /</a:t>
            </a:r>
            <a:r>
              <a:rPr lang="en-US" dirty="0" err="1" smtClean="0"/>
              <a:t>etc</a:t>
            </a:r>
            <a:r>
              <a:rPr lang="en-US" dirty="0" smtClean="0"/>
              <a:t> directory needs to be configured :</a:t>
            </a:r>
          </a:p>
          <a:p>
            <a:r>
              <a:rPr lang="en-US" dirty="0" smtClean="0"/>
              <a:t>/</a:t>
            </a:r>
            <a:r>
              <a:rPr lang="en-US" dirty="0" err="1" smtClean="0"/>
              <a:t>etc</a:t>
            </a:r>
            <a:r>
              <a:rPr lang="en-US" dirty="0" smtClean="0"/>
              <a:t>/</a:t>
            </a:r>
            <a:r>
              <a:rPr lang="en-US" dirty="0" err="1" smtClean="0"/>
              <a:t>nsswitch.conf</a:t>
            </a:r>
            <a:endParaRPr lang="en-US" dirty="0" smtClean="0"/>
          </a:p>
          <a:p>
            <a:r>
              <a:rPr lang="en-US" dirty="0" smtClean="0"/>
              <a:t>/</a:t>
            </a:r>
            <a:r>
              <a:rPr lang="en-US" dirty="0" err="1" smtClean="0"/>
              <a:t>etc</a:t>
            </a:r>
            <a:r>
              <a:rPr lang="en-US" dirty="0" smtClean="0"/>
              <a:t>/hosts</a:t>
            </a:r>
          </a:p>
          <a:p>
            <a:r>
              <a:rPr lang="en-US" dirty="0" smtClean="0"/>
              <a:t>/</a:t>
            </a:r>
            <a:r>
              <a:rPr lang="en-US" dirty="0" err="1" smtClean="0"/>
              <a:t>etc</a:t>
            </a:r>
            <a:r>
              <a:rPr lang="en-US" dirty="0" smtClean="0"/>
              <a:t>/</a:t>
            </a:r>
            <a:r>
              <a:rPr lang="en-US" dirty="0" err="1" smtClean="0"/>
              <a:t>resov.conf</a:t>
            </a:r>
            <a:endParaRPr lang="en-US" dirty="0" smtClean="0"/>
          </a:p>
          <a:p>
            <a:r>
              <a:rPr lang="en-US" dirty="0" smtClean="0"/>
              <a:t>/</a:t>
            </a:r>
            <a:r>
              <a:rPr lang="en-US" dirty="0" err="1" smtClean="0"/>
              <a:t>etc</a:t>
            </a:r>
            <a:r>
              <a:rPr lang="en-US" dirty="0" smtClean="0"/>
              <a:t>/</a:t>
            </a:r>
            <a:r>
              <a:rPr lang="en-US" dirty="0" err="1" smtClean="0"/>
              <a:t>sysconfig</a:t>
            </a:r>
            <a:r>
              <a:rPr lang="en-US" dirty="0" smtClean="0"/>
              <a:t>/network </a:t>
            </a:r>
            <a:endParaRPr lang="en-IN" dirty="0"/>
          </a:p>
        </p:txBody>
      </p:sp>
    </p:spTree>
    <p:extLst>
      <p:ext uri="{BB962C8B-B14F-4D97-AF65-F5344CB8AC3E}">
        <p14:creationId xmlns:p14="http://schemas.microsoft.com/office/powerpoint/2010/main" xmlns="" val="419952232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0000" lnSpcReduction="20000"/>
          </a:bodyPr>
          <a:lstStyle/>
          <a:p>
            <a:r>
              <a:rPr lang="en-US" dirty="0" smtClean="0"/>
              <a:t>/</a:t>
            </a:r>
            <a:r>
              <a:rPr lang="en-US" dirty="0" err="1" smtClean="0"/>
              <a:t>etc</a:t>
            </a:r>
            <a:r>
              <a:rPr lang="en-US" dirty="0" smtClean="0"/>
              <a:t>/</a:t>
            </a:r>
            <a:r>
              <a:rPr lang="en-US" dirty="0" err="1" smtClean="0"/>
              <a:t>nsswitch.conf</a:t>
            </a:r>
            <a:endParaRPr lang="en-US" dirty="0" smtClean="0"/>
          </a:p>
          <a:p>
            <a:r>
              <a:rPr lang="en-US" dirty="0" smtClean="0"/>
              <a:t>Hosts : files </a:t>
            </a:r>
            <a:r>
              <a:rPr lang="en-US" dirty="0" err="1" smtClean="0"/>
              <a:t>dns</a:t>
            </a:r>
            <a:endParaRPr lang="en-US" dirty="0" smtClean="0"/>
          </a:p>
          <a:p>
            <a:r>
              <a:rPr lang="en-US" dirty="0" smtClean="0"/>
              <a:t>Looks into /</a:t>
            </a:r>
            <a:r>
              <a:rPr lang="en-US" dirty="0" err="1" smtClean="0"/>
              <a:t>etc</a:t>
            </a:r>
            <a:r>
              <a:rPr lang="en-US" dirty="0" smtClean="0"/>
              <a:t>/hosts file and then </a:t>
            </a:r>
            <a:r>
              <a:rPr lang="en-US" dirty="0" err="1" smtClean="0"/>
              <a:t>dns</a:t>
            </a:r>
            <a:r>
              <a:rPr lang="en-US" dirty="0" smtClean="0"/>
              <a:t> server</a:t>
            </a:r>
          </a:p>
          <a:p>
            <a:r>
              <a:rPr lang="en-US" dirty="0" smtClean="0"/>
              <a:t>/</a:t>
            </a:r>
            <a:r>
              <a:rPr lang="en-US" dirty="0" err="1" smtClean="0"/>
              <a:t>etc</a:t>
            </a:r>
            <a:r>
              <a:rPr lang="en-US" dirty="0" smtClean="0"/>
              <a:t>/hosts</a:t>
            </a:r>
          </a:p>
          <a:p>
            <a:r>
              <a:rPr lang="en-US" dirty="0" smtClean="0"/>
              <a:t>192.168.166.6    fyit.com	 </a:t>
            </a:r>
            <a:r>
              <a:rPr lang="en-US" dirty="0" err="1" smtClean="0"/>
              <a:t>fyit</a:t>
            </a:r>
            <a:endParaRPr lang="en-US" dirty="0" smtClean="0"/>
          </a:p>
          <a:p>
            <a:r>
              <a:rPr lang="en-US" dirty="0" smtClean="0"/>
              <a:t>192.168.166.7    syit.com</a:t>
            </a:r>
            <a:r>
              <a:rPr lang="en-US" dirty="0"/>
              <a:t>	 </a:t>
            </a:r>
            <a:r>
              <a:rPr lang="en-US" dirty="0" err="1" smtClean="0"/>
              <a:t>syit</a:t>
            </a:r>
            <a:endParaRPr lang="en-IN" dirty="0"/>
          </a:p>
          <a:p>
            <a:r>
              <a:rPr lang="en-US" dirty="0" smtClean="0"/>
              <a:t>192.168.166.8    tyit.com</a:t>
            </a:r>
            <a:r>
              <a:rPr lang="en-US" dirty="0"/>
              <a:t>	 </a:t>
            </a:r>
            <a:r>
              <a:rPr lang="en-US" dirty="0" err="1" smtClean="0"/>
              <a:t>tyit</a:t>
            </a:r>
            <a:endParaRPr lang="en-US" dirty="0" smtClean="0"/>
          </a:p>
          <a:p>
            <a:r>
              <a:rPr lang="en-US" dirty="0" smtClean="0"/>
              <a:t>/</a:t>
            </a:r>
            <a:r>
              <a:rPr lang="en-US" dirty="0" err="1" smtClean="0"/>
              <a:t>etc</a:t>
            </a:r>
            <a:r>
              <a:rPr lang="en-US" dirty="0" smtClean="0"/>
              <a:t>/</a:t>
            </a:r>
            <a:r>
              <a:rPr lang="en-US" dirty="0" err="1" smtClean="0"/>
              <a:t>resolv.conf</a:t>
            </a:r>
            <a:endParaRPr lang="en-US" dirty="0" smtClean="0"/>
          </a:p>
          <a:p>
            <a:r>
              <a:rPr lang="en-US" dirty="0" smtClean="0"/>
              <a:t>Contains IP addresses of DNS servers</a:t>
            </a:r>
          </a:p>
          <a:p>
            <a:r>
              <a:rPr lang="en-US" dirty="0" smtClean="0"/>
              <a:t>/</a:t>
            </a:r>
            <a:r>
              <a:rPr lang="en-US" dirty="0" err="1" smtClean="0"/>
              <a:t>etc</a:t>
            </a:r>
            <a:r>
              <a:rPr lang="en-US" dirty="0" smtClean="0"/>
              <a:t>/</a:t>
            </a:r>
            <a:r>
              <a:rPr lang="en-US" dirty="0" err="1" smtClean="0"/>
              <a:t>sysconfig</a:t>
            </a:r>
            <a:r>
              <a:rPr lang="en-US" dirty="0" smtClean="0"/>
              <a:t>/network</a:t>
            </a:r>
          </a:p>
          <a:p>
            <a:r>
              <a:rPr lang="en-US" dirty="0" smtClean="0"/>
              <a:t>Hostname = value</a:t>
            </a:r>
          </a:p>
          <a:p>
            <a:r>
              <a:rPr lang="en-US" dirty="0" smtClean="0"/>
              <a:t>Networking = yes/no</a:t>
            </a:r>
            <a:endParaRPr lang="en-IN" dirty="0"/>
          </a:p>
          <a:p>
            <a:endParaRPr lang="en-IN" dirty="0"/>
          </a:p>
        </p:txBody>
      </p:sp>
    </p:spTree>
    <p:extLst>
      <p:ext uri="{BB962C8B-B14F-4D97-AF65-F5344CB8AC3E}">
        <p14:creationId xmlns:p14="http://schemas.microsoft.com/office/powerpoint/2010/main" xmlns="" val="75384280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IPv4 addresses</a:t>
            </a:r>
            <a:endParaRPr lang="en-IN" dirty="0"/>
          </a:p>
        </p:txBody>
      </p:sp>
      <p:sp>
        <p:nvSpPr>
          <p:cNvPr id="3" name="Content Placeholder 2"/>
          <p:cNvSpPr>
            <a:spLocks noGrp="1"/>
          </p:cNvSpPr>
          <p:nvPr>
            <p:ph idx="1"/>
          </p:nvPr>
        </p:nvSpPr>
        <p:spPr/>
        <p:txBody>
          <a:bodyPr>
            <a:normAutofit fontScale="92500" lnSpcReduction="10000"/>
          </a:bodyPr>
          <a:lstStyle/>
          <a:p>
            <a:r>
              <a:rPr lang="en-US" dirty="0" smtClean="0"/>
              <a:t>1. </a:t>
            </a:r>
            <a:r>
              <a:rPr lang="en-US" b="1" dirty="0" smtClean="0"/>
              <a:t>different formats : dotted decimal and binary</a:t>
            </a:r>
          </a:p>
          <a:p>
            <a:r>
              <a:rPr lang="en-US" dirty="0" smtClean="0"/>
              <a:t>IP address consists of 4 bytes(32 bits). These results in large numbers of IP address and they can be represented in decimal notation to make it simplify to read : dotted quad format.</a:t>
            </a:r>
          </a:p>
          <a:p>
            <a:r>
              <a:rPr lang="en-US" dirty="0" smtClean="0"/>
              <a:t>Each of the four groups of numbers can range from 0 to 255.</a:t>
            </a:r>
          </a:p>
          <a:p>
            <a:r>
              <a:rPr lang="en-US" dirty="0" smtClean="0"/>
              <a:t>The binary notation of 192.168.1.1 is</a:t>
            </a:r>
          </a:p>
          <a:p>
            <a:r>
              <a:rPr lang="en-US" dirty="0" smtClean="0"/>
              <a:t>_____________________________</a:t>
            </a:r>
            <a:endParaRPr lang="en-IN" dirty="0"/>
          </a:p>
        </p:txBody>
      </p:sp>
    </p:spTree>
    <p:extLst>
      <p:ext uri="{BB962C8B-B14F-4D97-AF65-F5344CB8AC3E}">
        <p14:creationId xmlns:p14="http://schemas.microsoft.com/office/powerpoint/2010/main" xmlns="" val="86699497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r>
              <a:rPr lang="en-US" dirty="0" smtClean="0"/>
              <a:t>2. </a:t>
            </a:r>
            <a:r>
              <a:rPr lang="en-US" b="1" dirty="0" smtClean="0"/>
              <a:t>classes in both the formats</a:t>
            </a:r>
          </a:p>
          <a:p>
            <a:r>
              <a:rPr lang="en-US" dirty="0" smtClean="0"/>
              <a:t>Class A IP network numbers use left quad to identify the network, leaving the three quads to identify the host interfaces on the network.</a:t>
            </a:r>
          </a:p>
          <a:p>
            <a:r>
              <a:rPr lang="en-US" dirty="0"/>
              <a:t>Class </a:t>
            </a:r>
            <a:r>
              <a:rPr lang="en-US" dirty="0" smtClean="0"/>
              <a:t>B IP </a:t>
            </a:r>
            <a:r>
              <a:rPr lang="en-US" dirty="0"/>
              <a:t>network numbers use </a:t>
            </a:r>
            <a:r>
              <a:rPr lang="en-US" dirty="0" smtClean="0"/>
              <a:t>left two quads </a:t>
            </a:r>
            <a:r>
              <a:rPr lang="en-US" dirty="0"/>
              <a:t>to identify the network, leaving the </a:t>
            </a:r>
            <a:r>
              <a:rPr lang="en-US" dirty="0" smtClean="0"/>
              <a:t>two </a:t>
            </a:r>
            <a:r>
              <a:rPr lang="en-US" dirty="0"/>
              <a:t>quads to identify the host interfaces on the network.</a:t>
            </a:r>
          </a:p>
          <a:p>
            <a:r>
              <a:rPr lang="en-US" dirty="0"/>
              <a:t>Class A IP network numbers use left </a:t>
            </a:r>
            <a:r>
              <a:rPr lang="en-US" dirty="0" smtClean="0"/>
              <a:t>three quads </a:t>
            </a:r>
            <a:r>
              <a:rPr lang="en-US" dirty="0"/>
              <a:t>to identify the network, leaving the </a:t>
            </a:r>
            <a:r>
              <a:rPr lang="en-US" dirty="0" smtClean="0"/>
              <a:t>one quad to </a:t>
            </a:r>
            <a:r>
              <a:rPr lang="en-US" dirty="0"/>
              <a:t>identify the host interfaces on the network.</a:t>
            </a:r>
          </a:p>
          <a:p>
            <a:endParaRPr lang="en-US" dirty="0" smtClean="0"/>
          </a:p>
          <a:p>
            <a:endParaRPr lang="en-IN" dirty="0"/>
          </a:p>
        </p:txBody>
      </p:sp>
    </p:spTree>
    <p:extLst>
      <p:ext uri="{BB962C8B-B14F-4D97-AF65-F5344CB8AC3E}">
        <p14:creationId xmlns:p14="http://schemas.microsoft.com/office/powerpoint/2010/main" xmlns="" val="423595218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t>3. Interpretation of IP addresses</a:t>
            </a:r>
          </a:p>
          <a:p>
            <a:r>
              <a:rPr lang="en-US" dirty="0" smtClean="0"/>
              <a:t>For class C</a:t>
            </a:r>
          </a:p>
          <a:p>
            <a:r>
              <a:rPr lang="en-US" dirty="0" smtClean="0"/>
              <a:t>192.168.3.0   class C network address</a:t>
            </a:r>
          </a:p>
          <a:p>
            <a:r>
              <a:rPr lang="en-US" dirty="0" smtClean="0"/>
              <a:t>192.168.3.42  class C host address</a:t>
            </a:r>
          </a:p>
          <a:p>
            <a:r>
              <a:rPr lang="en-US" dirty="0" smtClean="0"/>
              <a:t>192.168.3.234 broadcast address</a:t>
            </a:r>
            <a:endParaRPr lang="en-IN" dirty="0"/>
          </a:p>
        </p:txBody>
      </p:sp>
    </p:spTree>
    <p:extLst>
      <p:ext uri="{BB962C8B-B14F-4D97-AF65-F5344CB8AC3E}">
        <p14:creationId xmlns:p14="http://schemas.microsoft.com/office/powerpoint/2010/main" xmlns="" val="410352622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Subnet</a:t>
            </a:r>
            <a:endParaRPr lang="en-IN" dirty="0"/>
          </a:p>
        </p:txBody>
      </p:sp>
      <p:sp>
        <p:nvSpPr>
          <p:cNvPr id="3" name="Content Placeholder 2"/>
          <p:cNvSpPr>
            <a:spLocks noGrp="1"/>
          </p:cNvSpPr>
          <p:nvPr>
            <p:ph idx="1"/>
          </p:nvPr>
        </p:nvSpPr>
        <p:spPr/>
        <p:txBody>
          <a:bodyPr/>
          <a:lstStyle/>
          <a:p>
            <a:r>
              <a:rPr lang="en-US" dirty="0" smtClean="0"/>
              <a:t>The subnet masks for classes are :</a:t>
            </a:r>
          </a:p>
          <a:p>
            <a:r>
              <a:rPr lang="en-US" dirty="0" smtClean="0"/>
              <a:t>Class C</a:t>
            </a:r>
          </a:p>
          <a:p>
            <a:r>
              <a:rPr lang="en-US" dirty="0" smtClean="0"/>
              <a:t>11111111  11111111  11111111 00000000</a:t>
            </a:r>
          </a:p>
          <a:p>
            <a:r>
              <a:rPr lang="en-US" dirty="0" smtClean="0"/>
              <a:t>Class B</a:t>
            </a:r>
          </a:p>
          <a:p>
            <a:r>
              <a:rPr lang="en-US" dirty="0"/>
              <a:t>11111111  </a:t>
            </a:r>
            <a:r>
              <a:rPr lang="en-US" dirty="0" smtClean="0"/>
              <a:t>11111111 00000000 </a:t>
            </a:r>
            <a:r>
              <a:rPr lang="en-US" dirty="0"/>
              <a:t>00000000</a:t>
            </a:r>
          </a:p>
          <a:p>
            <a:r>
              <a:rPr lang="en-US" dirty="0" smtClean="0"/>
              <a:t>Class A</a:t>
            </a:r>
          </a:p>
          <a:p>
            <a:r>
              <a:rPr lang="en-US" dirty="0" smtClean="0"/>
              <a:t>11111111 00000000</a:t>
            </a:r>
            <a:r>
              <a:rPr lang="en-US" dirty="0"/>
              <a:t> </a:t>
            </a:r>
            <a:r>
              <a:rPr lang="en-US" dirty="0" smtClean="0"/>
              <a:t>00000000 </a:t>
            </a:r>
            <a:r>
              <a:rPr lang="en-US" dirty="0"/>
              <a:t>00000000</a:t>
            </a:r>
          </a:p>
          <a:p>
            <a:endParaRPr lang="en-US" dirty="0" smtClean="0"/>
          </a:p>
          <a:p>
            <a:endParaRPr lang="en-IN" dirty="0"/>
          </a:p>
        </p:txBody>
      </p:sp>
    </p:spTree>
    <p:extLst>
      <p:ext uri="{BB962C8B-B14F-4D97-AF65-F5344CB8AC3E}">
        <p14:creationId xmlns:p14="http://schemas.microsoft.com/office/powerpoint/2010/main" xmlns="" val="397170190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982991" y="1600200"/>
            <a:ext cx="7178018" cy="4525963"/>
          </a:xfrm>
        </p:spPr>
      </p:pic>
    </p:spTree>
    <p:extLst>
      <p:ext uri="{BB962C8B-B14F-4D97-AF65-F5344CB8AC3E}">
        <p14:creationId xmlns:p14="http://schemas.microsoft.com/office/powerpoint/2010/main" xmlns="" val="305332324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t>A subnet enables you to use one IP address and split it up so that it can be used on several physically connected local network.</a:t>
            </a:r>
          </a:p>
          <a:p>
            <a:r>
              <a:rPr lang="en-US" dirty="0" smtClean="0"/>
              <a:t>You can have multiple </a:t>
            </a:r>
            <a:r>
              <a:rPr lang="en-US" dirty="0" err="1" smtClean="0"/>
              <a:t>subnetted</a:t>
            </a:r>
            <a:r>
              <a:rPr lang="en-US" dirty="0" smtClean="0"/>
              <a:t> networks connected to the outside world with just one IP address.</a:t>
            </a:r>
          </a:p>
          <a:p>
            <a:r>
              <a:rPr lang="en-US" dirty="0" err="1" smtClean="0"/>
              <a:t>Subnetting</a:t>
            </a:r>
            <a:r>
              <a:rPr lang="en-US" dirty="0" smtClean="0"/>
              <a:t> also enables increased security by </a:t>
            </a:r>
            <a:r>
              <a:rPr lang="en-US" dirty="0" err="1" smtClean="0"/>
              <a:t>seperating</a:t>
            </a:r>
            <a:r>
              <a:rPr lang="en-US" dirty="0" smtClean="0"/>
              <a:t> traffic into local networks. </a:t>
            </a:r>
            <a:endParaRPr lang="en-IN" dirty="0"/>
          </a:p>
        </p:txBody>
      </p:sp>
    </p:spTree>
    <p:extLst>
      <p:ext uri="{BB962C8B-B14F-4D97-AF65-F5344CB8AC3E}">
        <p14:creationId xmlns:p14="http://schemas.microsoft.com/office/powerpoint/2010/main" xmlns="" val="3956435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Files by </a:t>
            </a:r>
            <a:r>
              <a:rPr lang="en-US" dirty="0" err="1" smtClean="0"/>
              <a:t>tcsh</a:t>
            </a:r>
            <a:r>
              <a:rPr lang="en-US" dirty="0" smtClean="0"/>
              <a:t> shell</a:t>
            </a:r>
            <a:endParaRPr lang="en-IN" dirty="0"/>
          </a:p>
        </p:txBody>
      </p:sp>
      <p:sp>
        <p:nvSpPr>
          <p:cNvPr id="3" name="Content Placeholder 2"/>
          <p:cNvSpPr>
            <a:spLocks noGrp="1"/>
          </p:cNvSpPr>
          <p:nvPr>
            <p:ph idx="1"/>
          </p:nvPr>
        </p:nvSpPr>
        <p:spPr/>
        <p:txBody>
          <a:bodyPr/>
          <a:lstStyle/>
          <a:p>
            <a:r>
              <a:rPr lang="en-US" dirty="0" smtClean="0"/>
              <a:t>/</a:t>
            </a:r>
            <a:r>
              <a:rPr lang="en-US" dirty="0" err="1" smtClean="0"/>
              <a:t>etc</a:t>
            </a:r>
            <a:r>
              <a:rPr lang="en-US" dirty="0" smtClean="0"/>
              <a:t>/</a:t>
            </a:r>
            <a:r>
              <a:rPr lang="en-US" dirty="0" err="1" smtClean="0"/>
              <a:t>csh.cshrc</a:t>
            </a:r>
            <a:endParaRPr lang="en-US" dirty="0" smtClean="0"/>
          </a:p>
          <a:p>
            <a:r>
              <a:rPr lang="en-US" dirty="0" smtClean="0"/>
              <a:t>/</a:t>
            </a:r>
            <a:r>
              <a:rPr lang="en-US" dirty="0" err="1" smtClean="0"/>
              <a:t>etc</a:t>
            </a:r>
            <a:r>
              <a:rPr lang="en-US" dirty="0" smtClean="0"/>
              <a:t>/</a:t>
            </a:r>
            <a:r>
              <a:rPr lang="en-US" dirty="0" err="1" smtClean="0"/>
              <a:t>csh.login</a:t>
            </a:r>
            <a:endParaRPr lang="en-US" dirty="0" smtClean="0"/>
          </a:p>
          <a:p>
            <a:r>
              <a:rPr lang="en-US" dirty="0" smtClean="0"/>
              <a:t>~/.</a:t>
            </a:r>
            <a:r>
              <a:rPr lang="en-US" dirty="0" err="1" smtClean="0"/>
              <a:t>tcshrc</a:t>
            </a:r>
            <a:endParaRPr lang="en-US" dirty="0" smtClean="0"/>
          </a:p>
          <a:p>
            <a:r>
              <a:rPr lang="en-US" dirty="0" smtClean="0"/>
              <a:t>~/.history</a:t>
            </a:r>
          </a:p>
          <a:p>
            <a:r>
              <a:rPr lang="en-US" dirty="0" smtClean="0"/>
              <a:t>~/.login</a:t>
            </a:r>
          </a:p>
          <a:p>
            <a:r>
              <a:rPr lang="en-US" dirty="0" smtClean="0"/>
              <a:t>~/.</a:t>
            </a:r>
            <a:r>
              <a:rPr lang="en-US" dirty="0" err="1" smtClean="0"/>
              <a:t>cshdirs</a:t>
            </a:r>
            <a:endParaRPr lang="en-US" dirty="0" smtClean="0"/>
          </a:p>
          <a:p>
            <a:pPr marL="0" indent="0">
              <a:buNone/>
            </a:pPr>
            <a:endParaRPr lang="en-US" dirty="0" smtClean="0"/>
          </a:p>
          <a:p>
            <a:endParaRPr lang="en-US" dirty="0" smtClean="0"/>
          </a:p>
          <a:p>
            <a:endParaRPr lang="en-IN" dirty="0"/>
          </a:p>
        </p:txBody>
      </p:sp>
    </p:spTree>
    <p:extLst>
      <p:ext uri="{BB962C8B-B14F-4D97-AF65-F5344CB8AC3E}">
        <p14:creationId xmlns:p14="http://schemas.microsoft.com/office/powerpoint/2010/main" xmlns="" val="95369245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Subnetting</a:t>
            </a:r>
            <a:r>
              <a:rPr lang="en-US" dirty="0" smtClean="0"/>
              <a:t> the network</a:t>
            </a:r>
            <a:endParaRPr lang="en-IN" dirty="0"/>
          </a:p>
        </p:txBody>
      </p:sp>
      <p:sp>
        <p:nvSpPr>
          <p:cNvPr id="3" name="Content Placeholder 2"/>
          <p:cNvSpPr>
            <a:spLocks noGrp="1"/>
          </p:cNvSpPr>
          <p:nvPr>
            <p:ph idx="1"/>
          </p:nvPr>
        </p:nvSpPr>
        <p:spPr/>
        <p:txBody>
          <a:bodyPr>
            <a:normAutofit fontScale="92500" lnSpcReduction="20000"/>
          </a:bodyPr>
          <a:lstStyle/>
          <a:p>
            <a:r>
              <a:rPr lang="en-US" dirty="0" err="1" smtClean="0"/>
              <a:t>Subnetworking</a:t>
            </a:r>
            <a:r>
              <a:rPr lang="en-US" dirty="0" smtClean="0"/>
              <a:t> takes one or more available host bits and makes them appear as network bits to local interfaces.</a:t>
            </a:r>
          </a:p>
          <a:p>
            <a:r>
              <a:rPr lang="en-US" dirty="0" smtClean="0"/>
              <a:t>If we want to divide Class C network into two </a:t>
            </a:r>
            <a:r>
              <a:rPr lang="en-US" dirty="0" err="1" smtClean="0"/>
              <a:t>subnetworks</a:t>
            </a:r>
            <a:r>
              <a:rPr lang="en-US" dirty="0" smtClean="0"/>
              <a:t> then change the first bit to one , so the </a:t>
            </a:r>
            <a:r>
              <a:rPr lang="en-US" dirty="0" err="1" smtClean="0"/>
              <a:t>netmask</a:t>
            </a:r>
            <a:r>
              <a:rPr lang="en-US" dirty="0" smtClean="0"/>
              <a:t> will be :</a:t>
            </a:r>
          </a:p>
          <a:p>
            <a:r>
              <a:rPr lang="en-US" dirty="0" smtClean="0"/>
              <a:t> </a:t>
            </a:r>
            <a:r>
              <a:rPr lang="en-US" dirty="0"/>
              <a:t>11111111  11111111  11111111 </a:t>
            </a:r>
            <a:r>
              <a:rPr lang="en-US" dirty="0" smtClean="0"/>
              <a:t>10000000</a:t>
            </a:r>
          </a:p>
          <a:p>
            <a:r>
              <a:rPr lang="en-US" dirty="0" smtClean="0"/>
              <a:t>255.255.255.128</a:t>
            </a:r>
          </a:p>
          <a:p>
            <a:r>
              <a:rPr lang="en-US" dirty="0" smtClean="0"/>
              <a:t>With this subnet 126 possible IP addresses can be created</a:t>
            </a:r>
            <a:endParaRPr lang="en-US" dirty="0"/>
          </a:p>
          <a:p>
            <a:endParaRPr lang="en-IN" dirty="0"/>
          </a:p>
        </p:txBody>
      </p:sp>
    </p:spTree>
    <p:extLst>
      <p:ext uri="{BB962C8B-B14F-4D97-AF65-F5344CB8AC3E}">
        <p14:creationId xmlns:p14="http://schemas.microsoft.com/office/powerpoint/2010/main" xmlns="" val="87288190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t>For 4 subnet : _______</a:t>
            </a:r>
          </a:p>
          <a:p>
            <a:r>
              <a:rPr lang="en-US" dirty="0" smtClean="0"/>
              <a:t>For 8 subnet : _______</a:t>
            </a:r>
          </a:p>
          <a:p>
            <a:r>
              <a:rPr lang="en-US" dirty="0" smtClean="0"/>
              <a:t>For 16 subnet : ________</a:t>
            </a:r>
          </a:p>
          <a:p>
            <a:r>
              <a:rPr lang="en-US" dirty="0" smtClean="0"/>
              <a:t>For 32 subnet : _______</a:t>
            </a:r>
          </a:p>
          <a:p>
            <a:r>
              <a:rPr lang="en-US" dirty="0" smtClean="0"/>
              <a:t>For 64 subnet : _________</a:t>
            </a:r>
            <a:endParaRPr lang="en-IN" dirty="0"/>
          </a:p>
        </p:txBody>
      </p:sp>
    </p:spTree>
    <p:extLst>
      <p:ext uri="{BB962C8B-B14F-4D97-AF65-F5344CB8AC3E}">
        <p14:creationId xmlns:p14="http://schemas.microsoft.com/office/powerpoint/2010/main" xmlns="" val="265813542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Classless Inter Domain Routing</a:t>
            </a:r>
            <a:endParaRPr lang="en-IN" dirty="0"/>
          </a:p>
        </p:txBody>
      </p:sp>
      <p:sp>
        <p:nvSpPr>
          <p:cNvPr id="3" name="Content Placeholder 2"/>
          <p:cNvSpPr>
            <a:spLocks noGrp="1"/>
          </p:cNvSpPr>
          <p:nvPr>
            <p:ph idx="1"/>
          </p:nvPr>
        </p:nvSpPr>
        <p:spPr/>
        <p:txBody>
          <a:bodyPr>
            <a:normAutofit fontScale="77500" lnSpcReduction="20000"/>
          </a:bodyPr>
          <a:lstStyle/>
          <a:p>
            <a:r>
              <a:rPr lang="en-IN" dirty="0"/>
              <a:t>CIDR (Classless Inter-Domain Routing, sometimes called </a:t>
            </a:r>
            <a:r>
              <a:rPr lang="en-IN" dirty="0" err="1"/>
              <a:t>supernetting</a:t>
            </a:r>
            <a:r>
              <a:rPr lang="en-IN" dirty="0"/>
              <a:t>) is a way to allow more flexible allocation of Internet Protocol (IP) addresses than was possible with the original system of IP address classes. As a result, the number of available Internet addresses was greatly increased, </a:t>
            </a:r>
          </a:p>
          <a:p>
            <a:endParaRPr lang="en-IN" dirty="0"/>
          </a:p>
          <a:p>
            <a:r>
              <a:rPr lang="en-IN" dirty="0"/>
              <a:t>To illustrate the problems with the class system, consider that one of the most commonly used classes was Class B. An organization that needed more than 254 host machines would often get a Class B license, even though it would have far fewer than 65,534 hosts. This resulted in most of the block of addresses allocated going unused. </a:t>
            </a:r>
          </a:p>
        </p:txBody>
      </p:sp>
    </p:spTree>
    <p:extLst>
      <p:ext uri="{BB962C8B-B14F-4D97-AF65-F5344CB8AC3E}">
        <p14:creationId xmlns:p14="http://schemas.microsoft.com/office/powerpoint/2010/main" xmlns="" val="233314896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a:t>The inflexibility of the class system accelerated IPv4 address pool exhaustion. With IPv6, addresses grow to 128 bits, greatly expanding the number of possible addresses on the Internet. The transition to IPv6 is slow, however, so IPv4 address exhaustion continues to be a significant issue.</a:t>
            </a:r>
          </a:p>
          <a:p>
            <a:endParaRPr lang="en-IN" dirty="0"/>
          </a:p>
        </p:txBody>
      </p:sp>
    </p:spTree>
    <p:extLst>
      <p:ext uri="{BB962C8B-B14F-4D97-AF65-F5344CB8AC3E}">
        <p14:creationId xmlns:p14="http://schemas.microsoft.com/office/powerpoint/2010/main" xmlns="" val="237250191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10000"/>
          </a:bodyPr>
          <a:lstStyle/>
          <a:p>
            <a:r>
              <a:rPr lang="en-IN" dirty="0"/>
              <a:t>CIDR reduced the problem of wasted address space by providing a new and more flexible way to specify network addresses in routers. </a:t>
            </a:r>
            <a:endParaRPr lang="en-IN" dirty="0" smtClean="0"/>
          </a:p>
          <a:p>
            <a:r>
              <a:rPr lang="en-IN" dirty="0" smtClean="0"/>
              <a:t>CIDR </a:t>
            </a:r>
            <a:r>
              <a:rPr lang="en-IN" dirty="0"/>
              <a:t>lets one routing table entry represent an aggregation of networks that exist in the forward path that don't need to be specified on that particular gateway</a:t>
            </a:r>
            <a:r>
              <a:rPr lang="en-IN" dirty="0" smtClean="0"/>
              <a:t>.</a:t>
            </a:r>
          </a:p>
          <a:p>
            <a:r>
              <a:rPr lang="en-IN" dirty="0" smtClean="0"/>
              <a:t> </a:t>
            </a:r>
            <a:r>
              <a:rPr lang="en-IN" dirty="0"/>
              <a:t>This is much like how the public telephone system uses area codes to channel calls toward a certain part of the network. This aggregation of networks in a single address is sometimes referred to as a </a:t>
            </a:r>
            <a:r>
              <a:rPr lang="en-IN" dirty="0" err="1"/>
              <a:t>supernet</a:t>
            </a:r>
            <a:r>
              <a:rPr lang="en-IN" dirty="0"/>
              <a:t>.</a:t>
            </a:r>
          </a:p>
          <a:p>
            <a:endParaRPr lang="en-IN" dirty="0"/>
          </a:p>
        </p:txBody>
      </p:sp>
    </p:spTree>
    <p:extLst>
      <p:ext uri="{BB962C8B-B14F-4D97-AF65-F5344CB8AC3E}">
        <p14:creationId xmlns:p14="http://schemas.microsoft.com/office/powerpoint/2010/main" xmlns="" val="323406346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7500" lnSpcReduction="20000"/>
          </a:bodyPr>
          <a:lstStyle/>
          <a:p>
            <a:r>
              <a:rPr lang="en-IN" dirty="0"/>
              <a:t>Using CIDR, each IP address has a network prefix that identifies either one or several network gateways. The length of the network prefix in IPv4 CIDR is also specified as part of the IP address and varies depending on the number of bits needed, rather than any arbitrary class assignment structure</a:t>
            </a:r>
            <a:r>
              <a:rPr lang="en-IN" dirty="0" smtClean="0"/>
              <a:t>.</a:t>
            </a:r>
          </a:p>
          <a:p>
            <a:r>
              <a:rPr lang="en-IN" dirty="0" smtClean="0"/>
              <a:t> </a:t>
            </a:r>
            <a:r>
              <a:rPr lang="en-IN" dirty="0"/>
              <a:t>A destination IP address or route that describes many possible destinations has a shorter prefix and is said to be less specific. A longer prefix describes a destination gateway more specifically</a:t>
            </a:r>
            <a:r>
              <a:rPr lang="en-IN" dirty="0" smtClean="0"/>
              <a:t>.</a:t>
            </a:r>
          </a:p>
          <a:p>
            <a:r>
              <a:rPr lang="en-IN" dirty="0" smtClean="0"/>
              <a:t> </a:t>
            </a:r>
            <a:r>
              <a:rPr lang="en-IN" dirty="0"/>
              <a:t>Routers are required to use the most specific, or longest, network prefix in the routing table when forwarding packets. (In IPv6, a CIDR block always gets 64 bits for specifying network addresses.)</a:t>
            </a:r>
          </a:p>
          <a:p>
            <a:endParaRPr lang="en-IN" dirty="0"/>
          </a:p>
        </p:txBody>
      </p:sp>
    </p:spTree>
    <p:extLst>
      <p:ext uri="{BB962C8B-B14F-4D97-AF65-F5344CB8AC3E}">
        <p14:creationId xmlns:p14="http://schemas.microsoft.com/office/powerpoint/2010/main" xmlns="" val="82260711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a:t>A CIDR network address looks like this under IPv4:</a:t>
            </a:r>
          </a:p>
          <a:p>
            <a:endParaRPr lang="en-IN" dirty="0"/>
          </a:p>
          <a:p>
            <a:r>
              <a:rPr lang="en-IN" dirty="0"/>
              <a:t> 192.30.250.0/18</a:t>
            </a:r>
          </a:p>
          <a:p>
            <a:r>
              <a:rPr lang="en-IN" dirty="0"/>
              <a:t>The "192.30.250.0" is the network address itself and the "18" says that the first 18 bits are the network part of the address, leaving the last 14 bits for specific host addresses.</a:t>
            </a:r>
          </a:p>
        </p:txBody>
      </p:sp>
    </p:spTree>
    <p:extLst>
      <p:ext uri="{BB962C8B-B14F-4D97-AF65-F5344CB8AC3E}">
        <p14:creationId xmlns:p14="http://schemas.microsoft.com/office/powerpoint/2010/main" xmlns="" val="197711616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 Masquerading</a:t>
            </a:r>
            <a:endParaRPr lang="en-IN" dirty="0"/>
          </a:p>
        </p:txBody>
      </p:sp>
      <p:sp>
        <p:nvSpPr>
          <p:cNvPr id="3" name="Content Placeholder 2"/>
          <p:cNvSpPr>
            <a:spLocks noGrp="1"/>
          </p:cNvSpPr>
          <p:nvPr>
            <p:ph idx="1"/>
          </p:nvPr>
        </p:nvSpPr>
        <p:spPr/>
        <p:txBody>
          <a:bodyPr/>
          <a:lstStyle/>
          <a:p>
            <a:r>
              <a:rPr lang="en-US" dirty="0" smtClean="0"/>
              <a:t>Assignment</a:t>
            </a:r>
            <a:endParaRPr lang="en-IN" dirty="0"/>
          </a:p>
        </p:txBody>
      </p:sp>
    </p:spTree>
    <p:extLst>
      <p:ext uri="{BB962C8B-B14F-4D97-AF65-F5344CB8AC3E}">
        <p14:creationId xmlns:p14="http://schemas.microsoft.com/office/powerpoint/2010/main" xmlns="" val="267586781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Configure routers and gateways</a:t>
            </a:r>
            <a:endParaRPr lang="en-IN" dirty="0"/>
          </a:p>
        </p:txBody>
      </p:sp>
      <p:sp>
        <p:nvSpPr>
          <p:cNvPr id="3" name="Content Placeholder 2"/>
          <p:cNvSpPr>
            <a:spLocks noGrp="1"/>
          </p:cNvSpPr>
          <p:nvPr>
            <p:ph idx="1"/>
          </p:nvPr>
        </p:nvSpPr>
        <p:spPr/>
        <p:txBody>
          <a:bodyPr/>
          <a:lstStyle/>
          <a:p>
            <a:r>
              <a:rPr lang="en-US" sz="2800" dirty="0" smtClean="0"/>
              <a:t>The router connected to each network is called its gateway.</a:t>
            </a:r>
          </a:p>
          <a:p>
            <a:r>
              <a:rPr lang="en-US" sz="2800" dirty="0" smtClean="0"/>
              <a:t>To enable IP forwarding use the following command :</a:t>
            </a:r>
          </a:p>
          <a:p>
            <a:r>
              <a:rPr lang="en-US" sz="2800" dirty="0" smtClean="0"/>
              <a:t>echo “1” &gt; /</a:t>
            </a:r>
            <a:r>
              <a:rPr lang="en-US" sz="2800" dirty="0" err="1" smtClean="0"/>
              <a:t>proc</a:t>
            </a:r>
            <a:r>
              <a:rPr lang="en-US" sz="2800" dirty="0" smtClean="0"/>
              <a:t>/sys/net/ipv4/</a:t>
            </a:r>
            <a:r>
              <a:rPr lang="en-US" sz="2800" dirty="0" err="1" smtClean="0"/>
              <a:t>ip_forward</a:t>
            </a:r>
            <a:endParaRPr lang="en-US" sz="2800" dirty="0" smtClean="0"/>
          </a:p>
          <a:p>
            <a:r>
              <a:rPr lang="en-US" sz="2800" dirty="0" smtClean="0"/>
              <a:t>If system has two network interfaces, the network interfaces would be configured  as :</a:t>
            </a:r>
          </a:p>
          <a:p>
            <a:endParaRPr lang="en-IN" dirty="0"/>
          </a:p>
        </p:txBody>
      </p:sp>
      <p:graphicFrame>
        <p:nvGraphicFramePr>
          <p:cNvPr id="4" name="Table 3"/>
          <p:cNvGraphicFramePr>
            <a:graphicFrameLocks noGrp="1"/>
          </p:cNvGraphicFramePr>
          <p:nvPr>
            <p:extLst>
              <p:ext uri="{D42A27DB-BD31-4B8C-83A1-F6EECF244321}">
                <p14:modId xmlns:p14="http://schemas.microsoft.com/office/powerpoint/2010/main" xmlns="" val="818282039"/>
              </p:ext>
            </p:extLst>
          </p:nvPr>
        </p:nvGraphicFramePr>
        <p:xfrm>
          <a:off x="1371600" y="4724400"/>
          <a:ext cx="6324600" cy="1371600"/>
        </p:xfrm>
        <a:graphic>
          <a:graphicData uri="http://schemas.openxmlformats.org/drawingml/2006/table">
            <a:tbl>
              <a:tblPr firstRow="1" bandRow="1">
                <a:tableStyleId>{5C22544A-7EE6-4342-B048-85BDC9FD1C3A}</a:tableStyleId>
              </a:tblPr>
              <a:tblGrid>
                <a:gridCol w="2108200"/>
                <a:gridCol w="2108200"/>
                <a:gridCol w="2108200"/>
              </a:tblGrid>
              <a:tr h="457200">
                <a:tc>
                  <a:txBody>
                    <a:bodyPr/>
                    <a:lstStyle/>
                    <a:p>
                      <a:r>
                        <a:rPr lang="en-US" dirty="0" smtClean="0"/>
                        <a:t>Interface</a:t>
                      </a:r>
                      <a:endParaRPr lang="en-IN" dirty="0"/>
                    </a:p>
                  </a:txBody>
                  <a:tcPr/>
                </a:tc>
                <a:tc>
                  <a:txBody>
                    <a:bodyPr/>
                    <a:lstStyle/>
                    <a:p>
                      <a:r>
                        <a:rPr lang="en-US" dirty="0" smtClean="0"/>
                        <a:t>Address</a:t>
                      </a:r>
                      <a:endParaRPr lang="en-IN" dirty="0"/>
                    </a:p>
                  </a:txBody>
                  <a:tcPr/>
                </a:tc>
                <a:tc>
                  <a:txBody>
                    <a:bodyPr/>
                    <a:lstStyle/>
                    <a:p>
                      <a:r>
                        <a:rPr lang="en-US" dirty="0" smtClean="0"/>
                        <a:t>Mask</a:t>
                      </a:r>
                      <a:endParaRPr lang="en-IN" dirty="0"/>
                    </a:p>
                  </a:txBody>
                  <a:tcPr/>
                </a:tc>
              </a:tr>
              <a:tr h="457200">
                <a:tc>
                  <a:txBody>
                    <a:bodyPr/>
                    <a:lstStyle/>
                    <a:p>
                      <a:r>
                        <a:rPr lang="en-US" dirty="0" smtClean="0"/>
                        <a:t>Eth0</a:t>
                      </a:r>
                      <a:endParaRPr lang="en-IN" dirty="0"/>
                    </a:p>
                  </a:txBody>
                  <a:tcPr/>
                </a:tc>
                <a:tc>
                  <a:txBody>
                    <a:bodyPr/>
                    <a:lstStyle/>
                    <a:p>
                      <a:r>
                        <a:rPr lang="en-US" dirty="0" smtClean="0"/>
                        <a:t>192.168.1.1.</a:t>
                      </a:r>
                      <a:endParaRPr lang="en-IN" dirty="0"/>
                    </a:p>
                  </a:txBody>
                  <a:tcPr/>
                </a:tc>
                <a:tc>
                  <a:txBody>
                    <a:bodyPr/>
                    <a:lstStyle/>
                    <a:p>
                      <a:r>
                        <a:rPr lang="en-US" dirty="0" smtClean="0"/>
                        <a:t>255.255.255.128</a:t>
                      </a:r>
                      <a:endParaRPr lang="en-IN" dirty="0"/>
                    </a:p>
                  </a:txBody>
                  <a:tcPr/>
                </a:tc>
              </a:tr>
              <a:tr h="457200">
                <a:tc>
                  <a:txBody>
                    <a:bodyPr/>
                    <a:lstStyle/>
                    <a:p>
                      <a:r>
                        <a:rPr lang="en-US" dirty="0" smtClean="0"/>
                        <a:t>Eth1</a:t>
                      </a:r>
                      <a:endParaRPr lang="en-IN" dirty="0"/>
                    </a:p>
                  </a:txBody>
                  <a:tcPr/>
                </a:tc>
                <a:tc>
                  <a:txBody>
                    <a:bodyPr/>
                    <a:lstStyle/>
                    <a:p>
                      <a:r>
                        <a:rPr lang="en-US" dirty="0" smtClean="0"/>
                        <a:t>192.168.1.129</a:t>
                      </a:r>
                      <a:endParaRPr lang="en-IN" dirty="0"/>
                    </a:p>
                  </a:txBody>
                  <a:tcPr/>
                </a:tc>
                <a:tc>
                  <a:txBody>
                    <a:bodyPr/>
                    <a:lstStyle/>
                    <a:p>
                      <a:r>
                        <a:rPr lang="en-US" dirty="0" smtClean="0"/>
                        <a:t>255.255.255.128</a:t>
                      </a:r>
                      <a:endParaRPr lang="en-IN" dirty="0"/>
                    </a:p>
                  </a:txBody>
                  <a:tcPr/>
                </a:tc>
              </a:tr>
            </a:tbl>
          </a:graphicData>
        </a:graphic>
      </p:graphicFrame>
    </p:spTree>
    <p:extLst>
      <p:ext uri="{BB962C8B-B14F-4D97-AF65-F5344CB8AC3E}">
        <p14:creationId xmlns:p14="http://schemas.microsoft.com/office/powerpoint/2010/main" xmlns="" val="392132485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t>[root#] route add –net 192.168.1.0</a:t>
            </a:r>
          </a:p>
          <a:p>
            <a:r>
              <a:rPr lang="en-US" dirty="0" smtClean="0"/>
              <a:t>[root#] route add default </a:t>
            </a:r>
            <a:r>
              <a:rPr lang="en-US" dirty="0" err="1" smtClean="0"/>
              <a:t>gw</a:t>
            </a:r>
            <a:r>
              <a:rPr lang="en-US" dirty="0" smtClean="0"/>
              <a:t> 192.168.1.129</a:t>
            </a:r>
            <a:endParaRPr lang="en-IN" dirty="0"/>
          </a:p>
        </p:txBody>
      </p:sp>
    </p:spTree>
    <p:extLst>
      <p:ext uri="{BB962C8B-B14F-4D97-AF65-F5344CB8AC3E}">
        <p14:creationId xmlns:p14="http://schemas.microsoft.com/office/powerpoint/2010/main" xmlns="" val="1118365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Files by </a:t>
            </a:r>
            <a:r>
              <a:rPr lang="en-US" dirty="0" err="1" smtClean="0"/>
              <a:t>zsh</a:t>
            </a:r>
            <a:r>
              <a:rPr lang="en-US" dirty="0" smtClean="0"/>
              <a:t> shell</a:t>
            </a:r>
            <a:endParaRPr lang="en-IN" dirty="0"/>
          </a:p>
        </p:txBody>
      </p:sp>
      <p:sp>
        <p:nvSpPr>
          <p:cNvPr id="3" name="Content Placeholder 2"/>
          <p:cNvSpPr>
            <a:spLocks noGrp="1"/>
          </p:cNvSpPr>
          <p:nvPr>
            <p:ph idx="1"/>
          </p:nvPr>
        </p:nvSpPr>
        <p:spPr/>
        <p:txBody>
          <a:bodyPr>
            <a:normAutofit fontScale="92500" lnSpcReduction="20000"/>
          </a:bodyPr>
          <a:lstStyle/>
          <a:p>
            <a:r>
              <a:rPr lang="en-US" dirty="0" smtClean="0"/>
              <a:t>/</a:t>
            </a:r>
            <a:r>
              <a:rPr lang="en-US" dirty="0" err="1" smtClean="0"/>
              <a:t>etc</a:t>
            </a:r>
            <a:r>
              <a:rPr lang="en-US" dirty="0" smtClean="0"/>
              <a:t>/</a:t>
            </a:r>
            <a:r>
              <a:rPr lang="en-US" dirty="0" err="1" smtClean="0"/>
              <a:t>zshenv</a:t>
            </a:r>
            <a:endParaRPr lang="en-US" dirty="0"/>
          </a:p>
          <a:p>
            <a:r>
              <a:rPr lang="en-US" dirty="0" smtClean="0"/>
              <a:t>~/.</a:t>
            </a:r>
            <a:r>
              <a:rPr lang="en-US" dirty="0" err="1" smtClean="0"/>
              <a:t>zshenv</a:t>
            </a:r>
            <a:endParaRPr lang="en-US" dirty="0" smtClean="0"/>
          </a:p>
          <a:p>
            <a:r>
              <a:rPr lang="en-US" dirty="0" smtClean="0"/>
              <a:t>/</a:t>
            </a:r>
            <a:r>
              <a:rPr lang="en-US" dirty="0" err="1" smtClean="0"/>
              <a:t>etc</a:t>
            </a:r>
            <a:r>
              <a:rPr lang="en-US" dirty="0" smtClean="0"/>
              <a:t>/</a:t>
            </a:r>
            <a:r>
              <a:rPr lang="en-US" dirty="0" err="1" smtClean="0"/>
              <a:t>zprofile</a:t>
            </a:r>
            <a:endParaRPr lang="en-US" dirty="0" smtClean="0"/>
          </a:p>
          <a:p>
            <a:r>
              <a:rPr lang="en-US" dirty="0" smtClean="0"/>
              <a:t>~/.</a:t>
            </a:r>
            <a:r>
              <a:rPr lang="en-US" dirty="0" err="1" smtClean="0"/>
              <a:t>zprofile</a:t>
            </a:r>
            <a:endParaRPr lang="en-US" dirty="0" smtClean="0"/>
          </a:p>
          <a:p>
            <a:r>
              <a:rPr lang="en-US" dirty="0" smtClean="0"/>
              <a:t>/</a:t>
            </a:r>
            <a:r>
              <a:rPr lang="en-US" dirty="0" err="1" smtClean="0"/>
              <a:t>etc</a:t>
            </a:r>
            <a:r>
              <a:rPr lang="en-US" dirty="0" smtClean="0"/>
              <a:t>/</a:t>
            </a:r>
            <a:r>
              <a:rPr lang="en-US" dirty="0" err="1" smtClean="0"/>
              <a:t>zshrc</a:t>
            </a:r>
            <a:endParaRPr lang="en-US" dirty="0" smtClean="0"/>
          </a:p>
          <a:p>
            <a:r>
              <a:rPr lang="en-US" dirty="0" smtClean="0"/>
              <a:t>~/.</a:t>
            </a:r>
            <a:r>
              <a:rPr lang="en-US" dirty="0" err="1" smtClean="0"/>
              <a:t>zshrc</a:t>
            </a:r>
            <a:endParaRPr lang="en-US" dirty="0" smtClean="0"/>
          </a:p>
          <a:p>
            <a:r>
              <a:rPr lang="en-US" dirty="0" smtClean="0"/>
              <a:t>/</a:t>
            </a:r>
            <a:r>
              <a:rPr lang="en-US" dirty="0" err="1" smtClean="0"/>
              <a:t>etc</a:t>
            </a:r>
            <a:r>
              <a:rPr lang="en-US" dirty="0" smtClean="0"/>
              <a:t>/</a:t>
            </a:r>
            <a:r>
              <a:rPr lang="en-US" dirty="0" err="1" smtClean="0"/>
              <a:t>zlogin</a:t>
            </a:r>
            <a:endParaRPr lang="en-US" dirty="0" smtClean="0"/>
          </a:p>
          <a:p>
            <a:endParaRPr lang="en-US" dirty="0" smtClean="0"/>
          </a:p>
          <a:p>
            <a:r>
              <a:rPr lang="en-US" dirty="0" smtClean="0"/>
              <a:t>~/. Indicates that the configuration files are in user’s </a:t>
            </a:r>
            <a:r>
              <a:rPr lang="en-US" smtClean="0"/>
              <a:t>home directory. </a:t>
            </a:r>
            <a:endParaRPr lang="en-IN" dirty="0"/>
          </a:p>
        </p:txBody>
      </p:sp>
    </p:spTree>
    <p:extLst>
      <p:ext uri="{BB962C8B-B14F-4D97-AF65-F5344CB8AC3E}">
        <p14:creationId xmlns:p14="http://schemas.microsoft.com/office/powerpoint/2010/main" xmlns="" val="334333783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Configure DHCP – Dynamic Host Control Protocol</a:t>
            </a:r>
            <a:endParaRPr lang="en-IN" dirty="0"/>
          </a:p>
        </p:txBody>
      </p:sp>
      <p:sp>
        <p:nvSpPr>
          <p:cNvPr id="3" name="Content Placeholder 2"/>
          <p:cNvSpPr>
            <a:spLocks noGrp="1"/>
          </p:cNvSpPr>
          <p:nvPr>
            <p:ph idx="1"/>
          </p:nvPr>
        </p:nvSpPr>
        <p:spPr/>
        <p:txBody>
          <a:bodyPr/>
          <a:lstStyle/>
          <a:p>
            <a:r>
              <a:rPr lang="en-US" dirty="0" smtClean="0"/>
              <a:t>Helps to assign IP addresses to clients in distributed manner.</a:t>
            </a:r>
          </a:p>
          <a:p>
            <a:r>
              <a:rPr lang="en-US" dirty="0" smtClean="0"/>
              <a:t>It is centrally configured server who specifies range of IP addresses to  be allotted to the clients on request.</a:t>
            </a:r>
            <a:endParaRPr lang="en-IN" dirty="0"/>
          </a:p>
        </p:txBody>
      </p:sp>
    </p:spTree>
    <p:extLst>
      <p:ext uri="{BB962C8B-B14F-4D97-AF65-F5344CB8AC3E}">
        <p14:creationId xmlns:p14="http://schemas.microsoft.com/office/powerpoint/2010/main" xmlns="" val="3189294817"/>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to configure DHCP server</a:t>
            </a:r>
            <a:endParaRPr lang="en-IN" dirty="0"/>
          </a:p>
        </p:txBody>
      </p:sp>
      <p:sp>
        <p:nvSpPr>
          <p:cNvPr id="3" name="Content Placeholder 2"/>
          <p:cNvSpPr>
            <a:spLocks noGrp="1"/>
          </p:cNvSpPr>
          <p:nvPr>
            <p:ph idx="1"/>
          </p:nvPr>
        </p:nvSpPr>
        <p:spPr/>
        <p:txBody>
          <a:bodyPr>
            <a:normAutofit fontScale="92500" lnSpcReduction="10000"/>
          </a:bodyPr>
          <a:lstStyle/>
          <a:p>
            <a:r>
              <a:rPr lang="en-US" dirty="0" smtClean="0"/>
              <a:t>1. Verify software package</a:t>
            </a:r>
          </a:p>
          <a:p>
            <a:r>
              <a:rPr lang="en-US" dirty="0" smtClean="0"/>
              <a:t>[root#] </a:t>
            </a:r>
            <a:r>
              <a:rPr lang="en-US" dirty="0" err="1" smtClean="0"/>
              <a:t>rpmquery</a:t>
            </a:r>
            <a:r>
              <a:rPr lang="en-US" dirty="0" smtClean="0"/>
              <a:t> –</a:t>
            </a:r>
            <a:r>
              <a:rPr lang="en-US" dirty="0" err="1" smtClean="0"/>
              <a:t>qa</a:t>
            </a:r>
            <a:r>
              <a:rPr lang="en-US" dirty="0" smtClean="0"/>
              <a:t> | </a:t>
            </a:r>
            <a:r>
              <a:rPr lang="en-US" dirty="0" err="1" smtClean="0"/>
              <a:t>grep</a:t>
            </a:r>
            <a:r>
              <a:rPr lang="en-US" dirty="0" smtClean="0"/>
              <a:t> </a:t>
            </a:r>
            <a:r>
              <a:rPr lang="en-US" dirty="0" err="1" smtClean="0"/>
              <a:t>dhcp</a:t>
            </a:r>
            <a:endParaRPr lang="en-US" dirty="0" smtClean="0"/>
          </a:p>
          <a:p>
            <a:r>
              <a:rPr lang="en-US" dirty="0" smtClean="0"/>
              <a:t>If not install :</a:t>
            </a:r>
          </a:p>
          <a:p>
            <a:r>
              <a:rPr lang="en-US" dirty="0" smtClean="0"/>
              <a:t>[root#] rpm –</a:t>
            </a:r>
            <a:r>
              <a:rPr lang="en-US" dirty="0" err="1" smtClean="0"/>
              <a:t>ivh</a:t>
            </a:r>
            <a:r>
              <a:rPr lang="en-US" dirty="0" smtClean="0"/>
              <a:t> </a:t>
            </a:r>
            <a:r>
              <a:rPr lang="en-US" dirty="0" err="1" smtClean="0"/>
              <a:t>dhcp</a:t>
            </a:r>
            <a:r>
              <a:rPr lang="en-US" dirty="0" smtClean="0"/>
              <a:t>(version)</a:t>
            </a:r>
          </a:p>
          <a:p>
            <a:r>
              <a:rPr lang="en-US" dirty="0" smtClean="0"/>
              <a:t>2. Open the configuration file /</a:t>
            </a:r>
            <a:r>
              <a:rPr lang="en-US" dirty="0" err="1" smtClean="0"/>
              <a:t>etc</a:t>
            </a:r>
            <a:r>
              <a:rPr lang="en-US" dirty="0" smtClean="0"/>
              <a:t>/</a:t>
            </a:r>
            <a:r>
              <a:rPr lang="en-US" dirty="0" err="1" smtClean="0"/>
              <a:t>dhcp</a:t>
            </a:r>
            <a:r>
              <a:rPr lang="en-US" dirty="0" smtClean="0"/>
              <a:t>/</a:t>
            </a:r>
            <a:r>
              <a:rPr lang="en-US" dirty="0" err="1" smtClean="0"/>
              <a:t>dhcpd.conf</a:t>
            </a:r>
            <a:r>
              <a:rPr lang="en-US" dirty="0" smtClean="0"/>
              <a:t> and perform the following: </a:t>
            </a:r>
          </a:p>
          <a:p>
            <a:r>
              <a:rPr lang="en-US" dirty="0" smtClean="0"/>
              <a:t>A) edit the line ‘option domain-name’ and write your domain name :</a:t>
            </a:r>
          </a:p>
          <a:p>
            <a:r>
              <a:rPr lang="en-US" dirty="0" smtClean="0"/>
              <a:t>Option domain name “example.com”</a:t>
            </a:r>
            <a:endParaRPr lang="en-IN" dirty="0"/>
          </a:p>
        </p:txBody>
      </p:sp>
    </p:spTree>
    <p:extLst>
      <p:ext uri="{BB962C8B-B14F-4D97-AF65-F5344CB8AC3E}">
        <p14:creationId xmlns:p14="http://schemas.microsoft.com/office/powerpoint/2010/main" xmlns="" val="384942776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r>
              <a:rPr lang="en-US" dirty="0" smtClean="0"/>
              <a:t>B) edit the line option domain name servers and write your server name :</a:t>
            </a:r>
          </a:p>
          <a:p>
            <a:r>
              <a:rPr lang="en-US" dirty="0" smtClean="0"/>
              <a:t>Option domain </a:t>
            </a:r>
            <a:r>
              <a:rPr lang="en-US" smtClean="0"/>
              <a:t>name server “tyit.example.com</a:t>
            </a:r>
            <a:r>
              <a:rPr lang="en-US" dirty="0" smtClean="0"/>
              <a:t>”</a:t>
            </a:r>
          </a:p>
          <a:p>
            <a:r>
              <a:rPr lang="en-US" dirty="0" smtClean="0"/>
              <a:t>C) edit the line subnet and provide your subnet and </a:t>
            </a:r>
            <a:r>
              <a:rPr lang="en-US" dirty="0" err="1" smtClean="0"/>
              <a:t>netmask</a:t>
            </a:r>
            <a:endParaRPr lang="en-US" dirty="0" smtClean="0"/>
          </a:p>
          <a:p>
            <a:r>
              <a:rPr lang="en-US" dirty="0" smtClean="0"/>
              <a:t>Subnet 192.168.166.9 </a:t>
            </a:r>
            <a:r>
              <a:rPr lang="en-US" dirty="0" err="1" smtClean="0"/>
              <a:t>netmask</a:t>
            </a:r>
            <a:r>
              <a:rPr lang="en-US" dirty="0" smtClean="0"/>
              <a:t> 255.255.255.0</a:t>
            </a:r>
          </a:p>
          <a:p>
            <a:r>
              <a:rPr lang="en-US" dirty="0" smtClean="0"/>
              <a:t>D) specify the range in which </a:t>
            </a:r>
            <a:r>
              <a:rPr lang="en-US" dirty="0" err="1" smtClean="0"/>
              <a:t>Ips</a:t>
            </a:r>
            <a:r>
              <a:rPr lang="en-US" dirty="0" smtClean="0"/>
              <a:t> are to be assigned to DHCP clients :</a:t>
            </a:r>
          </a:p>
          <a:p>
            <a:r>
              <a:rPr lang="en-US" dirty="0" smtClean="0"/>
              <a:t>Range 192.168.166.1  192.168.166.254</a:t>
            </a:r>
            <a:endParaRPr lang="en-IN" dirty="0"/>
          </a:p>
        </p:txBody>
      </p:sp>
    </p:spTree>
    <p:extLst>
      <p:ext uri="{BB962C8B-B14F-4D97-AF65-F5344CB8AC3E}">
        <p14:creationId xmlns:p14="http://schemas.microsoft.com/office/powerpoint/2010/main" xmlns="" val="1857874598"/>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t>3. restart the service </a:t>
            </a:r>
            <a:r>
              <a:rPr lang="en-US" dirty="0" err="1" smtClean="0"/>
              <a:t>dhcp</a:t>
            </a:r>
            <a:endParaRPr lang="en-US" dirty="0" smtClean="0"/>
          </a:p>
          <a:p>
            <a:r>
              <a:rPr lang="en-US" dirty="0" smtClean="0"/>
              <a:t>[root#] service </a:t>
            </a:r>
            <a:r>
              <a:rPr lang="en-US" dirty="0" err="1" smtClean="0"/>
              <a:t>dhcpd</a:t>
            </a:r>
            <a:r>
              <a:rPr lang="en-US" dirty="0" smtClean="0"/>
              <a:t> restart</a:t>
            </a:r>
          </a:p>
          <a:p>
            <a:r>
              <a:rPr lang="en-US" dirty="0" smtClean="0"/>
              <a:t>4. enable </a:t>
            </a:r>
            <a:r>
              <a:rPr lang="en-US" dirty="0" err="1" smtClean="0"/>
              <a:t>dhcp</a:t>
            </a:r>
            <a:r>
              <a:rPr lang="en-US" dirty="0" smtClean="0"/>
              <a:t> on boot</a:t>
            </a:r>
          </a:p>
          <a:p>
            <a:r>
              <a:rPr lang="en-US" dirty="0" smtClean="0"/>
              <a:t>[root#] </a:t>
            </a:r>
            <a:r>
              <a:rPr lang="en-US" dirty="0" err="1" smtClean="0"/>
              <a:t>chkconfig</a:t>
            </a:r>
            <a:r>
              <a:rPr lang="en-US" dirty="0" smtClean="0"/>
              <a:t> </a:t>
            </a:r>
            <a:r>
              <a:rPr lang="en-US" dirty="0" err="1" smtClean="0"/>
              <a:t>dhcpd</a:t>
            </a:r>
            <a:r>
              <a:rPr lang="en-US" dirty="0" smtClean="0"/>
              <a:t> on</a:t>
            </a:r>
            <a:endParaRPr lang="en-IN" dirty="0"/>
          </a:p>
        </p:txBody>
      </p:sp>
    </p:spTree>
    <p:extLst>
      <p:ext uri="{BB962C8B-B14F-4D97-AF65-F5344CB8AC3E}">
        <p14:creationId xmlns:p14="http://schemas.microsoft.com/office/powerpoint/2010/main" xmlns="" val="3683208347"/>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Configure </a:t>
            </a:r>
            <a:r>
              <a:rPr lang="en-US" dirty="0" err="1" smtClean="0"/>
              <a:t>dhcp</a:t>
            </a:r>
            <a:r>
              <a:rPr lang="en-US" dirty="0" smtClean="0"/>
              <a:t> client</a:t>
            </a:r>
            <a:endParaRPr lang="en-IN" dirty="0"/>
          </a:p>
        </p:txBody>
      </p:sp>
      <p:sp>
        <p:nvSpPr>
          <p:cNvPr id="3" name="Content Placeholder 2"/>
          <p:cNvSpPr>
            <a:spLocks noGrp="1"/>
          </p:cNvSpPr>
          <p:nvPr>
            <p:ph idx="1"/>
          </p:nvPr>
        </p:nvSpPr>
        <p:spPr/>
        <p:txBody>
          <a:bodyPr/>
          <a:lstStyle/>
          <a:p>
            <a:r>
              <a:rPr lang="en-US" dirty="0" smtClean="0"/>
              <a:t>1. open the file </a:t>
            </a:r>
          </a:p>
          <a:p>
            <a:r>
              <a:rPr lang="en-US" dirty="0" smtClean="0"/>
              <a:t>/</a:t>
            </a:r>
            <a:r>
              <a:rPr lang="en-US" dirty="0" err="1" smtClean="0"/>
              <a:t>etc</a:t>
            </a:r>
            <a:r>
              <a:rPr lang="en-US" dirty="0" smtClean="0"/>
              <a:t>/</a:t>
            </a:r>
            <a:r>
              <a:rPr lang="en-US" dirty="0" err="1" smtClean="0"/>
              <a:t>sysconfig</a:t>
            </a:r>
            <a:r>
              <a:rPr lang="en-US" dirty="0" smtClean="0"/>
              <a:t>/network-scripts/ifcfg-eth0</a:t>
            </a:r>
          </a:p>
          <a:p>
            <a:r>
              <a:rPr lang="en-US" dirty="0" smtClean="0"/>
              <a:t>Find the line </a:t>
            </a:r>
            <a:r>
              <a:rPr lang="en-US" dirty="0" err="1" smtClean="0"/>
              <a:t>bootproto</a:t>
            </a:r>
            <a:r>
              <a:rPr lang="en-US" dirty="0" smtClean="0"/>
              <a:t> = static</a:t>
            </a:r>
          </a:p>
          <a:p>
            <a:r>
              <a:rPr lang="en-US" dirty="0" smtClean="0"/>
              <a:t>Change it to </a:t>
            </a:r>
            <a:r>
              <a:rPr lang="en-US" dirty="0" err="1" smtClean="0"/>
              <a:t>dhcp</a:t>
            </a:r>
            <a:endParaRPr lang="en-US" dirty="0" smtClean="0"/>
          </a:p>
          <a:p>
            <a:r>
              <a:rPr lang="en-US" dirty="0" smtClean="0"/>
              <a:t>2. save the changes</a:t>
            </a:r>
          </a:p>
          <a:p>
            <a:r>
              <a:rPr lang="en-US" dirty="0" smtClean="0"/>
              <a:t>3. restart the network</a:t>
            </a:r>
          </a:p>
          <a:p>
            <a:r>
              <a:rPr lang="en-US" dirty="0" smtClean="0"/>
              <a:t>[root#]service </a:t>
            </a:r>
            <a:r>
              <a:rPr lang="en-US" smtClean="0"/>
              <a:t>network restart</a:t>
            </a:r>
            <a:endParaRPr lang="en-IN" dirty="0"/>
          </a:p>
        </p:txBody>
      </p:sp>
    </p:spTree>
    <p:extLst>
      <p:ext uri="{BB962C8B-B14F-4D97-AF65-F5344CB8AC3E}">
        <p14:creationId xmlns:p14="http://schemas.microsoft.com/office/powerpoint/2010/main" xmlns="" val="35826617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447</TotalTime>
  <Words>4044</Words>
  <Application>Microsoft Office PowerPoint</Application>
  <PresentationFormat>On-screen Show (4:3)</PresentationFormat>
  <Paragraphs>523</Paragraphs>
  <Slides>94</Slides>
  <Notes>0</Notes>
  <HiddenSlides>0</HiddenSlides>
  <MMClips>0</MMClips>
  <ScaleCrop>false</ScaleCrop>
  <HeadingPairs>
    <vt:vector size="4" baseType="variant">
      <vt:variant>
        <vt:lpstr>Theme</vt:lpstr>
      </vt:variant>
      <vt:variant>
        <vt:i4>1</vt:i4>
      </vt:variant>
      <vt:variant>
        <vt:lpstr>Slide Titles</vt:lpstr>
      </vt:variant>
      <vt:variant>
        <vt:i4>94</vt:i4>
      </vt:variant>
    </vt:vector>
  </HeadingPairs>
  <TitlesOfParts>
    <vt:vector size="95" baseType="lpstr">
      <vt:lpstr>Office Theme</vt:lpstr>
      <vt:lpstr>Unit - 2</vt:lpstr>
      <vt:lpstr>Slide 2</vt:lpstr>
      <vt:lpstr>/etc</vt:lpstr>
      <vt:lpstr>Files in /etc</vt:lpstr>
      <vt:lpstr>Shell Configuration scripts</vt:lpstr>
      <vt:lpstr>Slide 6</vt:lpstr>
      <vt:lpstr>Files of BASH shell</vt:lpstr>
      <vt:lpstr>Files by tcsh shell</vt:lpstr>
      <vt:lpstr>Files by zsh shell</vt:lpstr>
      <vt:lpstr>Slide 10</vt:lpstr>
      <vt:lpstr>/etc/motd</vt:lpstr>
      <vt:lpstr>/etc/issue</vt:lpstr>
      <vt:lpstr>/etc/issue.net</vt:lpstr>
      <vt:lpstr>/etc/aliases</vt:lpstr>
      <vt:lpstr>/etc/fstab</vt:lpstr>
      <vt:lpstr>Slide 16</vt:lpstr>
      <vt:lpstr>/etc/grub.conf</vt:lpstr>
      <vt:lpstr>cron files</vt:lpstr>
      <vt:lpstr>Slide 19</vt:lpstr>
      <vt:lpstr>/etc/syslog.conf</vt:lpstr>
      <vt:lpstr>Slide 21</vt:lpstr>
      <vt:lpstr>Slide 22</vt:lpstr>
      <vt:lpstr>/etc/logrotate.conf</vt:lpstr>
      <vt:lpstr>Slide 24</vt:lpstr>
      <vt:lpstr>/etc/ld.so.conf</vt:lpstr>
      <vt:lpstr>How to setup IP address</vt:lpstr>
      <vt:lpstr>Slide 27</vt:lpstr>
      <vt:lpstr>How to setup hostname</vt:lpstr>
      <vt:lpstr>How to setup DNS Name resolution</vt:lpstr>
      <vt:lpstr>Making a local file hostname to IP addresses</vt:lpstr>
      <vt:lpstr>/etc/sysconfig</vt:lpstr>
      <vt:lpstr>Slide 32</vt:lpstr>
      <vt:lpstr>/etc/sysconfig/network-scripts</vt:lpstr>
      <vt:lpstr>Slide 34</vt:lpstr>
      <vt:lpstr>Managing init scripts</vt:lpstr>
      <vt:lpstr>Slide 36</vt:lpstr>
      <vt:lpstr>Slide 37</vt:lpstr>
      <vt:lpstr>/etc/sysconfig directories</vt:lpstr>
      <vt:lpstr>/etc/sysconfig/il8n</vt:lpstr>
      <vt:lpstr>/etc/chkconfig/firtsboot</vt:lpstr>
      <vt:lpstr>/etc/sysconfig/grub</vt:lpstr>
      <vt:lpstr>/etc/sysconfig/hardisks</vt:lpstr>
      <vt:lpstr>/etc/sysconfig/crond</vt:lpstr>
      <vt:lpstr>/etc/sysconfig/desktop</vt:lpstr>
      <vt:lpstr>/etc/sysconfig/kernel</vt:lpstr>
      <vt:lpstr>/etc/sysconfig/named</vt:lpstr>
      <vt:lpstr>/etc/sysconfig/kudzu</vt:lpstr>
      <vt:lpstr>/etc/sysconfig/mouse</vt:lpstr>
      <vt:lpstr>/etc/sysconfig/netdump</vt:lpstr>
      <vt:lpstr>/etc/sysconfig/irda</vt:lpstr>
      <vt:lpstr>/etc/sysconfig/keyboard</vt:lpstr>
      <vt:lpstr>/etc/sysconfig/iptables</vt:lpstr>
      <vt:lpstr>/etc/sysconfig/init</vt:lpstr>
      <vt:lpstr>/etc/sysconfig/hwconf</vt:lpstr>
      <vt:lpstr>/etc/sysconfig/apmd</vt:lpstr>
      <vt:lpstr>/etc/sysconfig/clock</vt:lpstr>
      <vt:lpstr>/etc/sysconfig/network</vt:lpstr>
      <vt:lpstr>/etc/sysconfig/samba</vt:lpstr>
      <vt:lpstr>/etc/sysconfig/sendmail</vt:lpstr>
      <vt:lpstr>/etc/sysconfig/vncservers</vt:lpstr>
      <vt:lpstr>/etc/sysconfig/xinetd</vt:lpstr>
      <vt:lpstr>/etc/sysconfig/ntpd</vt:lpstr>
      <vt:lpstr>/etc/sysconfig/pcmcia</vt:lpstr>
      <vt:lpstr>/etc/sysconfig/selinux</vt:lpstr>
      <vt:lpstr>TCP/IP</vt:lpstr>
      <vt:lpstr>Slide 66</vt:lpstr>
      <vt:lpstr>Slide 67</vt:lpstr>
      <vt:lpstr>Network Classes</vt:lpstr>
      <vt:lpstr>Slide 69</vt:lpstr>
      <vt:lpstr>Setting up NIC(Network Interface Card)</vt:lpstr>
      <vt:lpstr>Slide 71</vt:lpstr>
      <vt:lpstr>Slide 72</vt:lpstr>
      <vt:lpstr>Slide 73</vt:lpstr>
      <vt:lpstr>IPv4 addresses</vt:lpstr>
      <vt:lpstr>Slide 75</vt:lpstr>
      <vt:lpstr>Slide 76</vt:lpstr>
      <vt:lpstr>Subnet</vt:lpstr>
      <vt:lpstr>Slide 78</vt:lpstr>
      <vt:lpstr>Slide 79</vt:lpstr>
      <vt:lpstr>Subnetting the network</vt:lpstr>
      <vt:lpstr>Slide 81</vt:lpstr>
      <vt:lpstr>Classless Inter Domain Routing</vt:lpstr>
      <vt:lpstr>Slide 83</vt:lpstr>
      <vt:lpstr>Slide 84</vt:lpstr>
      <vt:lpstr>Slide 85</vt:lpstr>
      <vt:lpstr>Slide 86</vt:lpstr>
      <vt:lpstr>IP Masquerading</vt:lpstr>
      <vt:lpstr>Configure routers and gateways</vt:lpstr>
      <vt:lpstr>Slide 89</vt:lpstr>
      <vt:lpstr>Configure DHCP – Dynamic Host Control Protocol</vt:lpstr>
      <vt:lpstr>Steps to configure DHCP server</vt:lpstr>
      <vt:lpstr>Slide 92</vt:lpstr>
      <vt:lpstr>Slide 93</vt:lpstr>
      <vt:lpstr>Configure dhcp client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- 2</dc:title>
  <dc:creator>lenovo</dc:creator>
  <cp:lastModifiedBy>administrator</cp:lastModifiedBy>
  <cp:revision>137</cp:revision>
  <dcterms:created xsi:type="dcterms:W3CDTF">2016-06-16T12:14:57Z</dcterms:created>
  <dcterms:modified xsi:type="dcterms:W3CDTF">2016-07-04T04:03:41Z</dcterms:modified>
</cp:coreProperties>
</file>