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710554-38B1-40E7-AD24-3EEF1002EE73}"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10554-38B1-40E7-AD24-3EEF1002EE73}"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10554-38B1-40E7-AD24-3EEF1002EE73}"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10554-38B1-40E7-AD24-3EEF1002EE73}"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710554-38B1-40E7-AD24-3EEF1002EE73}"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710554-38B1-40E7-AD24-3EEF1002EE73}"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710554-38B1-40E7-AD24-3EEF1002EE73}" type="datetimeFigureOut">
              <a:rPr lang="en-US" smtClean="0"/>
              <a:pPr/>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710554-38B1-40E7-AD24-3EEF1002EE73}" type="datetimeFigureOut">
              <a:rPr lang="en-US" smtClean="0"/>
              <a:pPr/>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10554-38B1-40E7-AD24-3EEF1002EE73}" type="datetimeFigureOut">
              <a:rPr lang="en-US" smtClean="0"/>
              <a:pPr/>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10554-38B1-40E7-AD24-3EEF1002EE73}"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10554-38B1-40E7-AD24-3EEF1002EE73}"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10554-38B1-40E7-AD24-3EEF1002EE73}" type="datetimeFigureOut">
              <a:rPr lang="en-US" smtClean="0"/>
              <a:pPr/>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EB75D-631D-434E-8B67-1F807274E0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- 4</a:t>
            </a:r>
            <a:endParaRPr lang="en-US" dirty="0"/>
          </a:p>
        </p:txBody>
      </p:sp>
      <p:sp>
        <p:nvSpPr>
          <p:cNvPr id="3" name="Subtitle 2"/>
          <p:cNvSpPr>
            <a:spLocks noGrp="1"/>
          </p:cNvSpPr>
          <p:nvPr>
            <p:ph type="subTitle" idx="1"/>
          </p:nvPr>
        </p:nvSpPr>
        <p:spPr/>
        <p:txBody>
          <a:bodyPr/>
          <a:lstStyle/>
          <a:p>
            <a:r>
              <a:rPr lang="en-US" dirty="0" smtClean="0"/>
              <a:t>Data Warehouse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Editor</a:t>
            </a:r>
            <a:endParaRPr lang="en-US" dirty="0"/>
          </a:p>
        </p:txBody>
      </p:sp>
      <p:sp>
        <p:nvSpPr>
          <p:cNvPr id="3" name="Content Placeholder 2"/>
          <p:cNvSpPr>
            <a:spLocks noGrp="1"/>
          </p:cNvSpPr>
          <p:nvPr>
            <p:ph idx="1"/>
          </p:nvPr>
        </p:nvSpPr>
        <p:spPr/>
        <p:txBody>
          <a:bodyPr/>
          <a:lstStyle/>
          <a:p>
            <a:r>
              <a:rPr lang="en-US" b="1" dirty="0" smtClean="0"/>
              <a:t>Mapping</a:t>
            </a:r>
          </a:p>
          <a:p>
            <a:pPr>
              <a:buFont typeface="Wingdings" pitchFamily="2" charset="2"/>
              <a:buChar char="ü"/>
            </a:pPr>
            <a:r>
              <a:rPr lang="en-US" dirty="0" smtClean="0"/>
              <a:t>Is the main working area where we will design the mapping.</a:t>
            </a:r>
          </a:p>
          <a:p>
            <a:pPr>
              <a:buFont typeface="Wingdings" pitchFamily="2" charset="2"/>
              <a:buChar char="ü"/>
            </a:pPr>
            <a:r>
              <a:rPr lang="en-US" dirty="0" smtClean="0"/>
              <a:t>This window is also known as canvas.</a:t>
            </a:r>
          </a:p>
          <a:p>
            <a:pPr>
              <a:buFont typeface="Wingdings" pitchFamily="2" charset="2"/>
              <a:buChar char="ü"/>
            </a:pPr>
            <a:r>
              <a:rPr lang="en-US" dirty="0" smtClean="0"/>
              <a:t>This window will show the operators being used and the connections between the operators that indicate the data flow from source to target.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Explorer</a:t>
            </a:r>
          </a:p>
          <a:p>
            <a:pPr>
              <a:buFont typeface="Wingdings" pitchFamily="2" charset="2"/>
              <a:buChar char="ü"/>
            </a:pPr>
            <a:r>
              <a:rPr lang="en-US" dirty="0" smtClean="0"/>
              <a:t>This window has two tabs :</a:t>
            </a:r>
          </a:p>
          <a:p>
            <a:pPr>
              <a:buFont typeface="Wingdings" pitchFamily="2" charset="2"/>
              <a:buChar char="ü"/>
            </a:pPr>
            <a:r>
              <a:rPr lang="en-US" sz="2800" b="1" dirty="0" smtClean="0"/>
              <a:t>Available Objects</a:t>
            </a:r>
            <a:r>
              <a:rPr lang="en-US" dirty="0" smtClean="0"/>
              <a:t> : </a:t>
            </a:r>
            <a:r>
              <a:rPr lang="en-US" sz="2800" dirty="0" smtClean="0"/>
              <a:t>displays the objects defined in our project and they can be dragged and dropped into mapping.</a:t>
            </a:r>
            <a:endParaRPr lang="en-US" dirty="0" smtClean="0"/>
          </a:p>
          <a:p>
            <a:pPr>
              <a:buFont typeface="Wingdings" pitchFamily="2" charset="2"/>
              <a:buChar char="ü"/>
            </a:pPr>
            <a:r>
              <a:rPr lang="en-US" sz="2800" b="1" dirty="0" smtClean="0"/>
              <a:t>Selected Objects </a:t>
            </a:r>
            <a:r>
              <a:rPr lang="en-US" dirty="0" smtClean="0"/>
              <a:t>: </a:t>
            </a:r>
            <a:r>
              <a:rPr lang="en-US" sz="2800" dirty="0" smtClean="0"/>
              <a:t>displays all objects currently defined in our mapping</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Mapping Properties</a:t>
            </a:r>
          </a:p>
          <a:p>
            <a:pPr>
              <a:buFont typeface="Wingdings" pitchFamily="2" charset="2"/>
              <a:buChar char="ü"/>
            </a:pPr>
            <a:r>
              <a:rPr lang="en-US" dirty="0" smtClean="0"/>
              <a:t>Displays various properties that can be set for objects in our mapping.</a:t>
            </a:r>
          </a:p>
          <a:p>
            <a:pPr>
              <a:buFont typeface="Wingdings" pitchFamily="2" charset="2"/>
              <a:buChar char="ü"/>
            </a:pPr>
            <a:r>
              <a:rPr lang="en-US" dirty="0" smtClean="0"/>
              <a:t>To see the properties we have to select the operator DATE_INPUTS operator.</a:t>
            </a:r>
          </a:p>
          <a:p>
            <a:pPr>
              <a:buFont typeface="Wingdings" pitchFamily="2" charset="2"/>
              <a:buChar char="ü"/>
            </a:pPr>
            <a:r>
              <a:rPr lang="en-US" dirty="0" smtClean="0"/>
              <a:t>Various attributes like FISCALYEAR_START_DATE, YEAR_START_DATE with its values will be displayed.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Palette</a:t>
            </a:r>
          </a:p>
          <a:p>
            <a:r>
              <a:rPr lang="en-US" dirty="0" smtClean="0"/>
              <a:t>Contains the objects that can be used in our mapping.</a:t>
            </a:r>
          </a:p>
          <a:p>
            <a:r>
              <a:rPr lang="en-US" dirty="0" smtClean="0"/>
              <a:t>We can click on object we want to place in mapping  and drag into canvas.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Bird’s Eye View</a:t>
            </a:r>
          </a:p>
          <a:p>
            <a:pPr>
              <a:buFont typeface="Wingdings" pitchFamily="2" charset="2"/>
              <a:buChar char="ü"/>
            </a:pPr>
            <a:r>
              <a:rPr lang="en-US" dirty="0" smtClean="0"/>
              <a:t>This window display a miniature version of entire canvas and allow us to scroll around entire canvas.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Canvas Layout</a:t>
            </a:r>
            <a:endParaRPr lang="en-US" dirty="0"/>
          </a:p>
        </p:txBody>
      </p:sp>
      <p:sp>
        <p:nvSpPr>
          <p:cNvPr id="3" name="Content Placeholder 2"/>
          <p:cNvSpPr>
            <a:spLocks noGrp="1"/>
          </p:cNvSpPr>
          <p:nvPr>
            <p:ph idx="1"/>
          </p:nvPr>
        </p:nvSpPr>
        <p:spPr/>
        <p:txBody>
          <a:bodyPr>
            <a:normAutofit fontScale="92500"/>
          </a:bodyPr>
          <a:lstStyle/>
          <a:p>
            <a:r>
              <a:rPr lang="en-US" dirty="0" smtClean="0"/>
              <a:t>Operators on canvas are represented by boxes with a title that indicated the name of parameter and an icon that indicates the type.</a:t>
            </a:r>
          </a:p>
          <a:p>
            <a:r>
              <a:rPr lang="en-US" dirty="0" smtClean="0"/>
              <a:t>In the canvas, we'll take a look at the operator that is on the far left of the canvas called </a:t>
            </a:r>
            <a:r>
              <a:rPr lang="en-US" sz="3100" dirty="0" smtClean="0"/>
              <a:t>DATE_INPUTS. </a:t>
            </a:r>
          </a:p>
          <a:p>
            <a:r>
              <a:rPr lang="en-US" sz="3100" dirty="0" smtClean="0"/>
              <a:t>This operator happens to be a Mapping Input Parameter operator. There are two major types of attributes—an input group and an output group.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this case, we can see one group named OUTGRP1 which tells us this operator has only an output group. </a:t>
            </a:r>
          </a:p>
          <a:p>
            <a:r>
              <a:rPr lang="en-US" dirty="0" smtClean="0"/>
              <a:t>The operator on the right of the DATE_INPUTS operator called DAY_TABLE_FUNCTION. An attribute group name is edited in the Details window for the group name. </a:t>
            </a:r>
            <a:endParaRPr lang="en-US" smtClean="0"/>
          </a:p>
          <a:p>
            <a:r>
              <a:rPr lang="en-US" smtClean="0"/>
              <a:t>This </a:t>
            </a:r>
            <a:r>
              <a:rPr lang="en-US" dirty="0" smtClean="0"/>
              <a:t>window is accessible by right-clicking on the group name in the canvas and selecting Open Details... from the pop-up menu.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OWB Operators</a:t>
            </a:r>
            <a:endParaRPr lang="en-US" dirty="0"/>
          </a:p>
        </p:txBody>
      </p:sp>
      <p:sp>
        <p:nvSpPr>
          <p:cNvPr id="3" name="Content Placeholder 2"/>
          <p:cNvSpPr>
            <a:spLocks noGrp="1"/>
          </p:cNvSpPr>
          <p:nvPr>
            <p:ph idx="1"/>
          </p:nvPr>
        </p:nvSpPr>
        <p:spPr/>
        <p:txBody>
          <a:bodyPr/>
          <a:lstStyle/>
          <a:p>
            <a:r>
              <a:rPr lang="en-US" dirty="0" smtClean="0"/>
              <a:t>The types of operators—Source and Target Operators, Data Flow Operators, and Pre/Post Processing Operators. </a:t>
            </a:r>
          </a:p>
          <a:p>
            <a:r>
              <a:rPr lang="en-US" dirty="0" smtClean="0"/>
              <a:t>All of the operators are available to us from the Palette window in the Mapping Editor.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Source and target operators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Warehouse Builder provides operators that we will use to represent the sources of our data and the targets into which we will load data. </a:t>
            </a:r>
          </a:p>
          <a:p>
            <a:r>
              <a:rPr lang="en-US" dirty="0" smtClean="0"/>
              <a:t>Cube Operator—an operator that represents a cube. This operator will be used to represent that cube in our mapping.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Dimension Operator—an operator that represents previously defined dimensions. This mapping is designed to load our DATE_DIM dimension, and so an operator of the same name was created in it at the end on the far right of the canvas. 	</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ETL</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Process of </a:t>
            </a:r>
            <a:r>
              <a:rPr lang="en-US" dirty="0"/>
              <a:t>E</a:t>
            </a:r>
            <a:r>
              <a:rPr lang="en-US" dirty="0" smtClean="0"/>
              <a:t>xtraction, Transformation and Loading.</a:t>
            </a:r>
          </a:p>
          <a:p>
            <a:pPr algn="just"/>
            <a:r>
              <a:rPr lang="en-US" dirty="0" smtClean="0"/>
              <a:t>3 steps involved : </a:t>
            </a:r>
          </a:p>
          <a:p>
            <a:pPr algn="just">
              <a:buFont typeface="Wingdings" pitchFamily="2" charset="2"/>
              <a:buChar char="Ø"/>
            </a:pPr>
            <a:r>
              <a:rPr lang="en-US" dirty="0" smtClean="0"/>
              <a:t>Extract the data from source system by some method.</a:t>
            </a:r>
          </a:p>
          <a:p>
            <a:pPr algn="just">
              <a:buFont typeface="Wingdings" pitchFamily="2" charset="2"/>
              <a:buChar char="Ø"/>
            </a:pPr>
            <a:r>
              <a:rPr lang="en-US" dirty="0" smtClean="0"/>
              <a:t>Load flat files using SQL*Loader or via direct database link. Then we have to transform that data with SQL or PL/SQL code in database to match and fit into the target structure.</a:t>
            </a:r>
          </a:p>
          <a:p>
            <a:pPr algn="just">
              <a:buFont typeface="Wingdings" pitchFamily="2" charset="2"/>
              <a:buChar char="Ø"/>
            </a:pPr>
            <a:r>
              <a:rPr lang="en-US" dirty="0" smtClean="0"/>
              <a:t>Finally we have to load it into target structure.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External Table Operator—this operator represents external tables. They</a:t>
            </a:r>
            <a:r>
              <a:rPr lang="en-US" i="1" dirty="0" smtClean="0"/>
              <a:t> can be used to access data stored in flat files as if they were tables.</a:t>
            </a:r>
          </a:p>
          <a:p>
            <a:r>
              <a:rPr lang="en-US" dirty="0" smtClean="0"/>
              <a:t>Table Operator—this operator represents a table in the database. We will need to store data in tables in our Oracle Database at some point in the loading of data. 	</a:t>
            </a:r>
          </a:p>
          <a:p>
            <a:endParaRPr lang="en-US" i="1"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Constant—represents a constant value that is needed. It can be used to load a default value for a field that doesn't have any input from another source, for instance. </a:t>
            </a:r>
          </a:p>
          <a:p>
            <a:r>
              <a:rPr lang="en-US" dirty="0" smtClean="0"/>
              <a:t>The DATE_DIM_MAP mapping contains a couple of constant values to represent hardcoded numbers. One is named ONE for the number 1, and one is named ZERO for a 0.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sz="2800" dirty="0" smtClean="0"/>
              <a:t>View Operator—represents a database view. Source data is frequently retrieved via a view in the source database that can pull data from multiple sources into a single, easily accessible view. 	</a:t>
            </a:r>
          </a:p>
          <a:p>
            <a:endParaRPr lang="en-US" sz="2800" dirty="0" smtClean="0"/>
          </a:p>
          <a:p>
            <a:r>
              <a:rPr lang="en-US" sz="2800" dirty="0" smtClean="0"/>
              <a:t>Sequence Operator—can be used to represent a database sequence, which is an automatic generator of sequential unique numbers and is most often used for populating a primary key field. </a:t>
            </a:r>
          </a:p>
          <a:p>
            <a:endParaRPr lang="en-US" dirty="0" smtClean="0"/>
          </a:p>
          <a:p>
            <a:r>
              <a:rPr lang="en-US" dirty="0" smtClean="0"/>
              <a:t>Construct Object—this operator can be used to actually construct an object in our mapping. 	</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flow operators</a:t>
            </a:r>
            <a:endParaRPr lang="en-US" dirty="0"/>
          </a:p>
        </p:txBody>
      </p:sp>
      <p:sp>
        <p:nvSpPr>
          <p:cNvPr id="3" name="Content Placeholder 2"/>
          <p:cNvSpPr>
            <a:spLocks noGrp="1"/>
          </p:cNvSpPr>
          <p:nvPr>
            <p:ph idx="1"/>
          </p:nvPr>
        </p:nvSpPr>
        <p:spPr/>
        <p:txBody>
          <a:bodyPr>
            <a:noAutofit/>
          </a:bodyPr>
          <a:lstStyle/>
          <a:p>
            <a:r>
              <a:rPr lang="en-US" sz="2000" dirty="0" smtClean="0"/>
              <a:t>The true power of a data warehouse lies in the restructuring of the source data into a format that greatly facilitates the querying of large amounts of data over different time periods.</a:t>
            </a:r>
          </a:p>
          <a:p>
            <a:endParaRPr lang="en-US" sz="2000" dirty="0" smtClean="0"/>
          </a:p>
          <a:p>
            <a:r>
              <a:rPr lang="en-US" sz="2000" dirty="0" smtClean="0"/>
              <a:t> For this, we need to transform the source data into a new structure. </a:t>
            </a:r>
          </a:p>
          <a:p>
            <a:endParaRPr lang="en-US" sz="2000" dirty="0" smtClean="0"/>
          </a:p>
          <a:p>
            <a:r>
              <a:rPr lang="en-US" sz="2000" dirty="0" smtClean="0"/>
              <a:t>That is the purpose of the data flow operators. They are dragged and dropped into our mapping between our sources and targets.</a:t>
            </a:r>
          </a:p>
          <a:p>
            <a:endParaRPr lang="en-US" sz="2000" dirty="0" smtClean="0"/>
          </a:p>
          <a:p>
            <a:r>
              <a:rPr lang="en-US" sz="2000" dirty="0" smtClean="0"/>
              <a:t> Then they are connected to those sources and targets to indicate the flow of data and the transformations that will occur on that data as it is being pulled from the source and loaded into the target structure. Some of the common data flow operators we'll see are as follows: 	</a:t>
            </a:r>
          </a:p>
          <a:p>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Aggregator—there are times when source data is at a finer level of detail than we need. So we need to sum the data up to a higher level, or apply some other aggregation type function such as an average 	function. </a:t>
            </a:r>
          </a:p>
          <a:p>
            <a:r>
              <a:rPr lang="en-US" dirty="0" smtClean="0"/>
              <a:t>This is the purpose of the Aggregator operator. This is implemented behind the scenes using an SQL group by clause with an aggregation SQL function applied to the amount(s) we want to aggregate. 	</a:t>
            </a:r>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Deduplicator</a:t>
            </a:r>
            <a:r>
              <a:rPr lang="en-US" dirty="0" smtClean="0"/>
              <a:t>—sometimes our data records will contain duplicate combinations that we want to weed out so we're loading only unique combinations of data. </a:t>
            </a:r>
          </a:p>
          <a:p>
            <a:r>
              <a:rPr lang="en-US" dirty="0" smtClean="0"/>
              <a:t>The </a:t>
            </a:r>
            <a:r>
              <a:rPr lang="en-US" dirty="0" err="1" smtClean="0"/>
              <a:t>Deduplicator</a:t>
            </a:r>
            <a:r>
              <a:rPr lang="en-US" dirty="0" smtClean="0"/>
              <a:t> operator will do this for us. It's implemented behind the scenes with the distinct SQL function, which returns combinations of data elements that are unique.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Expression—this represents an SQL expression that can be applied to the output to produce the desired result.</a:t>
            </a:r>
          </a:p>
          <a:p>
            <a:r>
              <a:rPr lang="en-US" dirty="0" smtClean="0"/>
              <a:t> Any valid SQL code for an expression can be used, and we can reference input attributes to include them as well as functions.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Filter—this will limit the rows from an output set to criteria that we specify. It is generally implemented in a WHERE clause in SQL to restrict the rows that are returned. </a:t>
            </a:r>
          </a:p>
          <a:p>
            <a:r>
              <a:rPr lang="en-US" dirty="0" smtClean="0"/>
              <a:t>We can connect a filter to a source object, specify the filter criteria, and get only those records that we want in the output.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Joiner—this operator will implement an SQL join on two or more input sets of data. A join takes records from one source and combines them with the records from another source using some combination of values that are common between the two.</a:t>
            </a:r>
          </a:p>
          <a:p>
            <a:r>
              <a:rPr lang="en-US" dirty="0" smtClean="0"/>
              <a:t> We will specify these common records as an attribute of the join. This is a convenient way to combine data from multiple input sources into one.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Key Lookup—a Key Lookup operator looks up data in a table based on some input criteria (the key) to return some information required by our mapping. </a:t>
            </a:r>
          </a:p>
          <a:p>
            <a:r>
              <a:rPr lang="en-US" dirty="0" smtClean="0"/>
              <a:t>It is similar to a Table Operator that was discussed previously for sources and targets. However, a Key Lookup operator is geared toward returning a subset of rows from a table based on the key criteria we specify, rather than representing all the rows of a table, which the Table Operator does. </a:t>
            </a:r>
          </a:p>
          <a:p>
            <a:r>
              <a:rPr lang="en-US" dirty="0" smtClean="0"/>
              <a:t>It can look up data from a table, view, cube, or dimension.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a:t>
            </a:r>
            <a:endParaRPr lang="en-US" dirty="0"/>
          </a:p>
        </p:txBody>
      </p:sp>
      <p:sp>
        <p:nvSpPr>
          <p:cNvPr id="3" name="Content Placeholder 2"/>
          <p:cNvSpPr>
            <a:spLocks noGrp="1"/>
          </p:cNvSpPr>
          <p:nvPr>
            <p:ph idx="1"/>
          </p:nvPr>
        </p:nvSpPr>
        <p:spPr/>
        <p:txBody>
          <a:bodyPr/>
          <a:lstStyle/>
          <a:p>
            <a:pPr algn="just"/>
            <a:r>
              <a:rPr lang="en-US" dirty="0" smtClean="0"/>
              <a:t>Staging is the process of copying the source data temporarily into tables into our target database.</a:t>
            </a:r>
          </a:p>
          <a:p>
            <a:pPr algn="just"/>
            <a:r>
              <a:rPr lang="en-US" dirty="0" smtClean="0"/>
              <a:t>Here we can perform any transformations that are required before loading the source data into target tables.</a:t>
            </a:r>
          </a:p>
          <a:p>
            <a:pPr algn="just">
              <a:buNone/>
            </a:pPr>
            <a:r>
              <a:rPr lang="en-US"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Pivot—this operator can be useful if we have source records that contain multiple columns of data that is spread across columns instead of rows.</a:t>
            </a:r>
          </a:p>
          <a:p>
            <a:r>
              <a:rPr lang="en-US" dirty="0" smtClean="0"/>
              <a:t> For instance, we might have source records of sales data for the year that contain a column for each month of the year.</a:t>
            </a:r>
          </a:p>
          <a:p>
            <a:r>
              <a:rPr lang="en-US" dirty="0" smtClean="0"/>
              <a:t> But we need to save that information by month, and not by year. The Pivot operator will create separate rows of output for each of those columns of input.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Set Operation—this operator will allow us to perform an SQL set operation on our data such as a union (returning all rows from each of two sources, either ignoring the duplicates or including the duplicates) or intersect (which will return common rows from two sources).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Splitter—this operator is the opposite of the Joiner operator. It will allow us to split an input stream of data rows into two separate targets based on the criteria we specify. </a:t>
            </a:r>
          </a:p>
          <a:p>
            <a:r>
              <a:rPr lang="en-US" dirty="0" smtClean="0"/>
              <a:t>It can be useful for shunting rows of data off to a side error table to flag them while copying the good rows into the main target.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2800" b="1" dirty="0" smtClean="0"/>
              <a:t>Transformation Operator—this operator can be used to invoke a PL/SQL function or procedure with some of our source data as input to provide a transformation of data.</a:t>
            </a:r>
          </a:p>
          <a:p>
            <a:r>
              <a:rPr lang="en-US" sz="2800" b="1" dirty="0" smtClean="0"/>
              <a:t> For instance, the SQL trim() 	function can be represented by Transformation Operator to take a column value as input, and provide the value as output after having any whitespace trimmed from the value. </a:t>
            </a:r>
          </a:p>
          <a:p>
            <a:r>
              <a:rPr lang="en-US" sz="2800" dirty="0" smtClean="0"/>
              <a:t>This is just one example of a function that can be implemented with the Transformation Operator. 	</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Table Function Operator</a:t>
            </a:r>
            <a:r>
              <a:rPr lang="en-US" sz="2400" i="1" dirty="0" smtClean="0"/>
              <a:t>—a Table Function Operator can be seen in the DATE_DIM_MAP map.</a:t>
            </a:r>
          </a:p>
          <a:p>
            <a:r>
              <a:rPr lang="en-US" sz="2400" i="1" dirty="0" smtClean="0"/>
              <a:t> There are three Table Function operators </a:t>
            </a:r>
            <a:r>
              <a:rPr lang="en-US" sz="2400" i="1" dirty="0" err="1" smtClean="0"/>
              <a:t>defined:CAL_MONTH_TABLE_FUNCTION</a:t>
            </a:r>
            <a:r>
              <a:rPr lang="en-US" sz="2400" i="1" dirty="0" smtClean="0"/>
              <a:t>, CAL_QUARTER_TABLE_FUNCTION, and CAL_YEAR_TABLE_FUNCTION. </a:t>
            </a:r>
          </a:p>
          <a:p>
            <a:r>
              <a:rPr lang="en-US" sz="2400" i="1" dirty="0" smtClean="0"/>
              <a:t>This kind of operator represents a Table Function, which is defined in PL/SQL and is a function that can be queried like a table to return rows of information. </a:t>
            </a:r>
          </a:p>
          <a:p>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Pre/post-processing operators 	</a:t>
            </a:r>
          </a:p>
        </p:txBody>
      </p:sp>
      <p:sp>
        <p:nvSpPr>
          <p:cNvPr id="3" name="Content Placeholder 2"/>
          <p:cNvSpPr>
            <a:spLocks noGrp="1"/>
          </p:cNvSpPr>
          <p:nvPr>
            <p:ph idx="1"/>
          </p:nvPr>
        </p:nvSpPr>
        <p:spPr/>
        <p:txBody>
          <a:bodyPr>
            <a:normAutofit lnSpcReduction="10000"/>
          </a:bodyPr>
          <a:lstStyle/>
          <a:p>
            <a:r>
              <a:rPr lang="en-US" dirty="0" smtClean="0"/>
              <a:t>There is a small group of operators that allow us to perform operations before the mapping process begins, or after the mapping process ends. These are the pre- and post-processing operators. </a:t>
            </a:r>
          </a:p>
          <a:p>
            <a:r>
              <a:rPr lang="en-US" dirty="0" smtClean="0"/>
              <a:t>We can perform functions or procedures before or after a mapping runs, and can also accept input or provide output from a mapping process.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Mapping Input Parameter—this operator allows us to pass a parameter(s) into a mapping process. </a:t>
            </a:r>
          </a:p>
          <a:p>
            <a:r>
              <a:rPr lang="en-US" dirty="0" smtClean="0"/>
              <a:t>It is very useful to make a mapping more generic by accepting a constant value as input that might change, rather than </a:t>
            </a:r>
            <a:r>
              <a:rPr lang="en-US" dirty="0" err="1" smtClean="0"/>
              <a:t>hardcoding</a:t>
            </a:r>
            <a:r>
              <a:rPr lang="en-US" dirty="0" smtClean="0"/>
              <a:t> it into the mapping. </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Mapping </a:t>
            </a:r>
            <a:r>
              <a:rPr lang="en-US" smtClean="0"/>
              <a:t>Output Parameter—this </a:t>
            </a:r>
            <a:r>
              <a:rPr lang="en-US" dirty="0" smtClean="0"/>
              <a:t>is similar to the Mapping Input Parameter operator; but provides a value as output from our mapping.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Post-Mapping Process—allows us to invoke a function or procedure after the mapping completes its processing.</a:t>
            </a:r>
          </a:p>
          <a:p>
            <a:r>
              <a:rPr lang="en-US" dirty="0" smtClean="0"/>
              <a:t> There may be some cleanup we want to do automatically such as deleting all the records from a table we're done with—perhaps a staging table that was used during the mapping process.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Pre-Mapping Process—It allows us to invoke a function or procedure before the mapping process begins.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stage or not to stage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Consider the following before taking a decision to use the staging area :</a:t>
            </a:r>
          </a:p>
          <a:p>
            <a:pPr algn="just">
              <a:buFont typeface="Wingdings" pitchFamily="2" charset="2"/>
              <a:buChar char="ü"/>
            </a:pPr>
            <a:r>
              <a:rPr lang="en-US" dirty="0" smtClean="0"/>
              <a:t>The amount of source data we will be dealing with.</a:t>
            </a:r>
          </a:p>
          <a:p>
            <a:pPr algn="just">
              <a:buFont typeface="Wingdings" pitchFamily="2" charset="2"/>
              <a:buChar char="ü"/>
            </a:pPr>
            <a:r>
              <a:rPr lang="en-US" dirty="0" smtClean="0"/>
              <a:t>The amount of manipulations of source data that will be required.</a:t>
            </a:r>
          </a:p>
          <a:p>
            <a:pPr algn="just">
              <a:buFont typeface="Wingdings" pitchFamily="2" charset="2"/>
              <a:buChar char="ü"/>
            </a:pPr>
            <a:r>
              <a:rPr lang="en-US" dirty="0" smtClean="0"/>
              <a:t>If the source data is in another database another than Oracle Database, the reliability of the connection to the database and the performance of the link while pulling data across.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If a failure occurs during an intermediate step of ETL process , we will have to restart the process. If such a failure occurs , we will have to consider the severity of impact in following cases :</a:t>
            </a:r>
          </a:p>
          <a:p>
            <a:pPr algn="just">
              <a:buFont typeface="Wingdings" pitchFamily="2" charset="2"/>
              <a:buChar char="ü"/>
            </a:pPr>
            <a:r>
              <a:rPr lang="en-US" dirty="0" smtClean="0"/>
              <a:t>Going back to the system to pull the data if the first attempt failed.</a:t>
            </a:r>
          </a:p>
          <a:p>
            <a:pPr algn="just">
              <a:buFont typeface="Wingdings" pitchFamily="2" charset="2"/>
              <a:buChar char="ü"/>
            </a:pPr>
            <a:r>
              <a:rPr lang="en-US" dirty="0" smtClean="0"/>
              <a:t>The source data is changing while we are trying to load it into warehouse.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of Staging area</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staging area is an advantage while designing ETL.</a:t>
            </a:r>
          </a:p>
          <a:p>
            <a:pPr algn="just"/>
            <a:r>
              <a:rPr lang="en-US" dirty="0" smtClean="0"/>
              <a:t>We have to decide whether we want to create the staging area in the database or outside the database.</a:t>
            </a:r>
          </a:p>
          <a:p>
            <a:pPr algn="just"/>
            <a:r>
              <a:rPr lang="en-US" dirty="0" smtClean="0"/>
              <a:t>Outside the database, we will create a staging area in flat files on file system that we could access to load data into database.</a:t>
            </a:r>
          </a:p>
          <a:p>
            <a:pPr algn="just"/>
            <a:r>
              <a:rPr lang="en-US" dirty="0" smtClean="0"/>
              <a:t>The DBA of ACME Toys and Gizmos company has given as CSV file to import.</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For a staging area, we want the source data in flat file.</a:t>
            </a:r>
          </a:p>
          <a:p>
            <a:pPr algn="just"/>
            <a:r>
              <a:rPr lang="en-US" dirty="0" smtClean="0"/>
              <a:t>We have another option to directly create a table in database.</a:t>
            </a:r>
          </a:p>
          <a:p>
            <a:pPr algn="just"/>
            <a:r>
              <a:rPr lang="en-US" dirty="0" smtClean="0"/>
              <a:t>The external tables allow us to access flat files using all the benefits of SQL for querying the data.</a:t>
            </a:r>
          </a:p>
          <a:p>
            <a:pPr algn="just"/>
            <a:r>
              <a:rPr lang="en-US" dirty="0" smtClean="0"/>
              <a:t>At ACME Toys and Gizmos company we are going to use a table for the initial staging area.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Mappings and Operators in OWB</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OWB handles the designing and building of ETL process using Mappings which is a part of Design Center.</a:t>
            </a:r>
          </a:p>
          <a:p>
            <a:pPr algn="just"/>
            <a:r>
              <a:rPr lang="en-US" dirty="0" smtClean="0"/>
              <a:t>A mapping is composed of series of operators that describe the sources, targets , and a series of operations that flow from source to target to load the data.</a:t>
            </a:r>
          </a:p>
          <a:p>
            <a:pPr algn="just"/>
            <a:r>
              <a:rPr lang="en-US" dirty="0" smtClean="0"/>
              <a:t>It is available in a graphical manner using the Mapping Editor, which is available in Design Center.</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Design Center – Project Explorer – ACME_DW_PROJECT – Database – Oracle – ACME_DW_LOCATION – Mappings</a:t>
            </a:r>
          </a:p>
          <a:p>
            <a:r>
              <a:rPr lang="en-US" dirty="0" smtClean="0"/>
              <a:t>Click on DATE_DIM_MAP</a:t>
            </a:r>
          </a:p>
          <a:p>
            <a:r>
              <a:rPr lang="en-US" dirty="0" smtClean="0"/>
              <a:t>A mapping editor will open.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3148</TotalTime>
  <Words>2079</Words>
  <Application>Microsoft Office PowerPoint</Application>
  <PresentationFormat>On-screen Show (4:3)</PresentationFormat>
  <Paragraphs>120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Unit - 4</vt:lpstr>
      <vt:lpstr>ETL</vt:lpstr>
      <vt:lpstr>Staging</vt:lpstr>
      <vt:lpstr>To stage or not to stage</vt:lpstr>
      <vt:lpstr>Slide 5</vt:lpstr>
      <vt:lpstr>Configuration of Staging area</vt:lpstr>
      <vt:lpstr>Slide 7</vt:lpstr>
      <vt:lpstr>Mappings and Operators in OWB</vt:lpstr>
      <vt:lpstr>Slide 9</vt:lpstr>
      <vt:lpstr>Mapping Editor</vt:lpstr>
      <vt:lpstr>Slide 11</vt:lpstr>
      <vt:lpstr>Slide 12</vt:lpstr>
      <vt:lpstr>Slide 13</vt:lpstr>
      <vt:lpstr>Slide 14</vt:lpstr>
      <vt:lpstr>The Canvas Layout</vt:lpstr>
      <vt:lpstr>Slide 16</vt:lpstr>
      <vt:lpstr>OWB Operators</vt:lpstr>
      <vt:lpstr> Source and target operators   </vt:lpstr>
      <vt:lpstr>Slide 19</vt:lpstr>
      <vt:lpstr>Slide 20</vt:lpstr>
      <vt:lpstr>Slide 21</vt:lpstr>
      <vt:lpstr>Slide 22</vt:lpstr>
      <vt:lpstr>Data flow operators</vt:lpstr>
      <vt:lpstr>Slide 24</vt:lpstr>
      <vt:lpstr>Slide 25</vt:lpstr>
      <vt:lpstr>Slide 26</vt:lpstr>
      <vt:lpstr>Slide 27</vt:lpstr>
      <vt:lpstr>Slide 28</vt:lpstr>
      <vt:lpstr>Slide 29</vt:lpstr>
      <vt:lpstr>Slide 30</vt:lpstr>
      <vt:lpstr>Slide 31</vt:lpstr>
      <vt:lpstr>Slide 32</vt:lpstr>
      <vt:lpstr>Slide 33</vt:lpstr>
      <vt:lpstr>Slide 34</vt:lpstr>
      <vt:lpstr>Pre/post-processing operators  </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- 4</dc:title>
  <dc:creator>nabila</dc:creator>
  <cp:lastModifiedBy>admin</cp:lastModifiedBy>
  <cp:revision>71</cp:revision>
  <dcterms:created xsi:type="dcterms:W3CDTF">2016-01-27T02:45:25Z</dcterms:created>
  <dcterms:modified xsi:type="dcterms:W3CDTF">2016-02-11T03:16:11Z</dcterms:modified>
</cp:coreProperties>
</file>