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3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615106-10D1-4FE6-A502-85268C39A070}"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15106-10D1-4FE6-A502-85268C39A070}"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15106-10D1-4FE6-A502-85268C39A070}"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15106-10D1-4FE6-A502-85268C39A070}"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15106-10D1-4FE6-A502-85268C39A070}"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615106-10D1-4FE6-A502-85268C39A070}" type="datetimeFigureOut">
              <a:rPr lang="en-US" smtClean="0"/>
              <a:pPr/>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615106-10D1-4FE6-A502-85268C39A070}" type="datetimeFigureOut">
              <a:rPr lang="en-US" smtClean="0"/>
              <a:pPr/>
              <a:t>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615106-10D1-4FE6-A502-85268C39A070}" type="datetimeFigureOut">
              <a:rPr lang="en-US" smtClean="0"/>
              <a:pPr/>
              <a:t>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15106-10D1-4FE6-A502-85268C39A070}" type="datetimeFigureOut">
              <a:rPr lang="en-US" smtClean="0"/>
              <a:pPr/>
              <a:t>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15106-10D1-4FE6-A502-85268C39A070}" type="datetimeFigureOut">
              <a:rPr lang="en-US" smtClean="0"/>
              <a:pPr/>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15106-10D1-4FE6-A502-85268C39A070}" type="datetimeFigureOut">
              <a:rPr lang="en-US" smtClean="0"/>
              <a:pPr/>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E6CF5-1031-47A0-AA68-93DA2FD622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15106-10D1-4FE6-A502-85268C39A070}" type="datetimeFigureOut">
              <a:rPr lang="en-US" smtClean="0"/>
              <a:pPr/>
              <a:t>2/13/2016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E6CF5-1031-47A0-AA68-93DA2FD622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- 4</a:t>
            </a:r>
            <a:endParaRPr lang="en-US" dirty="0"/>
          </a:p>
        </p:txBody>
      </p:sp>
      <p:sp>
        <p:nvSpPr>
          <p:cNvPr id="3" name="Subtitle 2"/>
          <p:cNvSpPr>
            <a:spLocks noGrp="1"/>
          </p:cNvSpPr>
          <p:nvPr>
            <p:ph type="subTitle" idx="1"/>
          </p:nvPr>
        </p:nvSpPr>
        <p:spPr/>
        <p:txBody>
          <a:bodyPr>
            <a:normAutofit fontScale="92500"/>
          </a:bodyPr>
          <a:lstStyle/>
          <a:p>
            <a:endParaRPr lang="en-US" baseline="0" dirty="0" smtClean="0"/>
          </a:p>
          <a:p>
            <a:r>
              <a:rPr lang="en-US" dirty="0"/>
              <a:t>Designing and building an ETL mapping </a:t>
            </a:r>
          </a:p>
          <a:p>
            <a:r>
              <a:rPr lang="en-US" dirty="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idx="1"/>
          </p:nvPr>
        </p:nvSpPr>
        <p:spPr/>
        <p:txBody>
          <a:bodyPr>
            <a:normAutofit/>
          </a:bodyPr>
          <a:lstStyle/>
          <a:p>
            <a:pPr algn="just"/>
            <a:endParaRPr lang="en-US" dirty="0"/>
          </a:p>
          <a:p>
            <a:pPr algn="just"/>
            <a:r>
              <a:rPr lang="en-US" dirty="0"/>
              <a:t>Check constraint—a constraint on a particular column that indicates the acceptable values that </a:t>
            </a:r>
            <a:r>
              <a:rPr lang="en-US" dirty="0" smtClean="0"/>
              <a:t>can </a:t>
            </a:r>
            <a:r>
              <a:rPr lang="en-US" dirty="0"/>
              <a:t>be stored in the column. </a:t>
            </a:r>
          </a:p>
          <a:p>
            <a:pPr algn="just"/>
            <a:endParaRPr lang="en-US" dirty="0"/>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endParaRPr lang="en-US" dirty="0"/>
          </a:p>
          <a:p>
            <a:pPr algn="just"/>
            <a:r>
              <a:rPr lang="en-US" b="1" dirty="0"/>
              <a:t>Foreign key—a constraint on a column that indicates a record must exist in the referenced table for the value stored in this column</a:t>
            </a:r>
            <a:r>
              <a:rPr lang="en-US" b="1" dirty="0" smtClean="0"/>
              <a:t>.</a:t>
            </a:r>
          </a:p>
          <a:p>
            <a:pPr algn="just"/>
            <a:r>
              <a:rPr lang="en-US" i="1" dirty="0" smtClean="0"/>
              <a:t> </a:t>
            </a:r>
            <a:r>
              <a:rPr lang="en-US" i="1" dirty="0"/>
              <a:t>A foreign key is also considered a constraint because it limits the values that can be stored in the column that is designated as a foreign key column. </a:t>
            </a:r>
          </a:p>
          <a:p>
            <a:pPr algn="just">
              <a:buNone/>
            </a:pPr>
            <a:endParaRPr lang="en-US" dirty="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endParaRPr lang="en-US" dirty="0"/>
          </a:p>
          <a:p>
            <a:pPr algn="just"/>
            <a:r>
              <a:rPr lang="en-US" b="1" dirty="0"/>
              <a:t>Primary key—a constraint that indicates the column(s) that make up the unique information that identifies one and only one record in the table. </a:t>
            </a:r>
            <a:endParaRPr lang="en-US" b="1" dirty="0" smtClean="0"/>
          </a:p>
          <a:p>
            <a:pPr algn="just"/>
            <a:r>
              <a:rPr lang="en-US" dirty="0" smtClean="0"/>
              <a:t>It </a:t>
            </a:r>
            <a:r>
              <a:rPr lang="en-US" dirty="0"/>
              <a:t>is similar to a </a:t>
            </a:r>
            <a:r>
              <a:rPr lang="en-US" b="1" dirty="0"/>
              <a:t>unique key constraint in which values must be unique.</a:t>
            </a:r>
            <a:r>
              <a:rPr lang="en-US" dirty="0"/>
              <a:t> The primary key differs from the unique key as other table's foreign key columns use the primary key value (or values) to reference this table. </a:t>
            </a:r>
            <a:endParaRPr lang="en-US" dirty="0" smtClean="0"/>
          </a:p>
          <a:p>
            <a:pPr algn="just"/>
            <a:r>
              <a:rPr lang="en-US" dirty="0" smtClean="0"/>
              <a:t>value </a:t>
            </a:r>
            <a:r>
              <a:rPr lang="en-US" dirty="0"/>
              <a:t>stored in the foreign key of a table is the value of the primary key of the referenced table for the record being referenced. </a:t>
            </a:r>
          </a:p>
          <a:p>
            <a:pPr algn="just">
              <a:buNone/>
            </a:pPr>
            <a:r>
              <a:rPr lang="en-US" dirty="0"/>
              <a:t>	</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Tabs in Data Object Editor</a:t>
            </a:r>
            <a:endParaRPr lang="en-US" dirty="0"/>
          </a:p>
        </p:txBody>
      </p:sp>
      <p:sp>
        <p:nvSpPr>
          <p:cNvPr id="3" name="Content Placeholder 2"/>
          <p:cNvSpPr>
            <a:spLocks noGrp="1"/>
          </p:cNvSpPr>
          <p:nvPr>
            <p:ph idx="1"/>
          </p:nvPr>
        </p:nvSpPr>
        <p:spPr/>
        <p:txBody>
          <a:bodyPr/>
          <a:lstStyle/>
          <a:p>
            <a:pPr algn="just"/>
            <a:r>
              <a:rPr lang="en-US" dirty="0" smtClean="0"/>
              <a:t>1. Indexes : used to create index for faster search</a:t>
            </a:r>
          </a:p>
          <a:p>
            <a:pPr algn="just"/>
            <a:r>
              <a:rPr lang="en-US" dirty="0" smtClean="0"/>
              <a:t>2. Partitions : </a:t>
            </a:r>
            <a:r>
              <a:rPr lang="en-US" dirty="0"/>
              <a:t>A partition is a way of breaking down the data stored in a table into subsets that are stored separately. 	</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3. Attribute Sets : </a:t>
            </a:r>
            <a:r>
              <a:rPr lang="en-US" dirty="0"/>
              <a:t>An Attribute Set is a way to group attributes of an object in an order that we can specify when we create an attribute set. 	</a:t>
            </a:r>
          </a:p>
          <a:p>
            <a:pPr algn="just"/>
            <a:r>
              <a:rPr lang="en-US" dirty="0" smtClean="0"/>
              <a:t>4. Data Rules : </a:t>
            </a:r>
            <a:r>
              <a:rPr lang="en-US" dirty="0"/>
              <a:t>A data rule can be specified in the Warehouse Builder to enforce rules for data values or relationships between tables. 	</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5. Data Viewer : It is used to view Cubes and Dimensions.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Mapping</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Adding source tables There are a couple of ways we can add a table to our mapping. </a:t>
            </a:r>
          </a:p>
          <a:p>
            <a:pPr algn="just"/>
            <a:r>
              <a:rPr lang="en-US" dirty="0" smtClean="0"/>
              <a:t>One way is to use the Explorer window and the other way is to use the Palette window. </a:t>
            </a:r>
          </a:p>
          <a:p>
            <a:pPr algn="just"/>
            <a:r>
              <a:rPr lang="en-US" dirty="0" smtClean="0"/>
              <a:t>In the Explorer window, we will use the Available Objects tab to find the table that we want to include in our mapping.</a:t>
            </a:r>
          </a:p>
          <a:p>
            <a:pPr algn="just"/>
            <a:r>
              <a:rPr lang="en-US" dirty="0" smtClean="0"/>
              <a:t> To find an object in the Explorer, we have to know what module it is located under. </a:t>
            </a:r>
          </a:p>
          <a:p>
            <a:pPr algn="just"/>
            <a:r>
              <a:rPr lang="en-US" dirty="0" smtClean="0"/>
              <a:t>In our case, we know the POS_TRANSACTIONS table is defined under the ACME_POS module.</a:t>
            </a:r>
          </a:p>
          <a:p>
            <a:pPr algn="just"/>
            <a:r>
              <a:rPr lang="en-US" dirty="0" smtClean="0"/>
              <a:t> So let's </a:t>
            </a:r>
            <a:r>
              <a:rPr lang="en-US" b="1" dirty="0" smtClean="0"/>
              <a:t>navigate to the Databases | Non-Oracle | ODBC | ACME_POS node in the Available Objects tab to find the POS_TRANSACTIONS table entry. </a:t>
            </a:r>
          </a:p>
          <a:p>
            <a:pPr algn="just"/>
            <a:r>
              <a:rPr lang="en-US" b="1" dirty="0" smtClean="0"/>
              <a:t>Click and hold the left mouse button on POS_TRANSACTIONS, drag it over to the Mapping window, and release the left mouse button to drop the table into our mapping.</a:t>
            </a:r>
            <a:r>
              <a:rPr lang="en-US" dirty="0" smtClean="0"/>
              <a:t> </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There are a couple of items to note about how the Mapping Editor window looks. The Properties window no longer shows the mapping information.</a:t>
            </a:r>
          </a:p>
          <a:p>
            <a:pPr algn="just"/>
            <a:r>
              <a:rPr lang="en-US" dirty="0" smtClean="0"/>
              <a:t> It has changed to show </a:t>
            </a:r>
            <a:r>
              <a:rPr lang="en-US" b="1" dirty="0" smtClean="0"/>
              <a:t>the properties of the POS_TRANSACTION table as it is now highlighted in the Mapping canvas window.</a:t>
            </a:r>
          </a:p>
          <a:p>
            <a:pPr algn="just"/>
            <a:r>
              <a:rPr lang="en-US" b="1" dirty="0" smtClean="0"/>
              <a:t>Click and drag the Table Operator from the Palette window onto the Mapping window.</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Adding a target table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We'll navigate to Databases | Oracle | ACME_DW_LOCATION | Tables | POS_TRANS_STAGE in the Explorer, and click and drag the POS_TRANS_STAGE table to the </a:t>
            </a:r>
            <a:r>
              <a:rPr lang="en-US" dirty="0" err="1" smtClean="0"/>
              <a:t>righthand</a:t>
            </a:r>
            <a:r>
              <a:rPr lang="en-US" dirty="0" smtClean="0"/>
              <a:t> side of our source tables in the Mapping window. 	</a:t>
            </a:r>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Connecting source to target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process of connecting the source to the target means data fields from the source go(maps) to the data fields in the target. </a:t>
            </a:r>
          </a:p>
          <a:p>
            <a:pPr algn="just"/>
            <a:r>
              <a:rPr lang="en-US" dirty="0" smtClean="0"/>
              <a:t>The Data flow operators will help to connect the source and target.</a:t>
            </a:r>
          </a:p>
          <a:p>
            <a:pPr algn="just"/>
            <a:r>
              <a:rPr lang="en-US" dirty="0" smtClean="0"/>
              <a:t>An Aggregator operator that can be used to aggregate data. The Joiner operator is visible, drag this operator into the Mapping window, and drop it between the sources and target. 	</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Designing </a:t>
            </a:r>
            <a:r>
              <a:rPr lang="en-US" dirty="0"/>
              <a:t>our staging area 	</a:t>
            </a:r>
            <a:br>
              <a:rPr lang="en-US" dirty="0"/>
            </a:br>
            <a:endParaRPr lang="en-US" dirty="0"/>
          </a:p>
        </p:txBody>
      </p:sp>
      <p:sp>
        <p:nvSpPr>
          <p:cNvPr id="3" name="Content Placeholder 2"/>
          <p:cNvSpPr>
            <a:spLocks noGrp="1"/>
          </p:cNvSpPr>
          <p:nvPr>
            <p:ph idx="1"/>
          </p:nvPr>
        </p:nvSpPr>
        <p:spPr/>
        <p:txBody>
          <a:bodyPr/>
          <a:lstStyle/>
          <a:p>
            <a:pPr algn="just"/>
            <a:r>
              <a:rPr lang="en-US" dirty="0" smtClean="0"/>
              <a:t>The </a:t>
            </a:r>
            <a:r>
              <a:rPr lang="en-US" dirty="0"/>
              <a:t>staging area is the interim location for the data between the source system and the target database structure</a:t>
            </a:r>
            <a:r>
              <a:rPr lang="en-US" dirty="0" smtClean="0"/>
              <a:t>.</a:t>
            </a:r>
          </a:p>
          <a:p>
            <a:pPr algn="just"/>
            <a:r>
              <a:rPr lang="en-US" dirty="0" smtClean="0"/>
              <a:t> </a:t>
            </a:r>
            <a:r>
              <a:rPr lang="en-US" dirty="0"/>
              <a:t>The staging area will hold the data extracted directly from the ACME_POS source database, which will determine how we structure our staging table. </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Joiner operator attribute groups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Joiner operator has three groups defined, but the attributes in our table operators are all in one group.</a:t>
            </a:r>
          </a:p>
          <a:p>
            <a:pPr algn="just"/>
            <a:r>
              <a:rPr lang="en-US" dirty="0" smtClean="0"/>
              <a:t> The groups in operators we saw are generally input groups, output groups, or both. </a:t>
            </a:r>
          </a:p>
          <a:p>
            <a:pPr algn="just"/>
            <a:r>
              <a:rPr lang="en-US" dirty="0" smtClean="0"/>
              <a:t>To edit it, right-click on the header of the box and select Open Details... to open the Joiner Editor. </a:t>
            </a:r>
          </a:p>
          <a:p>
            <a:pPr algn="just"/>
            <a:r>
              <a:rPr lang="en-US" dirty="0" smtClean="0"/>
              <a:t>This dialog box will allow us to edit the number of groups as well as change the group names if we want something different from INGRP1 and INGRP2.</a:t>
            </a:r>
          </a:p>
          <a:p>
            <a:pPr algn="just"/>
            <a:r>
              <a:rPr lang="en-US" dirty="0" smtClean="0"/>
              <a:t> The Joiner Editor can be used to edit not only the groups, but also the attributes that compose each group. </a:t>
            </a:r>
          </a:p>
          <a:p>
            <a:pPr algn="just"/>
            <a:r>
              <a:rPr lang="en-US" dirty="0" smtClean="0"/>
              <a:t>So if we right-click inside the Joiner box on a group and select Open Details..., we will get the same dialog box with just the individual tab selected that corresponds to the group we clicked on.</a:t>
            </a:r>
          </a:p>
          <a:p>
            <a:pPr algn="just"/>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 With the Joiner Editor open, let's click on the Groups tab. We'll click three times on the Add button in the lower-right corner to add three more groups.</a:t>
            </a:r>
          </a:p>
          <a:p>
            <a:pPr algn="just"/>
            <a:r>
              <a:rPr lang="en-US" dirty="0" smtClean="0"/>
              <a:t> Notice that the default names it assigns are INGRP3, INGRP4, and INGRP5.</a:t>
            </a:r>
          </a:p>
          <a:p>
            <a:pPr algn="just"/>
            <a:r>
              <a:rPr lang="en-US" dirty="0" smtClean="0"/>
              <a:t> Add when we click on the Add button is an input group. Now we'll click on the OK button to close out the Joiner Editor dialog box. 	</a:t>
            </a:r>
          </a:p>
          <a:p>
            <a:pPr algn="just"/>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Connecting operators to the Joiner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Mapping Editor to go ahead and connect every attribute in the group. </a:t>
            </a:r>
          </a:p>
          <a:p>
            <a:pPr algn="just"/>
            <a:r>
              <a:rPr lang="en-US" dirty="0" smtClean="0"/>
              <a:t>If we have several attributes, this is a convenient way to connect them. </a:t>
            </a:r>
          </a:p>
          <a:p>
            <a:pPr algn="just"/>
            <a:r>
              <a:rPr lang="en-US" dirty="0" smtClean="0"/>
              <a:t>So, </a:t>
            </a:r>
            <a:r>
              <a:rPr lang="en-US" b="1" dirty="0" smtClean="0"/>
              <a:t>click and drag INOUTGRP1 of the ITEMS table operator onto the ITEMS group of the JOINER. Immediately, it will add all the attributes from the ITEMS table to the ITEMS group in the JOINER and connect each one with a line. 	</a:t>
            </a:r>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a:r>
            <a:br>
              <a:rPr lang="en-US" sz="3600" dirty="0" smtClean="0"/>
            </a:br>
            <a:r>
              <a:rPr lang="en-US" sz="3600" dirty="0" smtClean="0"/>
              <a:t/>
            </a:r>
            <a:br>
              <a:rPr lang="en-US" sz="3600" dirty="0" smtClean="0"/>
            </a:br>
            <a:r>
              <a:rPr lang="en-US" sz="3600" dirty="0" smtClean="0"/>
              <a:t>Defining operator properties for the Joiner 	</a:t>
            </a:r>
            <a:br>
              <a:rPr lang="en-US" sz="3600" dirty="0" smtClean="0"/>
            </a:br>
            <a:endParaRPr lang="en-US" sz="3600" dirty="0"/>
          </a:p>
        </p:txBody>
      </p:sp>
      <p:sp>
        <p:nvSpPr>
          <p:cNvPr id="3" name="Content Placeholder 2"/>
          <p:cNvSpPr>
            <a:spLocks noGrp="1"/>
          </p:cNvSpPr>
          <p:nvPr>
            <p:ph idx="1"/>
          </p:nvPr>
        </p:nvSpPr>
        <p:spPr/>
        <p:txBody>
          <a:bodyPr>
            <a:normAutofit fontScale="70000" lnSpcReduction="20000"/>
          </a:bodyPr>
          <a:lstStyle/>
          <a:p>
            <a:pPr algn="just"/>
            <a:r>
              <a:rPr lang="en-US" b="1" dirty="0" smtClean="0"/>
              <a:t>The Properties window in the Mapping Editor. If the JOINER operator is not already selected, click once on the header of the box to select it and the Properties window will immediately change to display the properties of the selected object.</a:t>
            </a:r>
          </a:p>
          <a:p>
            <a:pPr algn="just"/>
            <a:r>
              <a:rPr lang="en-US" dirty="0" smtClean="0"/>
              <a:t> We can see one property mentioned which is Join Condition. Click on the blank box to the right of the Join Condition label. Expand the ITEMS group on the left and double-click the ITEMS_KEY attribute to add it to the expression. </a:t>
            </a:r>
          </a:p>
          <a:p>
            <a:pPr algn="just"/>
            <a:r>
              <a:rPr lang="en-US" b="1" dirty="0" smtClean="0"/>
              <a:t>As we want every record included where the ITEM_SOLD equals the ITEMS_KEY, we will include an equal sign next by clicking on the button with the = sign on it.</a:t>
            </a:r>
          </a:p>
          <a:p>
            <a:pPr algn="just"/>
            <a:r>
              <a:rPr lang="en-US" dirty="0" smtClean="0"/>
              <a:t> We'll finish this first relation by expanding the POS_TRANSACTIONS group and double-clicking on the ITEM_SOLD attribute to include it. 	</a:t>
            </a:r>
          </a:p>
          <a:p>
            <a:pPr algn="just"/>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1.The REGISTER attribute by double-clicking on it in the POS_TRANSACTIONS group.</a:t>
            </a:r>
          </a:p>
          <a:p>
            <a:pPr algn="just"/>
            <a:r>
              <a:rPr lang="en-US" dirty="0" smtClean="0"/>
              <a:t> 2. The REGISTERS_KEY attribute by double-clicking on it under the REGISTERS group.</a:t>
            </a:r>
          </a:p>
          <a:p>
            <a:pPr algn="just"/>
            <a:r>
              <a:rPr lang="en-US" dirty="0" smtClean="0"/>
              <a:t> 3. This expression is followed by another AND by clicking on the And button.</a:t>
            </a:r>
          </a:p>
          <a:p>
            <a:pPr algn="just"/>
            <a:r>
              <a:rPr lang="en-US" dirty="0" smtClean="0"/>
              <a:t> 4. Press the </a:t>
            </a:r>
            <a:r>
              <a:rPr lang="en-US" i="1" dirty="0" smtClean="0"/>
              <a:t>Enter key.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Adding an Aggregator operator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Aggregator operator requires that we specify a few things for it to function correctly. We have to specify a group by clause that the </a:t>
            </a:r>
            <a:r>
              <a:rPr lang="en-US" b="1" dirty="0" smtClean="0"/>
              <a:t>Aggregator operator is used to group the data, and it will create an output attribute for every attribute we use in the group by clause. </a:t>
            </a:r>
          </a:p>
          <a:p>
            <a:pPr algn="just"/>
            <a:r>
              <a:rPr lang="en-US" b="1" dirty="0" smtClean="0"/>
              <a:t>We have to manually add output attributes for any of the values that are going to be summed up, and then specify the SUM() function to use for them. 	</a:t>
            </a:r>
          </a:p>
          <a:p>
            <a:pPr algn="just"/>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Drag an AGGREGATOR operator from the Palette window to the canvas and drop it to the right of the JOINER operator between that operator and the POS_TRANS_STAGE target operator. </a:t>
            </a:r>
          </a:p>
          <a:p>
            <a:pPr algn="just"/>
            <a:r>
              <a:rPr lang="en-US" dirty="0" smtClean="0"/>
              <a:t>Connect the output attributes from the JOINER operator as input to the AGGREGATOR operator by dragging the OUTGRP1 output group and dropping it on the INGRP1 input group of the AGGREGATOR operator. 	</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Drag a Transformation Operator from the Palette window and drop it on the canvas between the Joiner operator and the Aggregator operator near the DATE_SOLD attribute.</a:t>
            </a:r>
          </a:p>
          <a:p>
            <a:pPr algn="just"/>
            <a:r>
              <a:rPr lang="en-US" dirty="0" smtClean="0"/>
              <a:t> In the resulting pop up that appears, we'll scroll down the window until the Date() functions appear and then select the TRUNC() function. </a:t>
            </a:r>
          </a:p>
          <a:p>
            <a:pPr algn="just"/>
            <a:r>
              <a:rPr lang="en-US" dirty="0" smtClean="0"/>
              <a:t>Then connect the VALUE attribute of the RETURN output group of the TRUNC operator to the DATE_SOLD attribute of the INGRP1 group of the Aggregator operator. 	</a:t>
            </a:r>
          </a:p>
          <a:p>
            <a:pPr algn="just"/>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1. We have our input set for the Aggregator operator and now we need to address the output. Let's </a:t>
            </a:r>
            <a:r>
              <a:rPr lang="en-US" b="1" dirty="0" smtClean="0"/>
              <a:t>select the Aggregator operator by clicking on the title bar of the window where it says AGGREGATOR. The Properties window of the Mapping Editor will display the properties for the aggregator. </a:t>
            </a:r>
          </a:p>
          <a:p>
            <a:pPr algn="just"/>
            <a:r>
              <a:rPr lang="en-US" b="1" dirty="0" smtClean="0"/>
              <a:t>2. The very first attribute listed is Group By Clause. open the Expression Builder for the Group By Clause.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Enter the following attributes separated by commas by double-clicking each in the INGRP1 entry in the left window:</a:t>
            </a:r>
          </a:p>
          <a:p>
            <a:r>
              <a:rPr lang="en-US" dirty="0" smtClean="0"/>
              <a:t> INGRP1.ITEM_NAME ,</a:t>
            </a:r>
          </a:p>
          <a:p>
            <a:r>
              <a:rPr lang="en-US" dirty="0" smtClean="0"/>
              <a:t> INGRP1.ITEM_CATEGORY ,</a:t>
            </a:r>
          </a:p>
          <a:p>
            <a:r>
              <a:rPr lang="en-US" dirty="0" smtClean="0"/>
              <a:t> INGRP1.ITEM_SKU ,</a:t>
            </a:r>
          </a:p>
          <a:p>
            <a:r>
              <a:rPr lang="en-US" dirty="0" smtClean="0"/>
              <a:t> INGRP1.ITEM_BRAND , </a:t>
            </a:r>
          </a:p>
          <a:p>
            <a:r>
              <a:rPr lang="en-US" dirty="0" smtClean="0"/>
              <a:t>INGRP1.ITEM_LIST_PRICE ,</a:t>
            </a:r>
          </a:p>
          <a:p>
            <a:r>
              <a:rPr lang="en-US" dirty="0" smtClean="0"/>
              <a:t> INGRP1.ITEM_DEPT , </a:t>
            </a:r>
          </a:p>
          <a:p>
            <a:r>
              <a:rPr lang="en-US" dirty="0" smtClean="0"/>
              <a:t>INGRP1.STORE_NAME , </a:t>
            </a:r>
          </a:p>
          <a:p>
            <a:r>
              <a:rPr lang="en-US" dirty="0" smtClean="0"/>
              <a:t>INGRP1.STORE_NUMBER , </a:t>
            </a:r>
          </a:p>
          <a:p>
            <a:r>
              <a:rPr lang="en-US" dirty="0" smtClean="0"/>
              <a:t>INGRP1.STORE_ADDRESS1 ,</a:t>
            </a:r>
          </a:p>
          <a:p>
            <a:r>
              <a:rPr lang="en-US" dirty="0" smtClean="0"/>
              <a:t> INGRP1.STORE_ADDRESS2 ,</a:t>
            </a:r>
          </a:p>
          <a:p>
            <a:r>
              <a:rPr lang="en-US" dirty="0" smtClean="0"/>
              <a:t> INGRP1.STORE_CITY ,</a:t>
            </a:r>
          </a:p>
          <a:p>
            <a:r>
              <a:rPr lang="en-US" dirty="0" smtClean="0"/>
              <a:t> INGRP1.STORE_STATE ,</a:t>
            </a:r>
          </a:p>
          <a:p>
            <a:r>
              <a:rPr lang="en-US" dirty="0" smtClean="0"/>
              <a:t> INGRP1.STORE_ZIP, </a:t>
            </a:r>
          </a:p>
          <a:p>
            <a:r>
              <a:rPr lang="en-US" dirty="0" smtClean="0"/>
              <a:t>INGRP1.REGION_NAME , </a:t>
            </a:r>
          </a:p>
          <a:p>
            <a:r>
              <a:rPr lang="en-US" dirty="0" smtClean="0"/>
              <a:t>INGRP1.COUNTRY , </a:t>
            </a:r>
          </a:p>
          <a:p>
            <a:r>
              <a:rPr lang="en-US" dirty="0" smtClean="0"/>
              <a:t>INGRP1.DATE_SOLD.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Designing </a:t>
            </a:r>
            <a:r>
              <a:rPr lang="en-US" b="1" dirty="0"/>
              <a:t>the staging area contents 	</a:t>
            </a:r>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q"/>
            </a:pPr>
            <a:r>
              <a:rPr lang="en-US" dirty="0"/>
              <a:t>Sales: The data elements in the Sales dimensional object are: </a:t>
            </a:r>
          </a:p>
          <a:p>
            <a:pPr algn="just"/>
            <a:r>
              <a:rPr lang="en-US" dirty="0" smtClean="0"/>
              <a:t>Quantity </a:t>
            </a:r>
            <a:endParaRPr lang="en-US" dirty="0"/>
          </a:p>
          <a:p>
            <a:pPr algn="just"/>
            <a:r>
              <a:rPr lang="en-US" dirty="0" smtClean="0"/>
              <a:t>Sales amount </a:t>
            </a:r>
          </a:p>
          <a:p>
            <a:pPr algn="just"/>
            <a:endParaRPr lang="en-US" dirty="0"/>
          </a:p>
          <a:p>
            <a:pPr algn="just">
              <a:buFont typeface="Wingdings" pitchFamily="2" charset="2"/>
              <a:buChar char="q"/>
            </a:pPr>
            <a:r>
              <a:rPr lang="en-US" dirty="0" err="1" smtClean="0"/>
              <a:t>Date:The</a:t>
            </a:r>
            <a:r>
              <a:rPr lang="en-US" dirty="0" smtClean="0"/>
              <a:t> </a:t>
            </a:r>
            <a:r>
              <a:rPr lang="en-US" dirty="0"/>
              <a:t>data element in the Date dimensional object is: </a:t>
            </a:r>
          </a:p>
          <a:p>
            <a:pPr algn="just"/>
            <a:r>
              <a:rPr lang="en-US" dirty="0" smtClean="0"/>
              <a:t>Date </a:t>
            </a:r>
            <a:r>
              <a:rPr lang="en-US" dirty="0"/>
              <a:t>of sale. </a:t>
            </a:r>
            <a:endParaRPr lang="en-US" dirty="0" smtClean="0"/>
          </a:p>
          <a:p>
            <a:pPr algn="just"/>
            <a:endParaRPr lang="en-US" dirty="0"/>
          </a:p>
          <a:p>
            <a:pPr algn="just">
              <a:buFont typeface="Wingdings" pitchFamily="2" charset="2"/>
              <a:buChar char="q"/>
            </a:pPr>
            <a:r>
              <a:rPr lang="en-US" dirty="0" smtClean="0"/>
              <a:t> </a:t>
            </a:r>
            <a:r>
              <a:rPr lang="en-US" dirty="0" err="1"/>
              <a:t>Product.:The</a:t>
            </a:r>
            <a:r>
              <a:rPr lang="en-US" dirty="0"/>
              <a:t> data elements in the Product dimensional object are: </a:t>
            </a:r>
          </a:p>
          <a:p>
            <a:pPr algn="just"/>
            <a:r>
              <a:rPr lang="en-US" dirty="0" smtClean="0"/>
              <a:t>SKU</a:t>
            </a:r>
            <a:r>
              <a:rPr lang="en-US" dirty="0"/>
              <a:t>, Name, List price, Department, Category, and </a:t>
            </a:r>
            <a:r>
              <a:rPr lang="en-US" dirty="0" smtClean="0"/>
              <a:t>Brand</a:t>
            </a:r>
          </a:p>
          <a:p>
            <a:pPr algn="just"/>
            <a:endParaRPr lang="en-US" dirty="0"/>
          </a:p>
          <a:p>
            <a:pPr algn="just">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3. </a:t>
            </a:r>
            <a:r>
              <a:rPr lang="en-US" b="1" dirty="0" smtClean="0"/>
              <a:t>We'll click on the OK button to close the Expression Builder dialog box and looking at the AGGREGATOR now, we can see that it added an output attribute for each of these attributes in our group by clause. </a:t>
            </a:r>
          </a:p>
          <a:p>
            <a:pPr algn="just"/>
            <a:r>
              <a:rPr lang="en-US" b="1" dirty="0" smtClean="0"/>
              <a:t>T</a:t>
            </a:r>
            <a:r>
              <a:rPr lang="en-US" dirty="0" smtClean="0"/>
              <a:t>his list of attributes has every attribute needed for the POS_TRANS_STAGE operator except for the two number measures, SALE_QUANTITY and SALE_DOLLAR_AMOUNT. </a:t>
            </a:r>
          </a:p>
          <a:p>
            <a:pPr algn="just"/>
            <a:r>
              <a:rPr lang="en-US" dirty="0" smtClean="0"/>
              <a:t> 4. </a:t>
            </a:r>
            <a:r>
              <a:rPr lang="en-US" b="1" dirty="0" smtClean="0"/>
              <a:t>We'll right-click on the OUTGRP1 attribute group of the AGGREGATOR operator and select Open Details... from the pop up.</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5. </a:t>
            </a:r>
            <a:r>
              <a:rPr lang="en-US" b="1" dirty="0" smtClean="0"/>
              <a:t>Now we need to apply the SUM() function to these two new attributes, so we'll click on SALES_QUANTITY in the OUTGRP1 group of the Aggregator. </a:t>
            </a:r>
          </a:p>
          <a:p>
            <a:pPr algn="just"/>
            <a:endParaRPr lang="en-US" dirty="0" smtClean="0"/>
          </a:p>
          <a:p>
            <a:pPr algn="just"/>
            <a:r>
              <a:rPr lang="en-US" dirty="0" smtClean="0"/>
              <a:t>6. </a:t>
            </a:r>
            <a:r>
              <a:rPr lang="en-US" b="1" dirty="0" smtClean="0"/>
              <a:t>The Expression editor for output attributes of an Aggregator is custom built to apply aggregation functions. </a:t>
            </a:r>
          </a:p>
          <a:p>
            <a:pPr algn="just"/>
            <a:r>
              <a:rPr lang="en-US" b="1" dirty="0" smtClean="0"/>
              <a:t>We'll select SUM from the Function drop-down menu, ALL from the ALL/DISTINCT drop-down menu, and SALES_QUANTITY from the Attribute drop-down menu. </a:t>
            </a:r>
          </a:p>
          <a:p>
            <a:pPr algn="just"/>
            <a:r>
              <a:rPr lang="en-US" b="1" dirty="0" smtClean="0"/>
              <a:t>We'll then click on the Use Above Values button and the expression will fill in showing the SUM function applied to the SALES_QUANTITY attribute. 	</a:t>
            </a:r>
          </a:p>
          <a:p>
            <a:pPr algn="just"/>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We'll click on the OK button to save the expression and close the dialog box. Then we'll do the same thing for the AMOUNT output attribute of the Aggregator, but will select AMOUNT for the Attribute drop-down menu. 	</a:t>
            </a:r>
          </a:p>
          <a:p>
            <a:pPr algn="just"/>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smtClean="0"/>
              <a:t>Make the following attribute connections between the Aggregator and the POS_TRANS_STAGE table by clicking and dragging a line between attributes.</a:t>
            </a:r>
            <a:r>
              <a:rPr lang="en-US" dirty="0" smtClean="0"/>
              <a:t> We'll do individual attributes this time, not the whole group. </a:t>
            </a:r>
          </a:p>
          <a:p>
            <a:pPr algn="just"/>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dirty="0" smtClean="0"/>
              <a:t>SALES_QUANTITY to SALE_QUANTITY</a:t>
            </a:r>
          </a:p>
          <a:p>
            <a:pPr>
              <a:buFont typeface="Wingdings" pitchFamily="2" charset="2"/>
              <a:buChar char="ü"/>
            </a:pPr>
            <a:r>
              <a:rPr lang="en-US" dirty="0" smtClean="0"/>
              <a:t>AMOUNT to SALE_DOLLAR_AMOUNT</a:t>
            </a:r>
          </a:p>
          <a:p>
            <a:pPr>
              <a:buFont typeface="Wingdings" pitchFamily="2" charset="2"/>
              <a:buChar char="ü"/>
            </a:pPr>
            <a:r>
              <a:rPr lang="en-US" dirty="0" smtClean="0"/>
              <a:t> DATE_SOLD to SALE_DATE </a:t>
            </a:r>
          </a:p>
          <a:p>
            <a:pPr>
              <a:buFont typeface="Wingdings" pitchFamily="2" charset="2"/>
              <a:buChar char="ü"/>
            </a:pPr>
            <a:r>
              <a:rPr lang="en-US" dirty="0" smtClean="0"/>
              <a:t> ITEM_NAME to PRODUCT_NAME</a:t>
            </a:r>
          </a:p>
          <a:p>
            <a:pPr>
              <a:buFont typeface="Wingdings" pitchFamily="2" charset="2"/>
              <a:buChar char="ü"/>
            </a:pPr>
            <a:r>
              <a:rPr lang="en-US" dirty="0" smtClean="0"/>
              <a:t> ITEM_SKU to PRODUCT_SKU</a:t>
            </a:r>
          </a:p>
          <a:p>
            <a:pPr>
              <a:buFont typeface="Wingdings" pitchFamily="2" charset="2"/>
              <a:buChar char="ü"/>
            </a:pPr>
            <a:r>
              <a:rPr lang="en-US" dirty="0" smtClean="0"/>
              <a:t>ITEM_CATEGORY to PRODUCT_CATEGORY</a:t>
            </a:r>
          </a:p>
          <a:p>
            <a:pPr>
              <a:buFont typeface="Wingdings" pitchFamily="2" charset="2"/>
              <a:buChar char="ü"/>
            </a:pPr>
            <a:r>
              <a:rPr lang="en-US" dirty="0" smtClean="0"/>
              <a:t>  ITEM_BRAND to PRODUCT_BRAND </a:t>
            </a:r>
          </a:p>
          <a:p>
            <a:pPr>
              <a:buFont typeface="Wingdings" pitchFamily="2" charset="2"/>
              <a:buChar char="ü"/>
            </a:pPr>
            <a:r>
              <a:rPr lang="en-US" dirty="0" smtClean="0"/>
              <a:t>ITEM_LIST_PRICE to PRODUCT_PRICE </a:t>
            </a:r>
          </a:p>
          <a:p>
            <a:pPr>
              <a:buFont typeface="Wingdings" pitchFamily="2" charset="2"/>
              <a:buChar char="ü"/>
            </a:pPr>
            <a:r>
              <a:rPr lang="en-US" dirty="0" smtClean="0"/>
              <a:t>ITEM_DEPT to PRODUCT_DEPARTMENT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dirty="0" smtClean="0"/>
              <a:t>STORE_NAME to STORE_NAME</a:t>
            </a:r>
          </a:p>
          <a:p>
            <a:pPr>
              <a:buFont typeface="Wingdings" pitchFamily="2" charset="2"/>
              <a:buChar char="ü"/>
            </a:pPr>
            <a:r>
              <a:rPr lang="en-US" dirty="0" smtClean="0"/>
              <a:t> STORE_NUMBER to STORE_NUMBER</a:t>
            </a:r>
          </a:p>
          <a:p>
            <a:pPr>
              <a:buFont typeface="Wingdings" pitchFamily="2" charset="2"/>
              <a:buChar char="ü"/>
            </a:pPr>
            <a:r>
              <a:rPr lang="en-US" dirty="0" smtClean="0"/>
              <a:t> STORE_ADDRESS1 to STORE_ADDRESS1</a:t>
            </a:r>
          </a:p>
          <a:p>
            <a:pPr>
              <a:buFont typeface="Wingdings" pitchFamily="2" charset="2"/>
              <a:buChar char="ü"/>
            </a:pPr>
            <a:r>
              <a:rPr lang="en-US" dirty="0" smtClean="0"/>
              <a:t>  STORE_ADDRESS2 to STORE_ADDRESS2</a:t>
            </a:r>
          </a:p>
          <a:p>
            <a:pPr>
              <a:buFont typeface="Wingdings" pitchFamily="2" charset="2"/>
              <a:buChar char="ü"/>
            </a:pPr>
            <a:r>
              <a:rPr lang="en-US" dirty="0" smtClean="0"/>
              <a:t>  STORE_CITY to STORE_CITY</a:t>
            </a:r>
          </a:p>
          <a:p>
            <a:pPr>
              <a:buFont typeface="Wingdings" pitchFamily="2" charset="2"/>
              <a:buChar char="ü"/>
            </a:pPr>
            <a:r>
              <a:rPr lang="en-US" dirty="0" smtClean="0"/>
              <a:t>  STORE_STATE to STORE_STATE</a:t>
            </a:r>
          </a:p>
          <a:p>
            <a:pPr>
              <a:buFont typeface="Wingdings" pitchFamily="2" charset="2"/>
              <a:buChar char="ü"/>
            </a:pPr>
            <a:r>
              <a:rPr lang="en-US" dirty="0" smtClean="0"/>
              <a:t>  STORE_ZIP to STORE_ZIPPOSTALCODE</a:t>
            </a:r>
          </a:p>
          <a:p>
            <a:pPr>
              <a:buFont typeface="Wingdings" pitchFamily="2" charset="2"/>
              <a:buChar char="ü"/>
            </a:pPr>
            <a:r>
              <a:rPr lang="en-US" dirty="0" smtClean="0"/>
              <a:t>  REGION_NAME to STORE_REGION </a:t>
            </a:r>
          </a:p>
          <a:p>
            <a:pPr>
              <a:buFont typeface="Wingdings" pitchFamily="2" charset="2"/>
              <a:buChar char="ü"/>
            </a:pPr>
            <a:r>
              <a:rPr lang="en-US" dirty="0" smtClean="0"/>
              <a:t> COUNTRY to STORE_COUNTRY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q"/>
            </a:pPr>
            <a:r>
              <a:rPr lang="en-US" dirty="0" smtClean="0"/>
              <a:t>Store: The data elements in the Store dimensional object are:</a:t>
            </a:r>
          </a:p>
          <a:p>
            <a:pPr algn="just"/>
            <a:r>
              <a:rPr lang="en-US" dirty="0" smtClean="0"/>
              <a:t> Name </a:t>
            </a:r>
          </a:p>
          <a:p>
            <a:pPr algn="just"/>
            <a:r>
              <a:rPr lang="en-US" dirty="0" smtClean="0"/>
              <a:t> Number </a:t>
            </a:r>
          </a:p>
          <a:p>
            <a:pPr algn="just"/>
            <a:r>
              <a:rPr lang="en-US" dirty="0" smtClean="0"/>
              <a:t>Address1 </a:t>
            </a:r>
          </a:p>
          <a:p>
            <a:pPr algn="just"/>
            <a:r>
              <a:rPr lang="en-US" dirty="0" smtClean="0"/>
              <a:t> Address2 </a:t>
            </a:r>
          </a:p>
          <a:p>
            <a:pPr algn="just"/>
            <a:r>
              <a:rPr lang="en-US" dirty="0" smtClean="0"/>
              <a:t>City </a:t>
            </a:r>
          </a:p>
          <a:p>
            <a:pPr algn="just"/>
            <a:r>
              <a:rPr lang="en-US" dirty="0" smtClean="0"/>
              <a:t>State </a:t>
            </a:r>
          </a:p>
          <a:p>
            <a:pPr algn="just"/>
            <a:r>
              <a:rPr lang="en-US" dirty="0" smtClean="0"/>
              <a:t> Zip postal code </a:t>
            </a:r>
          </a:p>
          <a:p>
            <a:pPr algn="just"/>
            <a:r>
              <a:rPr lang="en-US" dirty="0" smtClean="0"/>
              <a:t>Country </a:t>
            </a:r>
          </a:p>
          <a:p>
            <a:pPr algn="just"/>
            <a:r>
              <a:rPr lang="en-US" dirty="0" smtClean="0"/>
              <a:t> Region </a:t>
            </a:r>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Building </a:t>
            </a:r>
            <a:r>
              <a:rPr lang="en-US" b="1" dirty="0"/>
              <a:t>the staging area table with the Data Object Editor 	</a:t>
            </a:r>
            <a:br>
              <a:rPr lang="en-US" b="1" dirty="0"/>
            </a:br>
            <a:endParaRPr lang="en-US" dirty="0"/>
          </a:p>
        </p:txBody>
      </p:sp>
      <p:sp>
        <p:nvSpPr>
          <p:cNvPr id="3" name="Content Placeholder 2"/>
          <p:cNvSpPr>
            <a:spLocks noGrp="1"/>
          </p:cNvSpPr>
          <p:nvPr>
            <p:ph idx="1"/>
          </p:nvPr>
        </p:nvSpPr>
        <p:spPr/>
        <p:txBody>
          <a:bodyPr/>
          <a:lstStyle/>
          <a:p>
            <a:r>
              <a:rPr lang="en-US" dirty="0"/>
              <a:t>To get started with building our staging area table, let's launch the OWB Design Center if it's not already running. </a:t>
            </a:r>
            <a:endParaRPr lang="en-US" dirty="0" smtClean="0"/>
          </a:p>
          <a:p>
            <a:r>
              <a:rPr lang="en-US" dirty="0" smtClean="0"/>
              <a:t>Expand </a:t>
            </a:r>
            <a:r>
              <a:rPr lang="en-US" dirty="0"/>
              <a:t>the ACME_DW_PROJECT </a:t>
            </a:r>
            <a:r>
              <a:rPr lang="en-US" dirty="0" smtClean="0"/>
              <a:t>node.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a:t>
            </a:r>
            <a:r>
              <a:rPr lang="en-US" dirty="0"/>
              <a:t>steps to create the staging area table in our target database are: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endParaRPr lang="en-US" dirty="0"/>
          </a:p>
          <a:p>
            <a:pPr algn="just"/>
            <a:r>
              <a:rPr lang="en-US" dirty="0"/>
              <a:t>1. Navigate to the Databases | Oracle | </a:t>
            </a:r>
            <a:r>
              <a:rPr lang="en-US" dirty="0" smtClean="0"/>
              <a:t>ACME_DW_LOCATION </a:t>
            </a:r>
            <a:r>
              <a:rPr lang="en-US" dirty="0"/>
              <a:t>module. We will create our staging table under the Tables node, so let's right-click on that node and select New... from the pop-up menu. Notice that there is no wizard available here for creating a table and so we are using the Data Object Editor to do it. </a:t>
            </a:r>
          </a:p>
          <a:p>
            <a:pPr algn="just"/>
            <a:r>
              <a:rPr lang="en-US" dirty="0"/>
              <a:t>2. Upon selecting New. </a:t>
            </a:r>
          </a:p>
          <a:p>
            <a:pPr algn="just">
              <a:buNone/>
            </a:pPr>
            <a:r>
              <a:rPr lang="en-US" dirty="0"/>
              <a:t>	</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endParaRPr lang="en-US" dirty="0"/>
          </a:p>
          <a:p>
            <a:pPr algn="just"/>
            <a:r>
              <a:rPr lang="en-US" dirty="0"/>
              <a:t>3. The first tab is the Name tab where we'll give our new table a name. Let's call it POS_TRANS_STAGE for Point-of-Sale transaction staging table. We'll just enter the name into the Name field, replacing the default TABLE_1 that it suggested for us. </a:t>
            </a:r>
          </a:p>
          <a:p>
            <a:pPr algn="just"/>
            <a:r>
              <a:rPr lang="en-US" dirty="0"/>
              <a:t>4. Let's click on the Columns tab next and enter the information that describes the columns of our new table. 	</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endParaRPr lang="en-US" dirty="0"/>
          </a:p>
          <a:p>
            <a:pPr algn="just"/>
            <a:endParaRPr lang="en-US" dirty="0"/>
          </a:p>
          <a:p>
            <a:pPr algn="just"/>
            <a:r>
              <a:rPr lang="en-US" dirty="0"/>
              <a:t>We'll save our work using the </a:t>
            </a:r>
            <a:r>
              <a:rPr lang="en-US" i="1" dirty="0" err="1"/>
              <a:t>Ctrl+S</a:t>
            </a:r>
            <a:r>
              <a:rPr lang="en-US" i="1" dirty="0"/>
              <a:t> keys, or from the Diagram | Save All main menu entry in the Data Object Editor 	</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The other tabs in Data Object Editor for a table are: </a:t>
            </a:r>
          </a:p>
          <a:p>
            <a:pPr algn="just">
              <a:buFont typeface="Wingdings" pitchFamily="2" charset="2"/>
              <a:buChar char="q"/>
            </a:pPr>
            <a:r>
              <a:rPr lang="en-US" dirty="0" smtClean="0"/>
              <a:t>Constraints </a:t>
            </a:r>
          </a:p>
          <a:p>
            <a:pPr algn="just">
              <a:buNone/>
            </a:pPr>
            <a:endParaRPr lang="en-US" dirty="0" smtClean="0"/>
          </a:p>
          <a:p>
            <a:pPr algn="just"/>
            <a:r>
              <a:rPr lang="en-US" dirty="0" smtClean="0"/>
              <a:t>The </a:t>
            </a:r>
            <a:r>
              <a:rPr lang="en-US" dirty="0"/>
              <a:t>next tab after Columns is Constraints where we can enter any one of the four different types of constraints on our new table. </a:t>
            </a:r>
            <a:r>
              <a:rPr lang="en-US" b="1" dirty="0"/>
              <a:t>A constraint is a property that we can set to tell the database to enforce some kind of rule on the table that limits (or </a:t>
            </a:r>
            <a:r>
              <a:rPr lang="en-US" b="1" dirty="0" smtClean="0"/>
              <a:t>constraints</a:t>
            </a:r>
            <a:r>
              <a:rPr lang="en-US" b="1" dirty="0"/>
              <a:t>) the values that can be stored in it.</a:t>
            </a:r>
            <a:r>
              <a:rPr lang="en-US" dirty="0"/>
              <a:t> </a:t>
            </a:r>
            <a:endParaRPr lang="en-US" dirty="0" smtClean="0"/>
          </a:p>
          <a:p>
            <a:pPr algn="just">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2179</Words>
  <Application>Microsoft Office PowerPoint</Application>
  <PresentationFormat>On-screen Show (4:3)</PresentationFormat>
  <Paragraphs>157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Unit - 4</vt:lpstr>
      <vt:lpstr> Designing our staging area   </vt:lpstr>
      <vt:lpstr> Designing the staging area contents  </vt:lpstr>
      <vt:lpstr>Slide 4</vt:lpstr>
      <vt:lpstr> Building the staging area table with the Data Object Editor   </vt:lpstr>
      <vt:lpstr> The steps to create the staging area table in our target database are:   </vt:lpstr>
      <vt:lpstr>Slide 7</vt:lpstr>
      <vt:lpstr>Slide 8</vt:lpstr>
      <vt:lpstr>Slide 9</vt:lpstr>
      <vt:lpstr>Constraints</vt:lpstr>
      <vt:lpstr>Slide 11</vt:lpstr>
      <vt:lpstr>Slide 12</vt:lpstr>
      <vt:lpstr>Another Tabs in Data Object Editor</vt:lpstr>
      <vt:lpstr>Slide 14</vt:lpstr>
      <vt:lpstr>Slide 15</vt:lpstr>
      <vt:lpstr>Creating Mapping</vt:lpstr>
      <vt:lpstr>Slide 17</vt:lpstr>
      <vt:lpstr> Adding a target table   </vt:lpstr>
      <vt:lpstr> Connecting source to target   </vt:lpstr>
      <vt:lpstr> Joiner operator attribute groups   </vt:lpstr>
      <vt:lpstr>Slide 21</vt:lpstr>
      <vt:lpstr> Connecting operators to the Joiner   </vt:lpstr>
      <vt:lpstr>  Defining operator properties for the Joiner   </vt:lpstr>
      <vt:lpstr>Slide 24</vt:lpstr>
      <vt:lpstr>     Adding an Aggregator operator   </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- 4</dc:title>
  <dc:creator>disha</dc:creator>
  <cp:lastModifiedBy>admin</cp:lastModifiedBy>
  <cp:revision>63</cp:revision>
  <dcterms:created xsi:type="dcterms:W3CDTF">2016-02-09T02:40:56Z</dcterms:created>
  <dcterms:modified xsi:type="dcterms:W3CDTF">2016-02-13T06:28:11Z</dcterms:modified>
</cp:coreProperties>
</file>