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B7BD4BF-8668-412E-AD58-56AEE35B5D27}"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7BD4BF-8668-412E-AD58-56AEE35B5D2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7BD4BF-8668-412E-AD58-56AEE35B5D2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7BD4BF-8668-412E-AD58-56AEE35B5D27}"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B7BD4BF-8668-412E-AD58-56AEE35B5D2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7BD4BF-8668-412E-AD58-56AEE35B5D27}"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7BD4BF-8668-412E-AD58-56AEE35B5D27}"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7BD4BF-8668-412E-AD58-56AEE35B5D2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7BD4BF-8668-412E-AD58-56AEE35B5D2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7BD4BF-8668-412E-AD58-56AEE35B5D27}"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D759D9-87F8-4AC1-9525-F8A69197D82E}" type="datetimeFigureOut">
              <a:rPr lang="en-IN" smtClean="0"/>
              <a:pPr/>
              <a:t>18-07-2016</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EB7BD4BF-8668-412E-AD58-56AEE35B5D27}"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AD759D9-87F8-4AC1-9525-F8A69197D82E}" type="datetimeFigureOut">
              <a:rPr lang="en-IN" smtClean="0"/>
              <a:pPr/>
              <a:t>18-07-2016</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B7BD4BF-8668-412E-AD58-56AEE35B5D2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a:p>
        </p:txBody>
      </p:sp>
      <p:sp>
        <p:nvSpPr>
          <p:cNvPr id="2" name="Title 1"/>
          <p:cNvSpPr>
            <a:spLocks noGrp="1"/>
          </p:cNvSpPr>
          <p:nvPr>
            <p:ph type="ctrTitle"/>
          </p:nvPr>
        </p:nvSpPr>
        <p:spPr/>
        <p:txBody>
          <a:bodyPr/>
          <a:lstStyle/>
          <a:p>
            <a:r>
              <a:rPr lang="en-US" dirty="0" smtClean="0"/>
              <a:t>Unit - III</a:t>
            </a:r>
            <a:endParaRPr lang="en-IN" dirty="0"/>
          </a:p>
        </p:txBody>
      </p:sp>
    </p:spTree>
    <p:extLst>
      <p:ext uri="{BB962C8B-B14F-4D97-AF65-F5344CB8AC3E}">
        <p14:creationId xmlns="" xmlns:p14="http://schemas.microsoft.com/office/powerpoint/2010/main" val="1161457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Configuring </a:t>
            </a:r>
            <a:r>
              <a:rPr lang="en-IN" b="1" dirty="0"/>
              <a:t>Squid</a:t>
            </a:r>
            <a:r>
              <a:rPr lang="en-IN" dirty="0"/>
              <a:t/>
            </a:r>
            <a:br>
              <a:rPr lang="en-IN" dirty="0"/>
            </a:br>
            <a:endParaRPr lang="en-IN" dirty="0"/>
          </a:p>
        </p:txBody>
      </p:sp>
      <p:sp>
        <p:nvSpPr>
          <p:cNvPr id="3" name="Content Placeholder 2"/>
          <p:cNvSpPr>
            <a:spLocks noGrp="1"/>
          </p:cNvSpPr>
          <p:nvPr>
            <p:ph sz="quarter" idx="1"/>
          </p:nvPr>
        </p:nvSpPr>
        <p:spPr/>
        <p:txBody>
          <a:bodyPr/>
          <a:lstStyle/>
          <a:p>
            <a:r>
              <a:rPr lang="en-IN" dirty="0"/>
              <a:t>(a) Squid Configuration file on the system is /</a:t>
            </a:r>
            <a:r>
              <a:rPr lang="en-IN" dirty="0" smtClean="0"/>
              <a:t>etc/squid/</a:t>
            </a:r>
            <a:r>
              <a:rPr lang="en-IN" dirty="0" err="1" smtClean="0"/>
              <a:t>squid.conf</a:t>
            </a:r>
            <a:r>
              <a:rPr lang="en-IN" dirty="0" smtClean="0"/>
              <a:t>, Squid is </a:t>
            </a:r>
            <a:r>
              <a:rPr lang="en-IN" dirty="0"/>
              <a:t>c</a:t>
            </a:r>
            <a:r>
              <a:rPr lang="en-IN" dirty="0" smtClean="0"/>
              <a:t>ontrolled </a:t>
            </a:r>
            <a:r>
              <a:rPr lang="en-IN" dirty="0"/>
              <a:t>by the initialization script is /etc/</a:t>
            </a:r>
            <a:r>
              <a:rPr lang="en-IN" dirty="0" err="1"/>
              <a:t>rc.d</a:t>
            </a:r>
            <a:r>
              <a:rPr lang="en-IN" dirty="0"/>
              <a:t>/</a:t>
            </a:r>
            <a:r>
              <a:rPr lang="en-IN" dirty="0" err="1"/>
              <a:t>init.d</a:t>
            </a:r>
            <a:r>
              <a:rPr lang="en-IN" dirty="0"/>
              <a:t>/squid which </a:t>
            </a:r>
            <a:r>
              <a:rPr lang="en-IN" dirty="0" smtClean="0"/>
              <a:t>adds default </a:t>
            </a:r>
            <a:r>
              <a:rPr lang="en-IN" dirty="0"/>
              <a:t>values from / </a:t>
            </a:r>
            <a:r>
              <a:rPr lang="en-IN" dirty="0" smtClean="0"/>
              <a:t>etc /</a:t>
            </a:r>
            <a:r>
              <a:rPr lang="en-IN" dirty="0" err="1" smtClean="0"/>
              <a:t>sysconfig</a:t>
            </a:r>
            <a:r>
              <a:rPr lang="en-IN" dirty="0" smtClean="0"/>
              <a:t>/squid </a:t>
            </a:r>
          </a:p>
          <a:p>
            <a:r>
              <a:rPr lang="en-IN" dirty="0" smtClean="0"/>
              <a:t>(b) There is only need to modify the squid configuration file, the configuration settings with which user is concern is as follows</a:t>
            </a:r>
          </a:p>
          <a:p>
            <a:endParaRPr lang="en-IN" dirty="0" smtClean="0"/>
          </a:p>
          <a:p>
            <a:endParaRPr lang="en-IN" dirty="0"/>
          </a:p>
          <a:p>
            <a:endParaRPr lang="en-IN" dirty="0"/>
          </a:p>
        </p:txBody>
      </p:sp>
    </p:spTree>
    <p:extLst>
      <p:ext uri="{BB962C8B-B14F-4D97-AF65-F5344CB8AC3E}">
        <p14:creationId xmlns="" xmlns:p14="http://schemas.microsoft.com/office/powerpoint/2010/main" val="2958867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sz="quarter" idx="1"/>
          </p:nvPr>
        </p:nvGraphicFramePr>
        <p:xfrm>
          <a:off x="685800" y="1981200"/>
          <a:ext cx="7772400" cy="2595880"/>
        </p:xfrm>
        <a:graphic>
          <a:graphicData uri="http://schemas.openxmlformats.org/drawingml/2006/table">
            <a:tbl>
              <a:tblPr firstRow="1" bandRow="1">
                <a:tableStyleId>{8799B23B-EC83-4686-B30A-512413B5E67A}</a:tableStyleId>
              </a:tblPr>
              <a:tblGrid>
                <a:gridCol w="2895600"/>
                <a:gridCol w="990600"/>
                <a:gridCol w="3886200"/>
              </a:tblGrid>
              <a:tr h="370840">
                <a:tc>
                  <a:txBody>
                    <a:bodyPr/>
                    <a:lstStyle/>
                    <a:p>
                      <a:r>
                        <a:rPr lang="en-US" dirty="0" err="1" smtClean="0"/>
                        <a:t>cache_effective_group</a:t>
                      </a:r>
                      <a:endParaRPr lang="en-US" dirty="0"/>
                    </a:p>
                  </a:txBody>
                  <a:tcPr/>
                </a:tc>
                <a:tc>
                  <a:txBody>
                    <a:bodyPr/>
                    <a:lstStyle/>
                    <a:p>
                      <a:r>
                        <a:rPr lang="en-US" dirty="0" smtClean="0"/>
                        <a:t>Squid</a:t>
                      </a:r>
                      <a:endParaRPr lang="en-US" dirty="0"/>
                    </a:p>
                  </a:txBody>
                  <a:tcPr/>
                </a:tc>
                <a:tc>
                  <a:txBody>
                    <a:bodyPr/>
                    <a:lstStyle/>
                    <a:p>
                      <a:r>
                        <a:rPr lang="en-US" dirty="0" smtClean="0"/>
                        <a:t>Indentifies squid group</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cache_effective_user</a:t>
                      </a:r>
                      <a:endParaRPr lang="en-US" dirty="0" smtClean="0"/>
                    </a:p>
                  </a:txBody>
                  <a:tcPr/>
                </a:tc>
                <a:tc>
                  <a:txBody>
                    <a:bodyPr/>
                    <a:lstStyle/>
                    <a:p>
                      <a:r>
                        <a:rPr lang="en-US" dirty="0" smtClean="0"/>
                        <a:t>Squid</a:t>
                      </a:r>
                      <a:endParaRPr lang="en-US" dirty="0"/>
                    </a:p>
                  </a:txBody>
                  <a:tcPr/>
                </a:tc>
                <a:tc>
                  <a:txBody>
                    <a:bodyPr/>
                    <a:lstStyle/>
                    <a:p>
                      <a:r>
                        <a:rPr lang="en-US" dirty="0" smtClean="0"/>
                        <a:t>Identifies squid user</a:t>
                      </a:r>
                      <a:endParaRPr lang="en-US" dirty="0"/>
                    </a:p>
                  </a:txBody>
                  <a:tcPr/>
                </a:tc>
              </a:tr>
              <a:tr h="370840">
                <a:tc>
                  <a:txBody>
                    <a:bodyPr/>
                    <a:lstStyle/>
                    <a:p>
                      <a:r>
                        <a:rPr lang="en-US" dirty="0" err="1" smtClean="0"/>
                        <a:t>httpd_accel_host</a:t>
                      </a:r>
                      <a:endParaRPr lang="en-US" dirty="0"/>
                    </a:p>
                  </a:txBody>
                  <a:tcPr/>
                </a:tc>
                <a:tc>
                  <a:txBody>
                    <a:bodyPr/>
                    <a:lstStyle/>
                    <a:p>
                      <a:r>
                        <a:rPr lang="en-US" dirty="0" smtClean="0"/>
                        <a:t>None</a:t>
                      </a:r>
                      <a:endParaRPr lang="en-US" dirty="0"/>
                    </a:p>
                  </a:txBody>
                  <a:tcPr/>
                </a:tc>
                <a:tc>
                  <a:txBody>
                    <a:bodyPr/>
                    <a:lstStyle/>
                    <a:p>
                      <a:r>
                        <a:rPr lang="en-US" dirty="0" smtClean="0"/>
                        <a:t>Defines host name of http server</a:t>
                      </a:r>
                      <a:endParaRPr lang="en-US" dirty="0"/>
                    </a:p>
                  </a:txBody>
                  <a:tcPr/>
                </a:tc>
              </a:tr>
              <a:tr h="370840">
                <a:tc>
                  <a:txBody>
                    <a:bodyPr/>
                    <a:lstStyle/>
                    <a:p>
                      <a:r>
                        <a:rPr lang="en-US" dirty="0" err="1" smtClean="0"/>
                        <a:t>httpd_accel_with_proxy</a:t>
                      </a:r>
                      <a:endParaRPr lang="en-US" dirty="0"/>
                    </a:p>
                  </a:txBody>
                  <a:tcPr/>
                </a:tc>
                <a:tc>
                  <a:txBody>
                    <a:bodyPr/>
                    <a:lstStyle/>
                    <a:p>
                      <a:r>
                        <a:rPr lang="en-US" dirty="0" smtClean="0"/>
                        <a:t>Off</a:t>
                      </a:r>
                      <a:endParaRPr lang="en-US" dirty="0"/>
                    </a:p>
                  </a:txBody>
                  <a:tcPr/>
                </a:tc>
                <a:tc>
                  <a:txBody>
                    <a:bodyPr/>
                    <a:lstStyle/>
                    <a:p>
                      <a:r>
                        <a:rPr lang="en-US" dirty="0" smtClean="0"/>
                        <a:t>Squid</a:t>
                      </a:r>
                      <a:r>
                        <a:rPr lang="en-US" baseline="0" dirty="0" smtClean="0"/>
                        <a:t> runs both as accelerator and proxy</a:t>
                      </a:r>
                      <a:endParaRPr lang="en-US" dirty="0"/>
                    </a:p>
                  </a:txBody>
                  <a:tcPr/>
                </a:tc>
              </a:tr>
              <a:tr h="370840">
                <a:tc>
                  <a:txBody>
                    <a:bodyPr/>
                    <a:lstStyle/>
                    <a:p>
                      <a:r>
                        <a:rPr lang="en-US" dirty="0" err="1" smtClean="0"/>
                        <a:t>httpd_accel_port</a:t>
                      </a:r>
                      <a:endParaRPr lang="en-US" dirty="0"/>
                    </a:p>
                  </a:txBody>
                  <a:tcPr/>
                </a:tc>
                <a:tc>
                  <a:txBody>
                    <a:bodyPr/>
                    <a:lstStyle/>
                    <a:p>
                      <a:r>
                        <a:rPr lang="en-US" dirty="0" smtClean="0"/>
                        <a:t>80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Defines port </a:t>
                      </a:r>
                      <a:r>
                        <a:rPr lang="en-US" dirty="0" err="1" smtClean="0"/>
                        <a:t>numberof</a:t>
                      </a:r>
                      <a:r>
                        <a:rPr lang="en-US" dirty="0" smtClean="0"/>
                        <a:t> http server</a:t>
                      </a:r>
                    </a:p>
                  </a:txBody>
                  <a:tcPr/>
                </a:tc>
              </a:tr>
              <a:tr h="370840">
                <a:tc>
                  <a:txBody>
                    <a:bodyPr/>
                    <a:lstStyle/>
                    <a:p>
                      <a:r>
                        <a:rPr lang="en-US" dirty="0" err="1" smtClean="0"/>
                        <a:t>httpd_accel_uses_host_header</a:t>
                      </a:r>
                      <a:endParaRPr lang="en-US" dirty="0"/>
                    </a:p>
                  </a:txBody>
                  <a:tcPr/>
                </a:tc>
                <a:tc>
                  <a:txBody>
                    <a:bodyPr/>
                    <a:lstStyle/>
                    <a:p>
                      <a:r>
                        <a:rPr lang="en-US" dirty="0" smtClean="0"/>
                        <a:t>On</a:t>
                      </a:r>
                      <a:endParaRPr lang="en-US" dirty="0"/>
                    </a:p>
                  </a:txBody>
                  <a:tcPr/>
                </a:tc>
                <a:tc>
                  <a:txBody>
                    <a:bodyPr/>
                    <a:lstStyle/>
                    <a:p>
                      <a:r>
                        <a:rPr lang="en-US" dirty="0" smtClean="0"/>
                        <a:t>Enables</a:t>
                      </a:r>
                      <a:r>
                        <a:rPr lang="en-US" baseline="0" dirty="0" smtClean="0"/>
                        <a:t> </a:t>
                      </a:r>
                      <a:r>
                        <a:rPr lang="en-US" baseline="0" dirty="0" smtClean="0"/>
                        <a:t>squid </a:t>
                      </a:r>
                      <a:r>
                        <a:rPr lang="en-US" baseline="0" dirty="0" smtClean="0"/>
                        <a:t>to work as transparent proxy</a:t>
                      </a:r>
                      <a:endParaRPr lang="en-US" dirty="0"/>
                    </a:p>
                  </a:txBody>
                  <a:tcPr/>
                </a:tc>
              </a:tr>
              <a:tr h="370840">
                <a:tc>
                  <a:txBody>
                    <a:bodyPr/>
                    <a:lstStyle/>
                    <a:p>
                      <a:r>
                        <a:rPr lang="en-US" dirty="0" err="1" smtClean="0"/>
                        <a:t>httpd_access</a:t>
                      </a:r>
                      <a:endParaRPr lang="en-US" dirty="0"/>
                    </a:p>
                  </a:txBody>
                  <a:tcPr/>
                </a:tc>
                <a:tc>
                  <a:txBody>
                    <a:bodyPr/>
                    <a:lstStyle/>
                    <a:p>
                      <a:r>
                        <a:rPr lang="en-US" dirty="0" smtClean="0"/>
                        <a:t>Deny all</a:t>
                      </a:r>
                      <a:endParaRPr lang="en-US" dirty="0"/>
                    </a:p>
                  </a:txBody>
                  <a:tcPr/>
                </a:tc>
                <a:tc>
                  <a:txBody>
                    <a:bodyPr/>
                    <a:lstStyle/>
                    <a:p>
                      <a:r>
                        <a:rPr lang="en-US" dirty="0" smtClean="0"/>
                        <a:t>Defines who access squid</a:t>
                      </a:r>
                      <a:endParaRPr lang="en-US" dirty="0"/>
                    </a:p>
                  </a:txBody>
                  <a:tcPr/>
                </a:tc>
              </a:tr>
            </a:tbl>
          </a:graphicData>
        </a:graphic>
      </p:graphicFrame>
    </p:spTree>
    <p:extLst>
      <p:ext uri="{BB962C8B-B14F-4D97-AF65-F5344CB8AC3E}">
        <p14:creationId xmlns="" xmlns:p14="http://schemas.microsoft.com/office/powerpoint/2010/main" val="3101716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IN" dirty="0"/>
              <a:t> (c) The list parameter </a:t>
            </a:r>
            <a:r>
              <a:rPr lang="en-IN" dirty="0" err="1"/>
              <a:t>cache_effective_user</a:t>
            </a:r>
            <a:r>
              <a:rPr lang="en-IN" dirty="0"/>
              <a:t> and </a:t>
            </a:r>
            <a:r>
              <a:rPr lang="en-IN" dirty="0" err="1"/>
              <a:t>cache_effective_group</a:t>
            </a:r>
            <a:r>
              <a:rPr lang="en-IN" dirty="0"/>
              <a:t> </a:t>
            </a:r>
            <a:r>
              <a:rPr lang="en-IN" dirty="0" smtClean="0"/>
              <a:t>identify the user </a:t>
            </a:r>
            <a:r>
              <a:rPr lang="en-IN" dirty="0"/>
              <a:t>ID(UID) and group ID (GID) respectively.</a:t>
            </a:r>
          </a:p>
          <a:p>
            <a:r>
              <a:rPr lang="en-IN" dirty="0"/>
              <a:t>(d) </a:t>
            </a:r>
            <a:r>
              <a:rPr lang="en-IN" dirty="0" err="1"/>
              <a:t>httpd_accel_with__proxy</a:t>
            </a:r>
            <a:r>
              <a:rPr lang="en-IN" dirty="0"/>
              <a:t>, which has default value as OFF. It controls </a:t>
            </a:r>
            <a:r>
              <a:rPr lang="en-IN" dirty="0" smtClean="0"/>
              <a:t>whether squid </a:t>
            </a:r>
            <a:r>
              <a:rPr lang="en-IN" dirty="0"/>
              <a:t>runs as a cache and proxy or just as a proxy.</a:t>
            </a:r>
          </a:p>
          <a:p>
            <a:r>
              <a:rPr lang="en-IN" dirty="0"/>
              <a:t>(e) </a:t>
            </a:r>
            <a:r>
              <a:rPr lang="en-IN" dirty="0" err="1"/>
              <a:t>httpd_accel_port</a:t>
            </a:r>
            <a:r>
              <a:rPr lang="en-IN" dirty="0"/>
              <a:t> to 80 and use </a:t>
            </a:r>
            <a:r>
              <a:rPr lang="en-IN" dirty="0" err="1"/>
              <a:t>httpd_accel_host</a:t>
            </a:r>
            <a:r>
              <a:rPr lang="en-IN" dirty="0"/>
              <a:t> to define the name of </a:t>
            </a:r>
            <a:r>
              <a:rPr lang="en-IN" dirty="0" smtClean="0"/>
              <a:t>host running </a:t>
            </a:r>
            <a:r>
              <a:rPr lang="en-IN" dirty="0"/>
              <a:t>squid the default port no is 80.</a:t>
            </a:r>
          </a:p>
          <a:p>
            <a:endParaRPr lang="en-IN" dirty="0"/>
          </a:p>
        </p:txBody>
      </p:sp>
    </p:spTree>
    <p:extLst>
      <p:ext uri="{BB962C8B-B14F-4D97-AF65-F5344CB8AC3E}">
        <p14:creationId xmlns="" xmlns:p14="http://schemas.microsoft.com/office/powerpoint/2010/main" val="3528371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IN" dirty="0"/>
              <a:t>(f) The value of </a:t>
            </a:r>
            <a:r>
              <a:rPr lang="en-IN" dirty="0" err="1"/>
              <a:t>httpd_accel_user_host_header</a:t>
            </a:r>
            <a:r>
              <a:rPr lang="en-IN" dirty="0"/>
              <a:t> by default is off means that  </a:t>
            </a:r>
            <a:r>
              <a:rPr lang="en-IN" dirty="0" smtClean="0"/>
              <a:t>the client </a:t>
            </a:r>
            <a:r>
              <a:rPr lang="en-IN" dirty="0"/>
              <a:t>have to configure these web clients to use a Proxy server and when set </a:t>
            </a:r>
            <a:r>
              <a:rPr lang="en-IN" dirty="0" smtClean="0"/>
              <a:t>to on </a:t>
            </a:r>
            <a:r>
              <a:rPr lang="en-IN" dirty="0"/>
              <a:t>will make squid transparent proxy.</a:t>
            </a:r>
          </a:p>
          <a:p>
            <a:r>
              <a:rPr lang="en-IN" dirty="0"/>
              <a:t>(g) To configure the final values is </a:t>
            </a:r>
            <a:r>
              <a:rPr lang="en-IN" dirty="0" err="1"/>
              <a:t>httpd_access</a:t>
            </a:r>
            <a:r>
              <a:rPr lang="en-IN" dirty="0"/>
              <a:t> which controls who can access </a:t>
            </a:r>
            <a:r>
              <a:rPr lang="en-IN" dirty="0" smtClean="0"/>
              <a:t>Squid </a:t>
            </a:r>
            <a:r>
              <a:rPr lang="en-IN" dirty="0"/>
              <a:t>server and therefore the default values is set to be deny all . if the </a:t>
            </a:r>
            <a:r>
              <a:rPr lang="en-IN" dirty="0" smtClean="0"/>
              <a:t>Value permits </a:t>
            </a:r>
            <a:r>
              <a:rPr lang="en-IN" dirty="0"/>
              <a:t>all users to access the server.</a:t>
            </a:r>
          </a:p>
          <a:p>
            <a:endParaRPr lang="en-IN" dirty="0"/>
          </a:p>
        </p:txBody>
      </p:sp>
    </p:spTree>
    <p:extLst>
      <p:ext uri="{BB962C8B-B14F-4D97-AF65-F5344CB8AC3E}">
        <p14:creationId xmlns="" xmlns:p14="http://schemas.microsoft.com/office/powerpoint/2010/main" val="2931954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a:r>
            <a:br>
              <a:rPr lang="en-IN" dirty="0"/>
            </a:br>
            <a:r>
              <a:rPr lang="en-IN" dirty="0" smtClean="0"/>
              <a:t>Modifying </a:t>
            </a:r>
            <a:r>
              <a:rPr lang="en-IN" dirty="0" err="1" smtClean="0"/>
              <a:t>netfilter</a:t>
            </a:r>
            <a:r>
              <a:rPr lang="en-IN" dirty="0"/>
              <a:t/>
            </a:r>
            <a:br>
              <a:rPr lang="en-IN" dirty="0"/>
            </a:br>
            <a:endParaRPr lang="en-IN" dirty="0"/>
          </a:p>
        </p:txBody>
      </p:sp>
      <p:sp>
        <p:nvSpPr>
          <p:cNvPr id="3" name="Content Placeholder 2"/>
          <p:cNvSpPr>
            <a:spLocks noGrp="1"/>
          </p:cNvSpPr>
          <p:nvPr>
            <p:ph sz="quarter" idx="1"/>
          </p:nvPr>
        </p:nvSpPr>
        <p:spPr/>
        <p:txBody>
          <a:bodyPr/>
          <a:lstStyle/>
          <a:p>
            <a:r>
              <a:rPr lang="en-IN" dirty="0"/>
              <a:t>(a) This rule sends HTTP requests to squid </a:t>
            </a:r>
            <a:r>
              <a:rPr lang="en-IN" dirty="0" smtClean="0"/>
              <a:t>which </a:t>
            </a:r>
            <a:r>
              <a:rPr lang="en-IN" dirty="0"/>
              <a:t>services the request instead  </a:t>
            </a:r>
            <a:r>
              <a:rPr lang="en-IN" dirty="0" smtClean="0"/>
              <a:t>of the </a:t>
            </a:r>
            <a:r>
              <a:rPr lang="en-IN" dirty="0"/>
              <a:t>destination host.</a:t>
            </a:r>
          </a:p>
          <a:p>
            <a:r>
              <a:rPr lang="en-IN" dirty="0"/>
              <a:t>(b) To modify the </a:t>
            </a:r>
            <a:r>
              <a:rPr lang="en-IN" dirty="0" err="1"/>
              <a:t>netfilter</a:t>
            </a:r>
            <a:r>
              <a:rPr lang="en-IN" dirty="0"/>
              <a:t> there is a command as:</a:t>
            </a:r>
          </a:p>
          <a:p>
            <a:r>
              <a:rPr lang="en-IN" dirty="0"/>
              <a:t>(c) #</a:t>
            </a:r>
            <a:r>
              <a:rPr lang="en-IN" dirty="0" err="1"/>
              <a:t>iptables</a:t>
            </a:r>
            <a:r>
              <a:rPr lang="en-IN" dirty="0"/>
              <a:t> -t </a:t>
            </a:r>
            <a:r>
              <a:rPr lang="en-IN" dirty="0" err="1"/>
              <a:t>nat</a:t>
            </a:r>
            <a:r>
              <a:rPr lang="en-IN" dirty="0"/>
              <a:t> -A PREROUTING -i eth0 -p </a:t>
            </a:r>
            <a:r>
              <a:rPr lang="en-IN" dirty="0" err="1"/>
              <a:t>tcp</a:t>
            </a:r>
            <a:r>
              <a:rPr lang="en-IN" dirty="0"/>
              <a:t> -</a:t>
            </a:r>
            <a:r>
              <a:rPr lang="en-IN" dirty="0" err="1"/>
              <a:t>dport</a:t>
            </a:r>
            <a:r>
              <a:rPr lang="en-IN" dirty="0"/>
              <a:t> 80 -j REDIRECT --</a:t>
            </a:r>
            <a:r>
              <a:rPr lang="en-IN" dirty="0" smtClean="0"/>
              <a:t>to-port 3128</a:t>
            </a:r>
            <a:r>
              <a:rPr lang="en-IN" dirty="0"/>
              <a:t>.</a:t>
            </a:r>
          </a:p>
          <a:p>
            <a:endParaRPr lang="en-IN" dirty="0"/>
          </a:p>
        </p:txBody>
      </p:sp>
    </p:spTree>
    <p:extLst>
      <p:ext uri="{BB962C8B-B14F-4D97-AF65-F5344CB8AC3E}">
        <p14:creationId xmlns="" xmlns:p14="http://schemas.microsoft.com/office/powerpoint/2010/main" val="3847389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IN" dirty="0"/>
              <a:t>(i) This command updates the NAT or network address translation table (-</a:t>
            </a:r>
            <a:r>
              <a:rPr lang="en-IN" dirty="0" err="1"/>
              <a:t>tnat</a:t>
            </a:r>
            <a:r>
              <a:rPr lang="en-IN" dirty="0"/>
              <a:t>), appending a rule to the </a:t>
            </a:r>
            <a:r>
              <a:rPr lang="en-IN" dirty="0" err="1"/>
              <a:t>prerouting</a:t>
            </a:r>
            <a:r>
              <a:rPr lang="en-IN" dirty="0"/>
              <a:t> chain(-A </a:t>
            </a:r>
            <a:r>
              <a:rPr lang="en-IN" dirty="0" err="1"/>
              <a:t>Prerouting</a:t>
            </a:r>
            <a:r>
              <a:rPr lang="en-IN" dirty="0"/>
              <a:t>).</a:t>
            </a:r>
          </a:p>
          <a:p>
            <a:r>
              <a:rPr lang="en-IN" dirty="0"/>
              <a:t>(ii) The rule that applied to TCP protocol packets (-p </a:t>
            </a:r>
            <a:r>
              <a:rPr lang="en-IN" dirty="0" err="1"/>
              <a:t>tcp</a:t>
            </a:r>
            <a:r>
              <a:rPr lang="en-IN" dirty="0"/>
              <a:t>) arriving on </a:t>
            </a:r>
            <a:r>
              <a:rPr lang="en-IN" dirty="0" smtClean="0"/>
              <a:t>the network </a:t>
            </a:r>
            <a:r>
              <a:rPr lang="en-IN" dirty="0"/>
              <a:t>interface </a:t>
            </a:r>
            <a:r>
              <a:rPr lang="en-IN" dirty="0" err="1"/>
              <a:t>etho</a:t>
            </a:r>
            <a:r>
              <a:rPr lang="en-IN" dirty="0"/>
              <a:t> (-1 </a:t>
            </a:r>
            <a:r>
              <a:rPr lang="en-IN" dirty="0" err="1"/>
              <a:t>etho</a:t>
            </a:r>
            <a:r>
              <a:rPr lang="en-IN" dirty="0"/>
              <a:t> ) that are destined for port 80 (-</a:t>
            </a:r>
            <a:r>
              <a:rPr lang="en-IN" dirty="0" err="1"/>
              <a:t>dport</a:t>
            </a:r>
            <a:r>
              <a:rPr lang="en-IN" dirty="0"/>
              <a:t> 80).</a:t>
            </a:r>
          </a:p>
          <a:p>
            <a:r>
              <a:rPr lang="en-IN" dirty="0"/>
              <a:t>(iii) The modification that occurs is that packet to port 80 are redirected </a:t>
            </a:r>
            <a:r>
              <a:rPr lang="en-IN" dirty="0" smtClean="0"/>
              <a:t>{REDIRECT</a:t>
            </a:r>
            <a:r>
              <a:rPr lang="en-IN" dirty="0"/>
              <a:t>) to port 3128 (-to- port 3128) which is the port on which </a:t>
            </a:r>
            <a:r>
              <a:rPr lang="en-IN" dirty="0" smtClean="0"/>
              <a:t>squid listens</a:t>
            </a:r>
            <a:r>
              <a:rPr lang="en-IN" dirty="0"/>
              <a:t>.</a:t>
            </a:r>
          </a:p>
          <a:p>
            <a:endParaRPr lang="en-IN" dirty="0"/>
          </a:p>
        </p:txBody>
      </p:sp>
    </p:spTree>
    <p:extLst>
      <p:ext uri="{BB962C8B-B14F-4D97-AF65-F5344CB8AC3E}">
        <p14:creationId xmlns="" xmlns:p14="http://schemas.microsoft.com/office/powerpoint/2010/main" val="2585111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Starting </a:t>
            </a:r>
            <a:r>
              <a:rPr lang="en-IN" dirty="0"/>
              <a:t>squid: </a:t>
            </a:r>
          </a:p>
        </p:txBody>
      </p:sp>
      <p:sp>
        <p:nvSpPr>
          <p:cNvPr id="3" name="Content Placeholder 2"/>
          <p:cNvSpPr>
            <a:spLocks noGrp="1"/>
          </p:cNvSpPr>
          <p:nvPr>
            <p:ph sz="quarter" idx="1"/>
          </p:nvPr>
        </p:nvSpPr>
        <p:spPr/>
        <p:txBody>
          <a:bodyPr/>
          <a:lstStyle/>
          <a:p>
            <a:r>
              <a:rPr lang="en-IN" dirty="0"/>
              <a:t>(a) start squid server</a:t>
            </a:r>
          </a:p>
          <a:p>
            <a:r>
              <a:rPr lang="en-IN" dirty="0"/>
              <a:t>[root#]service squid start</a:t>
            </a:r>
          </a:p>
          <a:p>
            <a:r>
              <a:rPr lang="en-IN" dirty="0"/>
              <a:t>Starting Squid:</a:t>
            </a:r>
          </a:p>
          <a:p>
            <a:r>
              <a:rPr lang="en-IN" dirty="0"/>
              <a:t>[</a:t>
            </a:r>
            <a:r>
              <a:rPr lang="en-IN" dirty="0" err="1"/>
              <a:t>oK</a:t>
            </a:r>
            <a:r>
              <a:rPr lang="en-IN" dirty="0"/>
              <a:t>]</a:t>
            </a:r>
          </a:p>
          <a:p>
            <a:r>
              <a:rPr lang="en-IN" dirty="0"/>
              <a:t>(b) User can also use other option to start</a:t>
            </a:r>
          </a:p>
          <a:p>
            <a:r>
              <a:rPr lang="en-IN" dirty="0" smtClean="0"/>
              <a:t>[root#] </a:t>
            </a:r>
            <a:r>
              <a:rPr lang="en-IN" dirty="0" err="1" smtClean="0"/>
              <a:t>chkconfig</a:t>
            </a:r>
            <a:r>
              <a:rPr lang="en-IN" dirty="0" smtClean="0"/>
              <a:t> squid </a:t>
            </a:r>
            <a:r>
              <a:rPr lang="en-IN" dirty="0"/>
              <a:t>ON</a:t>
            </a:r>
          </a:p>
          <a:p>
            <a:endParaRPr lang="en-IN" dirty="0"/>
          </a:p>
        </p:txBody>
      </p:sp>
    </p:spTree>
    <p:extLst>
      <p:ext uri="{BB962C8B-B14F-4D97-AF65-F5344CB8AC3E}">
        <p14:creationId xmlns="" xmlns:p14="http://schemas.microsoft.com/office/powerpoint/2010/main" val="1267242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Testing </a:t>
            </a:r>
            <a:r>
              <a:rPr lang="en-IN" dirty="0"/>
              <a:t>the configuration:</a:t>
            </a:r>
            <a:br>
              <a:rPr lang="en-IN" dirty="0"/>
            </a:br>
            <a:endParaRPr lang="en-IN" dirty="0"/>
          </a:p>
        </p:txBody>
      </p:sp>
      <p:sp>
        <p:nvSpPr>
          <p:cNvPr id="3" name="Content Placeholder 2"/>
          <p:cNvSpPr>
            <a:spLocks noGrp="1"/>
          </p:cNvSpPr>
          <p:nvPr>
            <p:ph sz="quarter" idx="1"/>
          </p:nvPr>
        </p:nvSpPr>
        <p:spPr/>
        <p:txBody>
          <a:bodyPr>
            <a:normAutofit/>
          </a:bodyPr>
          <a:lstStyle/>
          <a:p>
            <a:r>
              <a:rPr lang="en-IN" dirty="0"/>
              <a:t>(a) To test the configuration do the some changes in web browser.</a:t>
            </a:r>
          </a:p>
          <a:p>
            <a:r>
              <a:rPr lang="en-IN" dirty="0"/>
              <a:t>(b) If user uses Mozilla </a:t>
            </a:r>
            <a:r>
              <a:rPr lang="en-IN" dirty="0" err="1"/>
              <a:t>firefox</a:t>
            </a:r>
            <a:r>
              <a:rPr lang="en-IN" dirty="0"/>
              <a:t> then select Edit -  preferences dialog box</a:t>
            </a:r>
          </a:p>
          <a:p>
            <a:r>
              <a:rPr lang="en-IN" dirty="0"/>
              <a:t>(C) On the general tab, Click connection settings to open the connection </a:t>
            </a:r>
            <a:r>
              <a:rPr lang="en-IN" dirty="0" smtClean="0"/>
              <a:t>settings dialog </a:t>
            </a:r>
            <a:r>
              <a:rPr lang="en-IN" dirty="0"/>
              <a:t>box.</a:t>
            </a:r>
          </a:p>
          <a:p>
            <a:r>
              <a:rPr lang="en-IN" dirty="0"/>
              <a:t>(d) Click the manual proxy </a:t>
            </a:r>
            <a:r>
              <a:rPr lang="en-IN" dirty="0" smtClean="0"/>
              <a:t>radio button </a:t>
            </a:r>
            <a:r>
              <a:rPr lang="en-IN" dirty="0"/>
              <a:t>and type the hostname or IP address of </a:t>
            </a:r>
            <a:r>
              <a:rPr lang="en-IN" dirty="0" smtClean="0"/>
              <a:t>the proxy </a:t>
            </a:r>
            <a:r>
              <a:rPr lang="en-IN" dirty="0"/>
              <a:t>server  </a:t>
            </a:r>
            <a:r>
              <a:rPr lang="en-IN" dirty="0" err="1"/>
              <a:t>int</a:t>
            </a:r>
            <a:r>
              <a:rPr lang="en-IN" dirty="0"/>
              <a:t> the HTTP proxy test box and type 3128 in the </a:t>
            </a:r>
            <a:r>
              <a:rPr lang="en-IN" dirty="0" smtClean="0"/>
              <a:t>accompanying port </a:t>
            </a:r>
            <a:r>
              <a:rPr lang="en-IN" dirty="0"/>
              <a:t>text box.</a:t>
            </a:r>
          </a:p>
          <a:p>
            <a:endParaRPr lang="en-IN" dirty="0"/>
          </a:p>
        </p:txBody>
      </p:sp>
    </p:spTree>
    <p:extLst>
      <p:ext uri="{BB962C8B-B14F-4D97-AF65-F5344CB8AC3E}">
        <p14:creationId xmlns="" xmlns:p14="http://schemas.microsoft.com/office/powerpoint/2010/main" val="3019839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a:t>(e) Click OK to close the connection settings dialog box and ok again to </a:t>
            </a:r>
            <a:r>
              <a:rPr lang="en-IN"/>
              <a:t>save </a:t>
            </a:r>
            <a:r>
              <a:rPr lang="en-IN" smtClean="0"/>
              <a:t>the changes </a:t>
            </a:r>
            <a:r>
              <a:rPr lang="en-IN" dirty="0"/>
              <a:t>and close the preferences dialog box.</a:t>
            </a:r>
          </a:p>
          <a:p>
            <a:r>
              <a:rPr lang="en-IN" dirty="0"/>
              <a:t>(f)Now user can be able to type the </a:t>
            </a:r>
            <a:r>
              <a:rPr lang="en-IN" dirty="0" err="1"/>
              <a:t>url</a:t>
            </a:r>
            <a:r>
              <a:rPr lang="en-IN" dirty="0"/>
              <a:t> and would see the resulting page.</a:t>
            </a:r>
          </a:p>
          <a:p>
            <a:endParaRPr lang="en-IN" dirty="0"/>
          </a:p>
        </p:txBody>
      </p:sp>
    </p:spTree>
    <p:extLst>
      <p:ext uri="{BB962C8B-B14F-4D97-AF65-F5344CB8AC3E}">
        <p14:creationId xmlns="" xmlns:p14="http://schemas.microsoft.com/office/powerpoint/2010/main" val="3084978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Caching </a:t>
            </a:r>
            <a:r>
              <a:rPr lang="en-IN" dirty="0"/>
              <a:t>Proxy Server</a:t>
            </a:r>
            <a:br>
              <a:rPr lang="en-IN" dirty="0"/>
            </a:br>
            <a:endParaRPr lang="en-IN" dirty="0"/>
          </a:p>
        </p:txBody>
      </p:sp>
      <p:sp>
        <p:nvSpPr>
          <p:cNvPr id="3" name="Content Placeholder 2"/>
          <p:cNvSpPr>
            <a:spLocks noGrp="1"/>
          </p:cNvSpPr>
          <p:nvPr>
            <p:ph sz="quarter" idx="1"/>
          </p:nvPr>
        </p:nvSpPr>
        <p:spPr/>
        <p:txBody>
          <a:bodyPr>
            <a:normAutofit/>
          </a:bodyPr>
          <a:lstStyle/>
          <a:p>
            <a:pPr algn="just"/>
            <a:r>
              <a:rPr lang="en-IN" dirty="0"/>
              <a:t>(1) A caching proxy server is software that stores (caches) frequently requested internet objects such as web pages, java script and downloaded files closer to the clients that request those objects.</a:t>
            </a:r>
          </a:p>
          <a:p>
            <a:pPr algn="just"/>
            <a:r>
              <a:rPr lang="en-IN" dirty="0"/>
              <a:t>(2) When a new request is made for a cached object, the proxy server is searched instead of allowing the request to go to the source. Local cache server then looks for the requested object as proxy or substitute for the actual server.</a:t>
            </a:r>
          </a:p>
          <a:p>
            <a:endParaRPr lang="en-IN" dirty="0"/>
          </a:p>
        </p:txBody>
      </p:sp>
    </p:spTree>
    <p:extLst>
      <p:ext uri="{BB962C8B-B14F-4D97-AF65-F5344CB8AC3E}">
        <p14:creationId xmlns="" xmlns:p14="http://schemas.microsoft.com/office/powerpoint/2010/main" val="3648976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algn="just"/>
            <a:r>
              <a:rPr lang="en-IN" dirty="0"/>
              <a:t>(3) Using a caching proxy server has 2 fold i.e.</a:t>
            </a:r>
          </a:p>
          <a:p>
            <a:pPr algn="just"/>
            <a:r>
              <a:rPr lang="en-IN" dirty="0"/>
              <a:t>(a) To provide accelerated web browsing by reducing access time.</a:t>
            </a:r>
          </a:p>
          <a:p>
            <a:pPr algn="just"/>
            <a:r>
              <a:rPr lang="en-IN" dirty="0"/>
              <a:t>(b) To reduce bandwidth consumption.</a:t>
            </a:r>
          </a:p>
          <a:p>
            <a:pPr algn="just"/>
            <a:r>
              <a:rPr lang="en-IN" dirty="0"/>
              <a:t>(4) The HTTP acceleration feature Speed up web browsing because cached pages </a:t>
            </a:r>
            <a:r>
              <a:rPr lang="en-IN" dirty="0" smtClean="0"/>
              <a:t>need not </a:t>
            </a:r>
            <a:r>
              <a:rPr lang="en-IN" dirty="0"/>
              <a:t>be re-retrieved unless the original page has been updated since it  </a:t>
            </a:r>
            <a:r>
              <a:rPr lang="en-IN" dirty="0" smtClean="0"/>
              <a:t>was last </a:t>
            </a:r>
            <a:r>
              <a:rPr lang="en-IN" dirty="0"/>
              <a:t>cached.</a:t>
            </a:r>
          </a:p>
          <a:p>
            <a:endParaRPr lang="en-IN" dirty="0"/>
          </a:p>
        </p:txBody>
      </p:sp>
    </p:spTree>
    <p:extLst>
      <p:ext uri="{BB962C8B-B14F-4D97-AF65-F5344CB8AC3E}">
        <p14:creationId xmlns="" xmlns:p14="http://schemas.microsoft.com/office/powerpoint/2010/main" val="37003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algn="just"/>
            <a:r>
              <a:rPr lang="en-IN" dirty="0"/>
              <a:t>(5) This web proxy discussed up to now is called as squid. This provides the </a:t>
            </a:r>
            <a:r>
              <a:rPr lang="en-IN" dirty="0" smtClean="0"/>
              <a:t>basic caching </a:t>
            </a:r>
            <a:r>
              <a:rPr lang="en-IN" dirty="0"/>
              <a:t>&amp; proxy function.</a:t>
            </a:r>
          </a:p>
          <a:p>
            <a:pPr algn="just"/>
            <a:r>
              <a:rPr lang="en-IN" dirty="0" smtClean="0"/>
              <a:t>(6</a:t>
            </a:r>
            <a:r>
              <a:rPr lang="en-IN" dirty="0"/>
              <a:t>) Squid also caches DNS lookups, to Speed up subsequent DNS queries , </a:t>
            </a:r>
            <a:r>
              <a:rPr lang="en-IN" dirty="0" smtClean="0"/>
              <a:t>performs </a:t>
            </a:r>
            <a:r>
              <a:rPr lang="en-IN" dirty="0" err="1" smtClean="0"/>
              <a:t>nonblocking</a:t>
            </a:r>
            <a:r>
              <a:rPr lang="en-IN" dirty="0" smtClean="0"/>
              <a:t> </a:t>
            </a:r>
            <a:r>
              <a:rPr lang="en-IN" dirty="0"/>
              <a:t>DNS queries, and implements negative caching  which means the </a:t>
            </a:r>
            <a:r>
              <a:rPr lang="en-IN" dirty="0" smtClean="0"/>
              <a:t>squid remembers </a:t>
            </a:r>
            <a:r>
              <a:rPr lang="en-IN" dirty="0"/>
              <a:t>when a request was made for an object.</a:t>
            </a:r>
          </a:p>
          <a:p>
            <a:pPr algn="just"/>
            <a:r>
              <a:rPr lang="en-IN" dirty="0"/>
              <a:t>(7) Squid can work as a transparent proxy with transparent </a:t>
            </a:r>
            <a:r>
              <a:rPr lang="en-IN" dirty="0" err="1"/>
              <a:t>proxing</a:t>
            </a:r>
            <a:r>
              <a:rPr lang="en-IN" dirty="0"/>
              <a:t>, web clients think they </a:t>
            </a:r>
            <a:r>
              <a:rPr lang="en-IN" dirty="0" smtClean="0"/>
              <a:t>are communicating </a:t>
            </a:r>
            <a:r>
              <a:rPr lang="en-IN" dirty="0"/>
              <a:t>with the requested servers when in fact they are communicating with the proxy.</a:t>
            </a:r>
          </a:p>
          <a:p>
            <a:endParaRPr lang="en-IN" dirty="0"/>
          </a:p>
        </p:txBody>
      </p:sp>
    </p:spTree>
    <p:extLst>
      <p:ext uri="{BB962C8B-B14F-4D97-AF65-F5344CB8AC3E}">
        <p14:creationId xmlns="" xmlns:p14="http://schemas.microsoft.com/office/powerpoint/2010/main" val="3193797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a:t>
            </a:r>
            <a:r>
              <a:rPr lang="en-IN" dirty="0"/>
              <a:t>Configuration of SQUID</a:t>
            </a:r>
            <a:br>
              <a:rPr lang="en-IN" dirty="0"/>
            </a:br>
            <a:endParaRPr lang="en-IN" dirty="0"/>
          </a:p>
        </p:txBody>
      </p:sp>
      <p:sp>
        <p:nvSpPr>
          <p:cNvPr id="3" name="Content Placeholder 2"/>
          <p:cNvSpPr>
            <a:spLocks noGrp="1"/>
          </p:cNvSpPr>
          <p:nvPr>
            <p:ph sz="quarter" idx="1"/>
          </p:nvPr>
        </p:nvSpPr>
        <p:spPr/>
        <p:txBody>
          <a:bodyPr>
            <a:normAutofit/>
          </a:bodyPr>
          <a:lstStyle/>
          <a:p>
            <a:r>
              <a:rPr lang="en-IN" dirty="0"/>
              <a:t>[root#] </a:t>
            </a:r>
            <a:r>
              <a:rPr lang="en-IN" dirty="0" err="1"/>
              <a:t>rpmquery</a:t>
            </a:r>
            <a:r>
              <a:rPr lang="en-IN" dirty="0"/>
              <a:t> –</a:t>
            </a:r>
            <a:r>
              <a:rPr lang="en-IN" dirty="0" err="1"/>
              <a:t>qa</a:t>
            </a:r>
            <a:r>
              <a:rPr lang="en-IN" dirty="0"/>
              <a:t> </a:t>
            </a:r>
            <a:r>
              <a:rPr lang="en-IN" dirty="0" smtClean="0"/>
              <a:t>squid</a:t>
            </a:r>
            <a:endParaRPr lang="en-IN" dirty="0"/>
          </a:p>
          <a:p>
            <a:r>
              <a:rPr lang="en-IN" dirty="0"/>
              <a:t>Squid-2.5.STABLE 8-1 </a:t>
            </a:r>
            <a:r>
              <a:rPr lang="en-IN" dirty="0" smtClean="0"/>
              <a:t>FC3.1</a:t>
            </a:r>
          </a:p>
          <a:p>
            <a:r>
              <a:rPr lang="en-IN" dirty="0"/>
              <a:t>The configuration process includes the following steps:</a:t>
            </a:r>
          </a:p>
          <a:p>
            <a:r>
              <a:rPr lang="en-IN" dirty="0"/>
              <a:t>(1) Verifying the kernel configuration</a:t>
            </a:r>
          </a:p>
          <a:p>
            <a:r>
              <a:rPr lang="en-IN" dirty="0"/>
              <a:t>(2) Configuration squid</a:t>
            </a:r>
          </a:p>
          <a:p>
            <a:r>
              <a:rPr lang="en-IN" dirty="0"/>
              <a:t>(3) Modifying the net filter configuration</a:t>
            </a:r>
          </a:p>
          <a:p>
            <a:r>
              <a:rPr lang="en-IN" dirty="0"/>
              <a:t>(4) </a:t>
            </a:r>
            <a:r>
              <a:rPr lang="en-IN" dirty="0" smtClean="0"/>
              <a:t>Starting </a:t>
            </a:r>
            <a:r>
              <a:rPr lang="en-IN" dirty="0"/>
              <a:t>squid </a:t>
            </a:r>
          </a:p>
          <a:p>
            <a:r>
              <a:rPr lang="en-IN" dirty="0"/>
              <a:t>(5) Testing the configuration</a:t>
            </a:r>
          </a:p>
          <a:p>
            <a:endParaRPr lang="en-IN" dirty="0"/>
          </a:p>
          <a:p>
            <a:endParaRPr lang="en-IN" dirty="0"/>
          </a:p>
        </p:txBody>
      </p:sp>
    </p:spTree>
    <p:extLst>
      <p:ext uri="{BB962C8B-B14F-4D97-AF65-F5344CB8AC3E}">
        <p14:creationId xmlns="" xmlns:p14="http://schemas.microsoft.com/office/powerpoint/2010/main" val="350362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 Verifying the kernel </a:t>
            </a:r>
            <a:r>
              <a:rPr lang="en-IN" b="1" dirty="0" smtClean="0"/>
              <a:t>configuration</a:t>
            </a:r>
            <a:endParaRPr lang="en-IN" dirty="0"/>
          </a:p>
        </p:txBody>
      </p:sp>
      <p:sp>
        <p:nvSpPr>
          <p:cNvPr id="3" name="Content Placeholder 2"/>
          <p:cNvSpPr>
            <a:spLocks noGrp="1"/>
          </p:cNvSpPr>
          <p:nvPr>
            <p:ph sz="quarter" idx="1"/>
          </p:nvPr>
        </p:nvSpPr>
        <p:spPr/>
        <p:txBody>
          <a:bodyPr/>
          <a:lstStyle/>
          <a:p>
            <a:pPr algn="just"/>
            <a:r>
              <a:rPr lang="en-IN" dirty="0"/>
              <a:t>(a) Verify the kernel configuration because the kernel features are needed such </a:t>
            </a:r>
            <a:r>
              <a:rPr lang="en-IN" dirty="0" smtClean="0"/>
              <a:t>as IP </a:t>
            </a:r>
            <a:r>
              <a:rPr lang="en-IN" dirty="0"/>
              <a:t>forwarding and </a:t>
            </a:r>
            <a:r>
              <a:rPr lang="en-IN" dirty="0" err="1"/>
              <a:t>netfilter</a:t>
            </a:r>
            <a:r>
              <a:rPr lang="en-IN" dirty="0"/>
              <a:t> (</a:t>
            </a:r>
            <a:r>
              <a:rPr lang="en-IN" dirty="0" err="1"/>
              <a:t>iptables</a:t>
            </a:r>
            <a:r>
              <a:rPr lang="en-IN" dirty="0"/>
              <a:t>) support.</a:t>
            </a:r>
          </a:p>
          <a:p>
            <a:pPr algn="just"/>
            <a:r>
              <a:rPr lang="en-IN" dirty="0"/>
              <a:t>(b) The most important kernel features user need is </a:t>
            </a:r>
            <a:r>
              <a:rPr lang="en-IN" dirty="0" err="1"/>
              <a:t>netfilter</a:t>
            </a:r>
            <a:r>
              <a:rPr lang="en-IN" dirty="0"/>
              <a:t> support because </a:t>
            </a:r>
            <a:r>
              <a:rPr lang="en-IN" dirty="0" smtClean="0"/>
              <a:t>it handles </a:t>
            </a:r>
            <a:r>
              <a:rPr lang="en-IN" dirty="0"/>
              <a:t>the actual </a:t>
            </a:r>
            <a:r>
              <a:rPr lang="en-IN" dirty="0" err="1"/>
              <a:t>proxying</a:t>
            </a:r>
            <a:r>
              <a:rPr lang="en-IN" dirty="0"/>
              <a:t> of browser request.</a:t>
            </a:r>
          </a:p>
          <a:p>
            <a:endParaRPr lang="en-IN" dirty="0"/>
          </a:p>
        </p:txBody>
      </p:sp>
    </p:spTree>
    <p:extLst>
      <p:ext uri="{BB962C8B-B14F-4D97-AF65-F5344CB8AC3E}">
        <p14:creationId xmlns="" xmlns:p14="http://schemas.microsoft.com/office/powerpoint/2010/main" val="2904759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a:t>(c) Specifically user needs to enable </a:t>
            </a:r>
            <a:r>
              <a:rPr lang="en-IN" dirty="0" err="1"/>
              <a:t>netfilter</a:t>
            </a:r>
            <a:r>
              <a:rPr lang="en-IN" dirty="0"/>
              <a:t> and the modules that support:</a:t>
            </a:r>
          </a:p>
          <a:p>
            <a:r>
              <a:rPr lang="en-IN" dirty="0"/>
              <a:t>(i) Connecting tracking</a:t>
            </a:r>
          </a:p>
          <a:p>
            <a:r>
              <a:rPr lang="en-IN" dirty="0"/>
              <a:t>(ii) IP tables </a:t>
            </a:r>
          </a:p>
          <a:p>
            <a:r>
              <a:rPr lang="en-IN" dirty="0"/>
              <a:t>(iii) Full network address translation</a:t>
            </a:r>
          </a:p>
          <a:p>
            <a:r>
              <a:rPr lang="en-IN" dirty="0"/>
              <a:t>(iv) support for redirect target</a:t>
            </a:r>
          </a:p>
          <a:p>
            <a:r>
              <a:rPr lang="en-IN" dirty="0"/>
              <a:t>(d)the first thing to do  is enable IP forwarding on the system that will run the squid.</a:t>
            </a:r>
          </a:p>
          <a:p>
            <a:endParaRPr lang="en-IN" dirty="0"/>
          </a:p>
        </p:txBody>
      </p:sp>
    </p:spTree>
    <p:extLst>
      <p:ext uri="{BB962C8B-B14F-4D97-AF65-F5344CB8AC3E}">
        <p14:creationId xmlns="" xmlns:p14="http://schemas.microsoft.com/office/powerpoint/2010/main" val="1212784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IN" dirty="0"/>
              <a:t>(e) IP forwarding enables the kernel to send or forward packets that arrive on </a:t>
            </a:r>
            <a:r>
              <a:rPr lang="en-IN" dirty="0" smtClean="0"/>
              <a:t>network </a:t>
            </a:r>
            <a:r>
              <a:rPr lang="en-IN" dirty="0"/>
              <a:t>interface to another.</a:t>
            </a:r>
          </a:p>
          <a:p>
            <a:r>
              <a:rPr lang="en-IN" dirty="0"/>
              <a:t>(f) To check whether  IP forwarding is enable or not there is a command as:</a:t>
            </a:r>
          </a:p>
          <a:p>
            <a:r>
              <a:rPr lang="en-IN" dirty="0" err="1"/>
              <a:t>sysctl</a:t>
            </a:r>
            <a:r>
              <a:rPr lang="en-IN" dirty="0"/>
              <a:t> -n net.ipv4.ip_forward</a:t>
            </a:r>
          </a:p>
          <a:p>
            <a:r>
              <a:rPr lang="en-IN" dirty="0"/>
              <a:t>(g) This command queries the kernel directly. If the output value is 1 </a:t>
            </a:r>
            <a:r>
              <a:rPr lang="en-IN" dirty="0" smtClean="0"/>
              <a:t>then forwarding </a:t>
            </a:r>
            <a:r>
              <a:rPr lang="en-IN" dirty="0"/>
              <a:t>is enabled. if the value is 0 it is disabled</a:t>
            </a:r>
            <a:r>
              <a:rPr lang="en-IN" dirty="0" smtClean="0"/>
              <a:t>.</a:t>
            </a:r>
            <a:endParaRPr lang="en-IN" dirty="0"/>
          </a:p>
        </p:txBody>
      </p:sp>
    </p:spTree>
    <p:extLst>
      <p:ext uri="{BB962C8B-B14F-4D97-AF65-F5344CB8AC3E}">
        <p14:creationId xmlns="" xmlns:p14="http://schemas.microsoft.com/office/powerpoint/2010/main" val="1097758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(h) To enable , execute</a:t>
            </a:r>
          </a:p>
          <a:p>
            <a:r>
              <a:rPr lang="en-IN" dirty="0" err="1"/>
              <a:t>s</a:t>
            </a:r>
            <a:r>
              <a:rPr lang="en-IN" dirty="0" err="1" smtClean="0"/>
              <a:t>ysctl</a:t>
            </a:r>
            <a:r>
              <a:rPr lang="en-IN" dirty="0" smtClean="0"/>
              <a:t> -w net.ipv4.ip_forward=1</a:t>
            </a:r>
          </a:p>
          <a:p>
            <a:r>
              <a:rPr lang="en-IN" dirty="0" smtClean="0"/>
              <a:t>(i) To permanently enable , modify </a:t>
            </a:r>
            <a:r>
              <a:rPr lang="en-IN" dirty="0" err="1" smtClean="0"/>
              <a:t>sysctl-conf</a:t>
            </a:r>
            <a:r>
              <a:rPr lang="en-IN" dirty="0" smtClean="0"/>
              <a:t> as</a:t>
            </a:r>
          </a:p>
          <a:p>
            <a:r>
              <a:rPr lang="en-IN" dirty="0" smtClean="0"/>
              <a:t>vi / </a:t>
            </a:r>
            <a:r>
              <a:rPr lang="en-IN" dirty="0" err="1" smtClean="0"/>
              <a:t>etc</a:t>
            </a:r>
            <a:r>
              <a:rPr lang="en-IN" dirty="0" smtClean="0"/>
              <a:t> / </a:t>
            </a:r>
            <a:r>
              <a:rPr lang="en-IN" dirty="0" err="1" smtClean="0"/>
              <a:t>sysctl.conf</a:t>
            </a:r>
            <a:endParaRPr lang="en-IN" dirty="0" smtClean="0"/>
          </a:p>
          <a:p>
            <a:r>
              <a:rPr lang="en-IN" dirty="0" smtClean="0"/>
              <a:t>net.ipv4.ip_forward =1</a:t>
            </a:r>
          </a:p>
          <a:p>
            <a:endParaRPr lang="en-IN" dirty="0"/>
          </a:p>
        </p:txBody>
      </p:sp>
    </p:spTree>
    <p:extLst>
      <p:ext uri="{BB962C8B-B14F-4D97-AF65-F5344CB8AC3E}">
        <p14:creationId xmlns="" xmlns:p14="http://schemas.microsoft.com/office/powerpoint/2010/main" val="20668292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TotalTime>
  <Words>1095</Words>
  <Application>Microsoft Office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Unit - III</vt:lpstr>
      <vt:lpstr> Caching Proxy Server </vt:lpstr>
      <vt:lpstr>Slide 3</vt:lpstr>
      <vt:lpstr>Slide 4</vt:lpstr>
      <vt:lpstr>  Configuration of SQUID </vt:lpstr>
      <vt:lpstr> Verifying the kernel configuration</vt:lpstr>
      <vt:lpstr>Slide 7</vt:lpstr>
      <vt:lpstr>Slide 8</vt:lpstr>
      <vt:lpstr>Slide 9</vt:lpstr>
      <vt:lpstr> Configuring Squid </vt:lpstr>
      <vt:lpstr>Slide 11</vt:lpstr>
      <vt:lpstr>Slide 12</vt:lpstr>
      <vt:lpstr>Slide 13</vt:lpstr>
      <vt:lpstr> Modifying netfilter </vt:lpstr>
      <vt:lpstr>Slide 15</vt:lpstr>
      <vt:lpstr>Starting squid: </vt:lpstr>
      <vt:lpstr> Testing the configuration: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III</dc:title>
  <dc:creator>lenovo</dc:creator>
  <cp:lastModifiedBy>disha</cp:lastModifiedBy>
  <cp:revision>19</cp:revision>
  <dcterms:created xsi:type="dcterms:W3CDTF">2015-08-11T13:30:31Z</dcterms:created>
  <dcterms:modified xsi:type="dcterms:W3CDTF">2016-07-18T07:18:51Z</dcterms:modified>
</cp:coreProperties>
</file>