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A3AF605-C71E-40C1-B59E-ADE173B17724}" type="datetimeFigureOut">
              <a:rPr lang="en-IN" smtClean="0"/>
              <a:pPr/>
              <a:t>18-02-2016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110F1D-A5BA-47B9-B571-E3C7575C1A77}" type="slidenum">
              <a:rPr lang="en-IN" smtClean="0"/>
              <a:pPr/>
              <a:t>‹#›</a:t>
            </a:fld>
            <a:endParaRPr lang="en-IN"/>
          </a:p>
        </p:txBody>
      </p:sp>
    </p:spTree>
    <p:extLst>
      <p:ext uri="{BB962C8B-B14F-4D97-AF65-F5344CB8AC3E}">
        <p14:creationId xmlns:p14="http://schemas.microsoft.com/office/powerpoint/2010/main" xmlns="" val="1155085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A3AF605-C71E-40C1-B59E-ADE173B17724}" type="datetimeFigureOut">
              <a:rPr lang="en-IN" smtClean="0"/>
              <a:pPr/>
              <a:t>18-02-2016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110F1D-A5BA-47B9-B571-E3C7575C1A77}" type="slidenum">
              <a:rPr lang="en-IN" smtClean="0"/>
              <a:pPr/>
              <a:t>‹#›</a:t>
            </a:fld>
            <a:endParaRPr lang="en-IN"/>
          </a:p>
        </p:txBody>
      </p:sp>
    </p:spTree>
    <p:extLst>
      <p:ext uri="{BB962C8B-B14F-4D97-AF65-F5344CB8AC3E}">
        <p14:creationId xmlns:p14="http://schemas.microsoft.com/office/powerpoint/2010/main" xmlns="" val="207768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A3AF605-C71E-40C1-B59E-ADE173B17724}" type="datetimeFigureOut">
              <a:rPr lang="en-IN" smtClean="0"/>
              <a:pPr/>
              <a:t>18-02-2016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110F1D-A5BA-47B9-B571-E3C7575C1A77}" type="slidenum">
              <a:rPr lang="en-IN" smtClean="0"/>
              <a:pPr/>
              <a:t>‹#›</a:t>
            </a:fld>
            <a:endParaRPr lang="en-IN"/>
          </a:p>
        </p:txBody>
      </p:sp>
    </p:spTree>
    <p:extLst>
      <p:ext uri="{BB962C8B-B14F-4D97-AF65-F5344CB8AC3E}">
        <p14:creationId xmlns:p14="http://schemas.microsoft.com/office/powerpoint/2010/main" xmlns="" val="96263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A3AF605-C71E-40C1-B59E-ADE173B17724}" type="datetimeFigureOut">
              <a:rPr lang="en-IN" smtClean="0"/>
              <a:pPr/>
              <a:t>18-02-2016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110F1D-A5BA-47B9-B571-E3C7575C1A77}" type="slidenum">
              <a:rPr lang="en-IN" smtClean="0"/>
              <a:pPr/>
              <a:t>‹#›</a:t>
            </a:fld>
            <a:endParaRPr lang="en-IN"/>
          </a:p>
        </p:txBody>
      </p:sp>
    </p:spTree>
    <p:extLst>
      <p:ext uri="{BB962C8B-B14F-4D97-AF65-F5344CB8AC3E}">
        <p14:creationId xmlns:p14="http://schemas.microsoft.com/office/powerpoint/2010/main" xmlns="" val="2961749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3AF605-C71E-40C1-B59E-ADE173B17724}" type="datetimeFigureOut">
              <a:rPr lang="en-IN" smtClean="0"/>
              <a:pPr/>
              <a:t>18-02-2016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110F1D-A5BA-47B9-B571-E3C7575C1A77}" type="slidenum">
              <a:rPr lang="en-IN" smtClean="0"/>
              <a:pPr/>
              <a:t>‹#›</a:t>
            </a:fld>
            <a:endParaRPr lang="en-IN"/>
          </a:p>
        </p:txBody>
      </p:sp>
    </p:spTree>
    <p:extLst>
      <p:ext uri="{BB962C8B-B14F-4D97-AF65-F5344CB8AC3E}">
        <p14:creationId xmlns:p14="http://schemas.microsoft.com/office/powerpoint/2010/main" xmlns="" val="705378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A3AF605-C71E-40C1-B59E-ADE173B17724}" type="datetimeFigureOut">
              <a:rPr lang="en-IN" smtClean="0"/>
              <a:pPr/>
              <a:t>18-02-2016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110F1D-A5BA-47B9-B571-E3C7575C1A77}" type="slidenum">
              <a:rPr lang="en-IN" smtClean="0"/>
              <a:pPr/>
              <a:t>‹#›</a:t>
            </a:fld>
            <a:endParaRPr lang="en-IN"/>
          </a:p>
        </p:txBody>
      </p:sp>
    </p:spTree>
    <p:extLst>
      <p:ext uri="{BB962C8B-B14F-4D97-AF65-F5344CB8AC3E}">
        <p14:creationId xmlns:p14="http://schemas.microsoft.com/office/powerpoint/2010/main" xmlns="" val="2263456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A3AF605-C71E-40C1-B59E-ADE173B17724}" type="datetimeFigureOut">
              <a:rPr lang="en-IN" smtClean="0"/>
              <a:pPr/>
              <a:t>18-02-2016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F110F1D-A5BA-47B9-B571-E3C7575C1A77}" type="slidenum">
              <a:rPr lang="en-IN" smtClean="0"/>
              <a:pPr/>
              <a:t>‹#›</a:t>
            </a:fld>
            <a:endParaRPr lang="en-IN"/>
          </a:p>
        </p:txBody>
      </p:sp>
    </p:spTree>
    <p:extLst>
      <p:ext uri="{BB962C8B-B14F-4D97-AF65-F5344CB8AC3E}">
        <p14:creationId xmlns:p14="http://schemas.microsoft.com/office/powerpoint/2010/main" xmlns="" val="4226261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A3AF605-C71E-40C1-B59E-ADE173B17724}" type="datetimeFigureOut">
              <a:rPr lang="en-IN" smtClean="0"/>
              <a:pPr/>
              <a:t>18-02-2016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F110F1D-A5BA-47B9-B571-E3C7575C1A77}" type="slidenum">
              <a:rPr lang="en-IN" smtClean="0"/>
              <a:pPr/>
              <a:t>‹#›</a:t>
            </a:fld>
            <a:endParaRPr lang="en-IN"/>
          </a:p>
        </p:txBody>
      </p:sp>
    </p:spTree>
    <p:extLst>
      <p:ext uri="{BB962C8B-B14F-4D97-AF65-F5344CB8AC3E}">
        <p14:creationId xmlns:p14="http://schemas.microsoft.com/office/powerpoint/2010/main" xmlns="" val="2846635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AF605-C71E-40C1-B59E-ADE173B17724}" type="datetimeFigureOut">
              <a:rPr lang="en-IN" smtClean="0"/>
              <a:pPr/>
              <a:t>18-02-2016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F110F1D-A5BA-47B9-B571-E3C7575C1A77}" type="slidenum">
              <a:rPr lang="en-IN" smtClean="0"/>
              <a:pPr/>
              <a:t>‹#›</a:t>
            </a:fld>
            <a:endParaRPr lang="en-IN"/>
          </a:p>
        </p:txBody>
      </p:sp>
    </p:spTree>
    <p:extLst>
      <p:ext uri="{BB962C8B-B14F-4D97-AF65-F5344CB8AC3E}">
        <p14:creationId xmlns:p14="http://schemas.microsoft.com/office/powerpoint/2010/main" xmlns="" val="492023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AF605-C71E-40C1-B59E-ADE173B17724}" type="datetimeFigureOut">
              <a:rPr lang="en-IN" smtClean="0"/>
              <a:pPr/>
              <a:t>18-02-2016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110F1D-A5BA-47B9-B571-E3C7575C1A77}" type="slidenum">
              <a:rPr lang="en-IN" smtClean="0"/>
              <a:pPr/>
              <a:t>‹#›</a:t>
            </a:fld>
            <a:endParaRPr lang="en-IN"/>
          </a:p>
        </p:txBody>
      </p:sp>
    </p:spTree>
    <p:extLst>
      <p:ext uri="{BB962C8B-B14F-4D97-AF65-F5344CB8AC3E}">
        <p14:creationId xmlns:p14="http://schemas.microsoft.com/office/powerpoint/2010/main" xmlns="" val="2560828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AF605-C71E-40C1-B59E-ADE173B17724}" type="datetimeFigureOut">
              <a:rPr lang="en-IN" smtClean="0"/>
              <a:pPr/>
              <a:t>18-02-2016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110F1D-A5BA-47B9-B571-E3C7575C1A77}" type="slidenum">
              <a:rPr lang="en-IN" smtClean="0"/>
              <a:pPr/>
              <a:t>‹#›</a:t>
            </a:fld>
            <a:endParaRPr lang="en-IN"/>
          </a:p>
        </p:txBody>
      </p:sp>
    </p:spTree>
    <p:extLst>
      <p:ext uri="{BB962C8B-B14F-4D97-AF65-F5344CB8AC3E}">
        <p14:creationId xmlns:p14="http://schemas.microsoft.com/office/powerpoint/2010/main" xmlns="" val="278701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AF605-C71E-40C1-B59E-ADE173B17724}" type="datetimeFigureOut">
              <a:rPr lang="en-IN" smtClean="0"/>
              <a:pPr/>
              <a:t>18-02-2016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110F1D-A5BA-47B9-B571-E3C7575C1A77}" type="slidenum">
              <a:rPr lang="en-IN" smtClean="0"/>
              <a:pPr/>
              <a:t>‹#›</a:t>
            </a:fld>
            <a:endParaRPr lang="en-IN"/>
          </a:p>
        </p:txBody>
      </p:sp>
    </p:spTree>
    <p:extLst>
      <p:ext uri="{BB962C8B-B14F-4D97-AF65-F5344CB8AC3E}">
        <p14:creationId xmlns:p14="http://schemas.microsoft.com/office/powerpoint/2010/main" xmlns="" val="1794703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5</a:t>
            </a: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xmlns="" val="1024429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dirty="0"/>
              <a:t>By providing us the </a:t>
            </a:r>
            <a:r>
              <a:rPr lang="en-IN" i="1" dirty="0"/>
              <a:t>ROLAP option</a:t>
            </a:r>
            <a:r>
              <a:rPr lang="en-IN" dirty="0"/>
              <a:t>, the Oracle Warehouse Builder opens to us the design features of cubes and dimensions even though we'll be implementing them relationally with tables in our database. </a:t>
            </a:r>
            <a:endParaRPr lang="en-IN" dirty="0" smtClean="0"/>
          </a:p>
          <a:p>
            <a:r>
              <a:rPr lang="en-IN" dirty="0" smtClean="0"/>
              <a:t>Choosing </a:t>
            </a:r>
            <a:r>
              <a:rPr lang="en-IN" dirty="0"/>
              <a:t>that option rather than just implementing tables directly saves us from having to worry about dimension keys, sequences to populate them, and providing lookups of dimension record keys to fill in for our cube</a:t>
            </a:r>
            <a:r>
              <a:rPr lang="en-IN" dirty="0" smtClean="0"/>
              <a:t>.</a:t>
            </a:r>
          </a:p>
          <a:p>
            <a:endParaRPr lang="en-IN" dirty="0"/>
          </a:p>
        </p:txBody>
      </p:sp>
    </p:spTree>
    <p:extLst>
      <p:ext uri="{BB962C8B-B14F-4D97-AF65-F5344CB8AC3E}">
        <p14:creationId xmlns:p14="http://schemas.microsoft.com/office/powerpoint/2010/main" xmlns="" val="2037796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dirty="0" smtClean="0"/>
              <a:t> When loading a dimension, all we have to do is map data to it and it handles constructing the levels and assigning keys automatically.</a:t>
            </a:r>
          </a:p>
          <a:p>
            <a:r>
              <a:rPr lang="en-IN" dirty="0" smtClean="0"/>
              <a:t> When mapping to the cube, all we have to do is specify business identifier attributes in our dimensions and map values to them in the cube. 	</a:t>
            </a:r>
          </a:p>
          <a:p>
            <a:r>
              <a:rPr lang="en-IN" dirty="0"/>
              <a:t>The underlying tables and sequences are all built automatically for us, so we need not be concerned with building any tables or sequences</a:t>
            </a:r>
            <a:r>
              <a:rPr lang="en-IN" dirty="0" smtClean="0"/>
              <a:t>.</a:t>
            </a:r>
          </a:p>
          <a:p>
            <a:r>
              <a:rPr lang="en-IN" dirty="0"/>
              <a:t>The </a:t>
            </a:r>
            <a:r>
              <a:rPr lang="en-IN" b="1" dirty="0"/>
              <a:t>Expression Builder </a:t>
            </a:r>
            <a:r>
              <a:rPr lang="en-IN" dirty="0"/>
              <a:t>provides us a powerful tool to use for interactively building expressions. 	</a:t>
            </a:r>
          </a:p>
          <a:p>
            <a:r>
              <a:rPr lang="en-IN" dirty="0" smtClean="0"/>
              <a:t> </a:t>
            </a:r>
            <a:r>
              <a:rPr lang="en-IN" dirty="0"/>
              <a:t>	</a:t>
            </a:r>
          </a:p>
          <a:p>
            <a:endParaRPr lang="en-IN" dirty="0"/>
          </a:p>
        </p:txBody>
      </p:sp>
    </p:spTree>
    <p:extLst>
      <p:ext uri="{BB962C8B-B14F-4D97-AF65-F5344CB8AC3E}">
        <p14:creationId xmlns:p14="http://schemas.microsoft.com/office/powerpoint/2010/main" xmlns="" val="32363588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6600" b="1" dirty="0" smtClean="0"/>
              <a:t>Validating, Generating, Deploying and Executing Objects</a:t>
            </a:r>
            <a:endParaRPr lang="en-IN" sz="6600" b="1" dirty="0"/>
          </a:p>
        </p:txBody>
      </p:sp>
    </p:spTree>
    <p:extLst>
      <p:ext uri="{BB962C8B-B14F-4D97-AF65-F5344CB8AC3E}">
        <p14:creationId xmlns:p14="http://schemas.microsoft.com/office/powerpoint/2010/main" xmlns="" val="1559710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dirty="0"/>
              <a:t>The process of building the data warehouse from our model in the Warehouse Builder involves the following four steps: </a:t>
            </a:r>
            <a:endParaRPr lang="en-IN" dirty="0" smtClean="0"/>
          </a:p>
          <a:p>
            <a:r>
              <a:rPr lang="en-IN" b="1" dirty="0" smtClean="0"/>
              <a:t>Validating</a:t>
            </a:r>
            <a:r>
              <a:rPr lang="en-IN" dirty="0"/>
              <a:t>: Checking objects and mappings for errors. </a:t>
            </a:r>
            <a:r>
              <a:rPr lang="en-IN" b="1" dirty="0"/>
              <a:t>Generating</a:t>
            </a:r>
            <a:r>
              <a:rPr lang="en-IN" dirty="0"/>
              <a:t>: Creating the code that will be executed to create the objects and run the mappings. </a:t>
            </a:r>
            <a:endParaRPr lang="en-IN" dirty="0" smtClean="0"/>
          </a:p>
          <a:p>
            <a:r>
              <a:rPr lang="en-IN" b="1" dirty="0" smtClean="0"/>
              <a:t>Deploying</a:t>
            </a:r>
            <a:r>
              <a:rPr lang="en-IN" dirty="0"/>
              <a:t>: Creating the physical objects in the database from the logical objects we designed in the Warehouse Builder</a:t>
            </a:r>
            <a:r>
              <a:rPr lang="en-IN" dirty="0" smtClean="0"/>
              <a:t>.</a:t>
            </a:r>
          </a:p>
          <a:p>
            <a:r>
              <a:rPr lang="en-IN" dirty="0" smtClean="0"/>
              <a:t> </a:t>
            </a:r>
            <a:r>
              <a:rPr lang="en-IN" b="1" dirty="0"/>
              <a:t>Executing</a:t>
            </a:r>
            <a:r>
              <a:rPr lang="en-IN" dirty="0"/>
              <a:t>: Executing the logic that is found in the deployed mappings for mappings and transformations. 	</a:t>
            </a:r>
          </a:p>
          <a:p>
            <a:endParaRPr lang="en-IN" dirty="0"/>
          </a:p>
        </p:txBody>
      </p:sp>
    </p:spTree>
    <p:extLst>
      <p:ext uri="{BB962C8B-B14F-4D97-AF65-F5344CB8AC3E}">
        <p14:creationId xmlns:p14="http://schemas.microsoft.com/office/powerpoint/2010/main" xmlns="" val="1839248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Validating</a:t>
            </a:r>
            <a:endParaRPr lang="en-IN" dirty="0"/>
          </a:p>
        </p:txBody>
      </p:sp>
      <p:sp>
        <p:nvSpPr>
          <p:cNvPr id="3" name="Content Placeholder 2"/>
          <p:cNvSpPr>
            <a:spLocks noGrp="1"/>
          </p:cNvSpPr>
          <p:nvPr>
            <p:ph idx="1"/>
          </p:nvPr>
        </p:nvSpPr>
        <p:spPr/>
        <p:txBody>
          <a:bodyPr/>
          <a:lstStyle/>
          <a:p>
            <a:r>
              <a:rPr lang="en-IN" dirty="0" smtClean="0"/>
              <a:t>The </a:t>
            </a:r>
            <a:r>
              <a:rPr lang="en-IN" dirty="0"/>
              <a:t>process of validation is </a:t>
            </a:r>
            <a:r>
              <a:rPr lang="en-IN" dirty="0" smtClean="0"/>
              <a:t>about </a:t>
            </a:r>
            <a:r>
              <a:rPr lang="en-IN" dirty="0"/>
              <a:t>making sure the objects and mappings </a:t>
            </a:r>
            <a:r>
              <a:rPr lang="en-IN" dirty="0" smtClean="0"/>
              <a:t>are </a:t>
            </a:r>
            <a:r>
              <a:rPr lang="en-IN" dirty="0"/>
              <a:t>defined in the Warehouse Builder have </a:t>
            </a:r>
            <a:r>
              <a:rPr lang="en-IN" dirty="0" smtClean="0"/>
              <a:t>no </a:t>
            </a:r>
            <a:r>
              <a:rPr lang="en-IN" dirty="0"/>
              <a:t>errors in design. 	</a:t>
            </a:r>
          </a:p>
          <a:p>
            <a:endParaRPr lang="en-IN" dirty="0"/>
          </a:p>
        </p:txBody>
      </p:sp>
    </p:spTree>
    <p:extLst>
      <p:ext uri="{BB962C8B-B14F-4D97-AF65-F5344CB8AC3E}">
        <p14:creationId xmlns:p14="http://schemas.microsoft.com/office/powerpoint/2010/main" xmlns="" val="2521305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Validating In Design Center</a:t>
            </a:r>
            <a:endParaRPr lang="en-IN" dirty="0"/>
          </a:p>
        </p:txBody>
      </p:sp>
      <p:sp>
        <p:nvSpPr>
          <p:cNvPr id="3" name="Content Placeholder 2"/>
          <p:cNvSpPr>
            <a:spLocks noGrp="1"/>
          </p:cNvSpPr>
          <p:nvPr>
            <p:ph idx="1"/>
          </p:nvPr>
        </p:nvSpPr>
        <p:spPr/>
        <p:txBody>
          <a:bodyPr/>
          <a:lstStyle/>
          <a:p>
            <a:r>
              <a:rPr lang="en-US" dirty="0" smtClean="0"/>
              <a:t>Design Center | ACME_DW_PROJECT | Databases | Oracle | ACME_DW_LOCATION</a:t>
            </a:r>
          </a:p>
          <a:p>
            <a:r>
              <a:rPr lang="en-US" dirty="0" smtClean="0"/>
              <a:t>User :  </a:t>
            </a:r>
            <a:r>
              <a:rPr lang="en-US" dirty="0" err="1" smtClean="0"/>
              <a:t>acmeowb</a:t>
            </a:r>
            <a:endParaRPr lang="en-US" dirty="0" smtClean="0"/>
          </a:p>
          <a:p>
            <a:r>
              <a:rPr lang="en-US" dirty="0" smtClean="0"/>
              <a:t>Right click on Oracle and select Validate.</a:t>
            </a:r>
          </a:p>
          <a:p>
            <a:r>
              <a:rPr lang="en-US" dirty="0" smtClean="0"/>
              <a:t>It will show the POS_TRANS_STAGE table to validate.</a:t>
            </a:r>
          </a:p>
          <a:p>
            <a:pPr marL="0" indent="0">
              <a:buNone/>
            </a:pPr>
            <a:endParaRPr lang="en-IN" dirty="0"/>
          </a:p>
        </p:txBody>
      </p:sp>
    </p:spTree>
    <p:extLst>
      <p:ext uri="{BB962C8B-B14F-4D97-AF65-F5344CB8AC3E}">
        <p14:creationId xmlns:p14="http://schemas.microsoft.com/office/powerpoint/2010/main" xmlns="" val="3914420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Validation</a:t>
            </a:r>
            <a:endParaRPr lang="en-IN" dirty="0"/>
          </a:p>
        </p:txBody>
      </p:sp>
      <p:sp>
        <p:nvSpPr>
          <p:cNvPr id="3" name="Content Placeholder 2"/>
          <p:cNvSpPr>
            <a:spLocks noGrp="1"/>
          </p:cNvSpPr>
          <p:nvPr>
            <p:ph idx="1"/>
          </p:nvPr>
        </p:nvSpPr>
        <p:spPr/>
        <p:txBody>
          <a:bodyPr/>
          <a:lstStyle/>
          <a:p>
            <a:r>
              <a:rPr lang="en-IN" dirty="0"/>
              <a:t>The validation will result in one of the following three possibilities: </a:t>
            </a:r>
            <a:endParaRPr lang="en-IN" dirty="0" smtClean="0"/>
          </a:p>
          <a:p>
            <a:r>
              <a:rPr lang="en-IN" dirty="0" smtClean="0"/>
              <a:t>1</a:t>
            </a:r>
            <a:r>
              <a:rPr lang="en-IN" dirty="0"/>
              <a:t>. The validation completes successfully with no warnings and/or errors as this one did</a:t>
            </a:r>
            <a:r>
              <a:rPr lang="en-IN" dirty="0" smtClean="0"/>
              <a:t>.</a:t>
            </a:r>
          </a:p>
          <a:p>
            <a:r>
              <a:rPr lang="en-IN" dirty="0" smtClean="0"/>
              <a:t> </a:t>
            </a:r>
            <a:r>
              <a:rPr lang="en-IN" dirty="0"/>
              <a:t>2. The validation completes successfully, but with some non-fatal warnings</a:t>
            </a:r>
            <a:r>
              <a:rPr lang="en-IN" dirty="0" smtClean="0"/>
              <a:t>.</a:t>
            </a:r>
          </a:p>
          <a:p>
            <a:r>
              <a:rPr lang="en-IN" dirty="0" smtClean="0"/>
              <a:t> </a:t>
            </a:r>
            <a:r>
              <a:rPr lang="en-IN" dirty="0"/>
              <a:t>3. The validation fails due to one or more errors having been found. 	</a:t>
            </a:r>
          </a:p>
          <a:p>
            <a:endParaRPr lang="en-IN" dirty="0"/>
          </a:p>
        </p:txBody>
      </p:sp>
    </p:spTree>
    <p:extLst>
      <p:ext uri="{BB962C8B-B14F-4D97-AF65-F5344CB8AC3E}">
        <p14:creationId xmlns:p14="http://schemas.microsoft.com/office/powerpoint/2010/main" xmlns="" val="30560943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Validating from Data Object Editor</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Double-click </a:t>
            </a:r>
            <a:r>
              <a:rPr lang="en-IN" dirty="0"/>
              <a:t>on the POS_TRANS_STAGE table name in the Design </a:t>
            </a:r>
            <a:r>
              <a:rPr lang="en-IN" dirty="0" err="1"/>
              <a:t>Center</a:t>
            </a:r>
            <a:r>
              <a:rPr lang="en-IN" dirty="0"/>
              <a:t> to launch the Data Object </a:t>
            </a:r>
            <a:r>
              <a:rPr lang="en-IN" dirty="0" smtClean="0"/>
              <a:t>Editor.</a:t>
            </a:r>
          </a:p>
          <a:p>
            <a:r>
              <a:rPr lang="en-IN" dirty="0"/>
              <a:t>right-click on the object displayed on the Canvas </a:t>
            </a:r>
            <a:r>
              <a:rPr lang="en-IN" dirty="0" smtClean="0"/>
              <a:t>and select </a:t>
            </a:r>
            <a:r>
              <a:rPr lang="en-IN" b="1" dirty="0"/>
              <a:t>Validate </a:t>
            </a:r>
            <a:r>
              <a:rPr lang="en-IN" dirty="0"/>
              <a:t>from the </a:t>
            </a:r>
            <a:r>
              <a:rPr lang="en-IN" b="1" dirty="0"/>
              <a:t>Object </a:t>
            </a:r>
            <a:r>
              <a:rPr lang="en-IN" dirty="0"/>
              <a:t>menu on the main editor menu bar. </a:t>
            </a:r>
            <a:endParaRPr lang="en-IN" dirty="0" smtClean="0"/>
          </a:p>
          <a:p>
            <a:r>
              <a:rPr lang="en-IN" dirty="0"/>
              <a:t>When we validate from the Data Object Editor, it is on an object-by-object basis for objects appearing in the editor canvas. 	</a:t>
            </a:r>
          </a:p>
          <a:p>
            <a:pPr marL="0" indent="0">
              <a:buNone/>
            </a:pPr>
            <a:r>
              <a:rPr lang="en-IN" dirty="0"/>
              <a:t>	</a:t>
            </a:r>
          </a:p>
          <a:p>
            <a:endParaRPr lang="en-IN" dirty="0"/>
          </a:p>
          <a:p>
            <a:endParaRPr lang="en-IN" dirty="0"/>
          </a:p>
        </p:txBody>
      </p:sp>
    </p:spTree>
    <p:extLst>
      <p:ext uri="{BB962C8B-B14F-4D97-AF65-F5344CB8AC3E}">
        <p14:creationId xmlns:p14="http://schemas.microsoft.com/office/powerpoint/2010/main" xmlns="" val="3055452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Validating in Mapping Editor</a:t>
            </a:r>
            <a:endParaRPr lang="en-IN" dirty="0"/>
          </a:p>
        </p:txBody>
      </p:sp>
      <p:sp>
        <p:nvSpPr>
          <p:cNvPr id="3" name="Content Placeholder 2"/>
          <p:cNvSpPr>
            <a:spLocks noGrp="1"/>
          </p:cNvSpPr>
          <p:nvPr>
            <p:ph idx="1"/>
          </p:nvPr>
        </p:nvSpPr>
        <p:spPr/>
        <p:txBody>
          <a:bodyPr/>
          <a:lstStyle/>
          <a:p>
            <a:r>
              <a:rPr lang="en-IN" dirty="0"/>
              <a:t>select </a:t>
            </a:r>
            <a:r>
              <a:rPr lang="en-IN" b="1" dirty="0"/>
              <a:t>Validate </a:t>
            </a:r>
            <a:r>
              <a:rPr lang="en-IN" dirty="0"/>
              <a:t>from the </a:t>
            </a:r>
            <a:r>
              <a:rPr lang="en-IN" b="1" dirty="0"/>
              <a:t>Mapping </a:t>
            </a:r>
            <a:r>
              <a:rPr lang="en-IN" dirty="0"/>
              <a:t>menu or press the Validate icon in the toolbar</a:t>
            </a:r>
            <a:r>
              <a:rPr lang="en-IN" dirty="0" smtClean="0"/>
              <a:t>.</a:t>
            </a:r>
          </a:p>
          <a:p>
            <a:r>
              <a:rPr lang="en-IN" dirty="0" err="1" smtClean="0"/>
              <a:t>Eg</a:t>
            </a:r>
            <a:r>
              <a:rPr lang="en-IN" dirty="0" smtClean="0"/>
              <a:t> : STORE_MAP</a:t>
            </a:r>
          </a:p>
          <a:p>
            <a:r>
              <a:rPr lang="en-IN" dirty="0" smtClean="0"/>
              <a:t>{Assignment} </a:t>
            </a:r>
            <a:r>
              <a:rPr lang="en-IN" dirty="0"/>
              <a:t>	</a:t>
            </a:r>
          </a:p>
        </p:txBody>
      </p:sp>
    </p:spTree>
    <p:extLst>
      <p:ext uri="{BB962C8B-B14F-4D97-AF65-F5344CB8AC3E}">
        <p14:creationId xmlns:p14="http://schemas.microsoft.com/office/powerpoint/2010/main" xmlns="" val="40153028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Generating</a:t>
            </a:r>
            <a:endParaRPr lang="en-IN" dirty="0"/>
          </a:p>
        </p:txBody>
      </p:sp>
      <p:sp>
        <p:nvSpPr>
          <p:cNvPr id="3" name="Content Placeholder 2"/>
          <p:cNvSpPr>
            <a:spLocks noGrp="1"/>
          </p:cNvSpPr>
          <p:nvPr>
            <p:ph idx="1"/>
          </p:nvPr>
        </p:nvSpPr>
        <p:spPr/>
        <p:txBody>
          <a:bodyPr/>
          <a:lstStyle/>
          <a:p>
            <a:r>
              <a:rPr lang="en-IN" dirty="0"/>
              <a:t>The objects—dimensions, cube, tables, and so on—will have SQL </a:t>
            </a:r>
            <a:r>
              <a:rPr lang="en-IN" b="1" dirty="0"/>
              <a:t>Data Definition Language </a:t>
            </a:r>
            <a:r>
              <a:rPr lang="en-IN" dirty="0"/>
              <a:t>(or </a:t>
            </a:r>
            <a:r>
              <a:rPr lang="en-IN" b="1" dirty="0"/>
              <a:t>DDL</a:t>
            </a:r>
            <a:r>
              <a:rPr lang="en-IN" dirty="0"/>
              <a:t>) statements produced, which when executed will build the objects in the database. </a:t>
            </a:r>
            <a:endParaRPr lang="en-IN" dirty="0" smtClean="0"/>
          </a:p>
          <a:p>
            <a:r>
              <a:rPr lang="en-IN" dirty="0" smtClean="0"/>
              <a:t>The </a:t>
            </a:r>
            <a:r>
              <a:rPr lang="en-IN" dirty="0"/>
              <a:t>mappings will have the </a:t>
            </a:r>
            <a:r>
              <a:rPr lang="en-IN" b="1" dirty="0"/>
              <a:t>PL/SQL </a:t>
            </a:r>
            <a:r>
              <a:rPr lang="en-IN" dirty="0"/>
              <a:t>code produced that when it's run, will load the objects. 	</a:t>
            </a:r>
          </a:p>
          <a:p>
            <a:endParaRPr lang="en-IN" dirty="0"/>
          </a:p>
        </p:txBody>
      </p:sp>
    </p:spTree>
    <p:extLst>
      <p:ext uri="{BB962C8B-B14F-4D97-AF65-F5344CB8AC3E}">
        <p14:creationId xmlns:p14="http://schemas.microsoft.com/office/powerpoint/2010/main" xmlns="" val="3323040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cube mapping</a:t>
            </a:r>
            <a:endParaRPr lang="en-IN" dirty="0"/>
          </a:p>
        </p:txBody>
      </p:sp>
      <p:sp>
        <p:nvSpPr>
          <p:cNvPr id="3" name="Content Placeholder 2"/>
          <p:cNvSpPr>
            <a:spLocks noGrp="1"/>
          </p:cNvSpPr>
          <p:nvPr>
            <p:ph idx="1"/>
          </p:nvPr>
        </p:nvSpPr>
        <p:spPr/>
        <p:txBody>
          <a:bodyPr>
            <a:normAutofit/>
          </a:bodyPr>
          <a:lstStyle/>
          <a:p>
            <a:r>
              <a:rPr lang="en-IN" dirty="0" smtClean="0"/>
              <a:t>In </a:t>
            </a:r>
            <a:r>
              <a:rPr lang="en-IN" dirty="0"/>
              <a:t>this mapping, </a:t>
            </a:r>
            <a:r>
              <a:rPr lang="en-IN" dirty="0" smtClean="0"/>
              <a:t>draw </a:t>
            </a:r>
            <a:r>
              <a:rPr lang="en-IN" dirty="0"/>
              <a:t>data from the POS_TRANS_STAGE table as input </a:t>
            </a:r>
            <a:r>
              <a:rPr lang="en-IN" dirty="0" smtClean="0"/>
              <a:t>and </a:t>
            </a:r>
            <a:r>
              <a:rPr lang="en-IN" dirty="0"/>
              <a:t>we will have the SALES cube as the output target to load our data. </a:t>
            </a:r>
            <a:endParaRPr lang="en-IN" dirty="0" smtClean="0"/>
          </a:p>
          <a:p>
            <a:r>
              <a:rPr lang="en-IN" dirty="0" smtClean="0"/>
              <a:t>drag </a:t>
            </a:r>
            <a:r>
              <a:rPr lang="en-IN" dirty="0"/>
              <a:t>each of these onto our mapping using </a:t>
            </a:r>
            <a:r>
              <a:rPr lang="en-IN" b="1" dirty="0"/>
              <a:t>Table Operator </a:t>
            </a:r>
            <a:r>
              <a:rPr lang="en-IN" dirty="0"/>
              <a:t>for the POS_TRANS_STAGE table and </a:t>
            </a:r>
            <a:r>
              <a:rPr lang="en-IN" b="1" dirty="0"/>
              <a:t>Cube Operator </a:t>
            </a:r>
            <a:r>
              <a:rPr lang="en-IN" dirty="0"/>
              <a:t>for the SALES cube. </a:t>
            </a:r>
          </a:p>
        </p:txBody>
      </p:sp>
    </p:spTree>
    <p:extLst>
      <p:ext uri="{BB962C8B-B14F-4D97-AF65-F5344CB8AC3E}">
        <p14:creationId xmlns:p14="http://schemas.microsoft.com/office/powerpoint/2010/main" xmlns="" val="3723009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Generating in Design Center</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Right click on POS_TRANS_STAGE and select Generate.</a:t>
            </a:r>
          </a:p>
          <a:p>
            <a:r>
              <a:rPr lang="en-US" dirty="0" smtClean="0"/>
              <a:t>A window will appear which has Script tab and it show </a:t>
            </a:r>
            <a:r>
              <a:rPr lang="en-IN" dirty="0" err="1"/>
              <a:t>POS_TRANS_STAGE.ddl</a:t>
            </a:r>
            <a:r>
              <a:rPr lang="en-IN" dirty="0"/>
              <a:t> </a:t>
            </a:r>
            <a:endParaRPr lang="en-IN" dirty="0" smtClean="0"/>
          </a:p>
          <a:p>
            <a:r>
              <a:rPr lang="en-IN" dirty="0"/>
              <a:t>We have two options in this dialog box: </a:t>
            </a:r>
            <a:endParaRPr lang="en-IN" dirty="0" smtClean="0"/>
          </a:p>
          <a:p>
            <a:r>
              <a:rPr lang="en-IN" dirty="0" smtClean="0"/>
              <a:t>1. We </a:t>
            </a:r>
            <a:r>
              <a:rPr lang="en-IN" dirty="0"/>
              <a:t>can view the script </a:t>
            </a:r>
            <a:endParaRPr lang="en-IN" dirty="0" smtClean="0"/>
          </a:p>
          <a:p>
            <a:r>
              <a:rPr lang="en-IN" dirty="0" smtClean="0"/>
              <a:t>2. We </a:t>
            </a:r>
            <a:r>
              <a:rPr lang="en-IN" dirty="0"/>
              <a:t>can save it to the disk Let's click on the script name, or any one of the columns on that line, </a:t>
            </a:r>
            <a:r>
              <a:rPr lang="en-IN" dirty="0" smtClean="0"/>
              <a:t>select </a:t>
            </a:r>
            <a:r>
              <a:rPr lang="en-IN" b="1" dirty="0"/>
              <a:t>View Code </a:t>
            </a:r>
            <a:r>
              <a:rPr lang="en-IN" dirty="0"/>
              <a:t>and </a:t>
            </a:r>
            <a:r>
              <a:rPr lang="en-IN" b="1" dirty="0"/>
              <a:t>Save As... </a:t>
            </a:r>
            <a:endParaRPr lang="en-IN" b="1" dirty="0" smtClean="0"/>
          </a:p>
          <a:p>
            <a:pPr marL="0" indent="0">
              <a:buNone/>
            </a:pPr>
            <a:r>
              <a:rPr lang="en-IN" dirty="0"/>
              <a:t>	</a:t>
            </a:r>
          </a:p>
          <a:p>
            <a:pPr marL="0" indent="0">
              <a:buNone/>
            </a:pPr>
            <a:endParaRPr lang="en-IN" dirty="0"/>
          </a:p>
        </p:txBody>
      </p:sp>
    </p:spTree>
    <p:extLst>
      <p:ext uri="{BB962C8B-B14F-4D97-AF65-F5344CB8AC3E}">
        <p14:creationId xmlns:p14="http://schemas.microsoft.com/office/powerpoint/2010/main" xmlns="" val="38419951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5" name="Content Placeholder 4"/>
          <p:cNvSpPr>
            <a:spLocks noGrp="1"/>
          </p:cNvSpPr>
          <p:nvPr>
            <p:ph idx="1"/>
          </p:nvPr>
        </p:nvSpPr>
        <p:spPr/>
        <p:txBody>
          <a:bodyPr>
            <a:normAutofit fontScale="85000" lnSpcReduction="10000"/>
          </a:bodyPr>
          <a:lstStyle/>
          <a:p>
            <a:r>
              <a:rPr lang="en-IN" dirty="0"/>
              <a:t>it has generated an SQL CREATE TABLE statement for us. It contains the name of our POS_TRANS_STAGE table along with column names and types as they are defined in the Warehouse Builder </a:t>
            </a:r>
            <a:r>
              <a:rPr lang="en-IN" dirty="0" smtClean="0"/>
              <a:t>.</a:t>
            </a:r>
          </a:p>
          <a:p>
            <a:r>
              <a:rPr lang="en-IN" dirty="0"/>
              <a:t>The dialog box provides us a menu bar with three entries—</a:t>
            </a:r>
            <a:r>
              <a:rPr lang="en-IN" b="1" dirty="0"/>
              <a:t>Code</a:t>
            </a:r>
            <a:r>
              <a:rPr lang="en-IN" dirty="0"/>
              <a:t>, </a:t>
            </a:r>
            <a:r>
              <a:rPr lang="en-IN" b="1" dirty="0"/>
              <a:t>Edit, </a:t>
            </a:r>
            <a:r>
              <a:rPr lang="en-IN" dirty="0"/>
              <a:t>and </a:t>
            </a:r>
            <a:r>
              <a:rPr lang="en-IN" b="1" dirty="0"/>
              <a:t>Search</a:t>
            </a:r>
            <a:r>
              <a:rPr lang="en-IN" dirty="0"/>
              <a:t>—which we can use to do tasks such as: </a:t>
            </a:r>
            <a:endParaRPr lang="en-IN" dirty="0" smtClean="0"/>
          </a:p>
          <a:p>
            <a:r>
              <a:rPr lang="en-IN" dirty="0" smtClean="0"/>
              <a:t>Saving </a:t>
            </a:r>
            <a:r>
              <a:rPr lang="en-IN" dirty="0"/>
              <a:t>this code to a file 	</a:t>
            </a:r>
            <a:endParaRPr lang="en-IN" dirty="0" smtClean="0"/>
          </a:p>
          <a:p>
            <a:r>
              <a:rPr lang="en-IN" dirty="0"/>
              <a:t>Copying portions of the code and pasting them into another </a:t>
            </a:r>
            <a:r>
              <a:rPr lang="en-IN" dirty="0" smtClean="0"/>
              <a:t>window.</a:t>
            </a:r>
          </a:p>
          <a:p>
            <a:r>
              <a:rPr lang="en-IN" dirty="0" smtClean="0"/>
              <a:t> </a:t>
            </a:r>
            <a:r>
              <a:rPr lang="en-IN" dirty="0"/>
              <a:t>Searching through the code for text strings 	</a:t>
            </a:r>
          </a:p>
          <a:p>
            <a:endParaRPr lang="en-IN" dirty="0"/>
          </a:p>
          <a:p>
            <a:endParaRPr lang="en-IN" dirty="0"/>
          </a:p>
          <a:p>
            <a:endParaRPr lang="en-IN" dirty="0"/>
          </a:p>
        </p:txBody>
      </p:sp>
    </p:spTree>
    <p:extLst>
      <p:ext uri="{BB962C8B-B14F-4D97-AF65-F5344CB8AC3E}">
        <p14:creationId xmlns:p14="http://schemas.microsoft.com/office/powerpoint/2010/main" xmlns="" val="12714818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Generating from Data Object Editor</a:t>
            </a:r>
            <a:endParaRPr lang="en-IN" dirty="0"/>
          </a:p>
        </p:txBody>
      </p:sp>
      <p:sp>
        <p:nvSpPr>
          <p:cNvPr id="3" name="Content Placeholder 2"/>
          <p:cNvSpPr>
            <a:spLocks noGrp="1"/>
          </p:cNvSpPr>
          <p:nvPr>
            <p:ph idx="1"/>
          </p:nvPr>
        </p:nvSpPr>
        <p:spPr/>
        <p:txBody>
          <a:bodyPr>
            <a:normAutofit/>
          </a:bodyPr>
          <a:lstStyle/>
          <a:p>
            <a:r>
              <a:rPr lang="en-IN" dirty="0"/>
              <a:t>start with the Data Object Editor and open our POS_TRANS_STAGE table in the editor by double-clicking on it in the Design </a:t>
            </a:r>
            <a:r>
              <a:rPr lang="en-IN" dirty="0" err="1"/>
              <a:t>Center</a:t>
            </a:r>
            <a:r>
              <a:rPr lang="en-IN" dirty="0"/>
              <a:t>. </a:t>
            </a:r>
            <a:endParaRPr lang="en-IN" dirty="0" smtClean="0"/>
          </a:p>
          <a:p>
            <a:r>
              <a:rPr lang="en-IN" dirty="0" smtClean="0"/>
              <a:t>there </a:t>
            </a:r>
            <a:r>
              <a:rPr lang="en-IN" dirty="0"/>
              <a:t>is the </a:t>
            </a:r>
            <a:r>
              <a:rPr lang="en-IN" b="1" dirty="0"/>
              <a:t>Generate... </a:t>
            </a:r>
            <a:r>
              <a:rPr lang="en-IN" dirty="0"/>
              <a:t>menu entry under the </a:t>
            </a:r>
            <a:r>
              <a:rPr lang="en-IN" b="1" dirty="0"/>
              <a:t>Object </a:t>
            </a:r>
            <a:r>
              <a:rPr lang="en-IN" dirty="0"/>
              <a:t>main </a:t>
            </a:r>
            <a:r>
              <a:rPr lang="en-IN" dirty="0" smtClean="0"/>
              <a:t>menu.</a:t>
            </a:r>
          </a:p>
          <a:p>
            <a:endParaRPr lang="en-IN" dirty="0"/>
          </a:p>
          <a:p>
            <a:endParaRPr lang="en-IN" dirty="0"/>
          </a:p>
        </p:txBody>
      </p:sp>
    </p:spTree>
    <p:extLst>
      <p:ext uri="{BB962C8B-B14F-4D97-AF65-F5344CB8AC3E}">
        <p14:creationId xmlns:p14="http://schemas.microsoft.com/office/powerpoint/2010/main" xmlns="" val="2405046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A window will appear which has Script tab and it show </a:t>
            </a:r>
            <a:r>
              <a:rPr lang="en-IN" dirty="0" err="1" smtClean="0"/>
              <a:t>POS_TRANS_STAGE.ddl</a:t>
            </a:r>
            <a:r>
              <a:rPr lang="en-IN" dirty="0" smtClean="0"/>
              <a:t> </a:t>
            </a:r>
          </a:p>
          <a:p>
            <a:r>
              <a:rPr lang="en-IN" dirty="0" smtClean="0"/>
              <a:t>We have two options in this dialog box: </a:t>
            </a:r>
          </a:p>
          <a:p>
            <a:r>
              <a:rPr lang="en-IN" dirty="0" smtClean="0"/>
              <a:t>1.We can view the script</a:t>
            </a:r>
          </a:p>
          <a:p>
            <a:r>
              <a:rPr lang="en-IN" smtClean="0"/>
              <a:t>2. </a:t>
            </a:r>
            <a:r>
              <a:rPr lang="en-IN" dirty="0" smtClean="0"/>
              <a:t>We can save it to the disk Let's click on the script name, or any one of the columns on that line, select </a:t>
            </a:r>
            <a:r>
              <a:rPr lang="en-IN" b="1" dirty="0" smtClean="0"/>
              <a:t>View Code </a:t>
            </a:r>
            <a:r>
              <a:rPr lang="en-IN" dirty="0" smtClean="0"/>
              <a:t>and </a:t>
            </a:r>
            <a:r>
              <a:rPr lang="en-IN" b="1" dirty="0" smtClean="0"/>
              <a:t>Save As... </a:t>
            </a:r>
          </a:p>
          <a:p>
            <a:endParaRPr lang="en-IN" dirty="0"/>
          </a:p>
        </p:txBody>
      </p:sp>
    </p:spTree>
    <p:extLst>
      <p:ext uri="{BB962C8B-B14F-4D97-AF65-F5344CB8AC3E}">
        <p14:creationId xmlns:p14="http://schemas.microsoft.com/office/powerpoint/2010/main" xmlns="" val="39599636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r>
              <a:rPr lang="en-IN" dirty="0" smtClean="0"/>
              <a:t>it has generated an SQL CREATE TABLE statement for us. It contains the name of our POS_TRANS_STAGE table along with column names and types as they are defined in the Warehouse Builder .</a:t>
            </a:r>
          </a:p>
          <a:p>
            <a:r>
              <a:rPr lang="en-IN" dirty="0" smtClean="0"/>
              <a:t>The dialog box provides us a menu bar with three entries—</a:t>
            </a:r>
            <a:r>
              <a:rPr lang="en-IN" b="1" dirty="0" smtClean="0"/>
              <a:t>Code</a:t>
            </a:r>
            <a:r>
              <a:rPr lang="en-IN" dirty="0" smtClean="0"/>
              <a:t>, </a:t>
            </a:r>
            <a:r>
              <a:rPr lang="en-IN" b="1" dirty="0" smtClean="0"/>
              <a:t>Edit, </a:t>
            </a:r>
            <a:r>
              <a:rPr lang="en-IN" dirty="0" smtClean="0"/>
              <a:t>and </a:t>
            </a:r>
            <a:r>
              <a:rPr lang="en-IN" b="1" dirty="0" smtClean="0"/>
              <a:t>Search</a:t>
            </a:r>
            <a:r>
              <a:rPr lang="en-IN" dirty="0" smtClean="0"/>
              <a:t>—which we can use to do tasks such as: </a:t>
            </a:r>
          </a:p>
          <a:p>
            <a:r>
              <a:rPr lang="en-IN" dirty="0" smtClean="0"/>
              <a:t>Saving this code to a file 	</a:t>
            </a:r>
          </a:p>
          <a:p>
            <a:r>
              <a:rPr lang="en-IN" dirty="0" smtClean="0"/>
              <a:t>Copying portions of the code and pasting them into another window.</a:t>
            </a:r>
          </a:p>
          <a:p>
            <a:r>
              <a:rPr lang="en-IN" dirty="0" smtClean="0"/>
              <a:t> Searching through the code for text strings 	</a:t>
            </a:r>
          </a:p>
          <a:p>
            <a:pPr marL="0" indent="0">
              <a:buNone/>
            </a:pPr>
            <a:endParaRPr lang="en-IN" dirty="0" smtClean="0"/>
          </a:p>
        </p:txBody>
      </p:sp>
    </p:spTree>
    <p:extLst>
      <p:ext uri="{BB962C8B-B14F-4D97-AF65-F5344CB8AC3E}">
        <p14:creationId xmlns:p14="http://schemas.microsoft.com/office/powerpoint/2010/main" xmlns="" val="1867330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Generating using Mapping Editor</a:t>
            </a:r>
            <a:endParaRPr lang="en-IN" dirty="0"/>
          </a:p>
        </p:txBody>
      </p:sp>
      <p:sp>
        <p:nvSpPr>
          <p:cNvPr id="3" name="Content Placeholder 2"/>
          <p:cNvSpPr>
            <a:spLocks noGrp="1"/>
          </p:cNvSpPr>
          <p:nvPr>
            <p:ph idx="1"/>
          </p:nvPr>
        </p:nvSpPr>
        <p:spPr/>
        <p:txBody>
          <a:bodyPr/>
          <a:lstStyle/>
          <a:p>
            <a:r>
              <a:rPr lang="en-IN" dirty="0"/>
              <a:t>double-click on the STAGE_MAP mapping to launch the Mapping Editor and load the STAGE_MAP mapping. 	</a:t>
            </a:r>
          </a:p>
          <a:p>
            <a:r>
              <a:rPr lang="en-US" dirty="0" smtClean="0"/>
              <a:t>Select Generate from Mapping menu.</a:t>
            </a:r>
          </a:p>
          <a:p>
            <a:r>
              <a:rPr lang="en-IN"/>
              <a:t>two tabs available in the window, a </a:t>
            </a:r>
            <a:r>
              <a:rPr lang="en-IN" b="1"/>
              <a:t>Script </a:t>
            </a:r>
            <a:r>
              <a:rPr lang="en-IN"/>
              <a:t>tab that displays the script and a </a:t>
            </a:r>
            <a:r>
              <a:rPr lang="en-IN" b="1"/>
              <a:t>Message </a:t>
            </a:r>
            <a:r>
              <a:rPr lang="en-IN"/>
              <a:t>tab that displays the validation messages. 	</a:t>
            </a:r>
          </a:p>
        </p:txBody>
      </p:sp>
    </p:spTree>
    <p:extLst>
      <p:ext uri="{BB962C8B-B14F-4D97-AF65-F5344CB8AC3E}">
        <p14:creationId xmlns:p14="http://schemas.microsoft.com/office/powerpoint/2010/main" xmlns="" val="19167192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Default operating mode of the mapping</a:t>
            </a:r>
            <a:endParaRPr lang="en-US" dirty="0"/>
          </a:p>
        </p:txBody>
      </p:sp>
      <p:sp>
        <p:nvSpPr>
          <p:cNvPr id="3" name="Content Placeholder 2"/>
          <p:cNvSpPr>
            <a:spLocks noGrp="1"/>
          </p:cNvSpPr>
          <p:nvPr>
            <p:ph idx="1"/>
          </p:nvPr>
        </p:nvSpPr>
        <p:spPr/>
        <p:txBody>
          <a:bodyPr/>
          <a:lstStyle/>
          <a:p>
            <a:r>
              <a:rPr lang="en-US" b="1" dirty="0" smtClean="0"/>
              <a:t>The Warehouse Builder provides three possible modes that the mapping code can run in when executing in the database. 	</a:t>
            </a:r>
          </a:p>
          <a:p>
            <a:r>
              <a:rPr lang="en-US" dirty="0" smtClean="0"/>
              <a:t>The three modes are as follows: </a:t>
            </a:r>
          </a:p>
          <a:p>
            <a:r>
              <a:rPr lang="en-US" dirty="0" smtClean="0"/>
              <a:t>Set-based </a:t>
            </a:r>
          </a:p>
          <a:p>
            <a:r>
              <a:rPr lang="en-US" dirty="0" smtClean="0"/>
              <a:t>Row-based</a:t>
            </a:r>
          </a:p>
          <a:p>
            <a:r>
              <a:rPr lang="en-US" dirty="0" smtClean="0"/>
              <a:t>Row-based (target only) 	</a:t>
            </a:r>
          </a:p>
          <a:p>
            <a:endParaRPr lang="en-US" b="1"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In set-based mode, the Warehouse Builder will generate a single SQL statement that performs all the operations of our mapping in one statement.</a:t>
            </a:r>
          </a:p>
          <a:p>
            <a:r>
              <a:rPr lang="en-US" dirty="0" smtClean="0"/>
              <a:t> It processes the data as a single set of data. This is good for performance, but the drawback is that runtime auditing information is limited.</a:t>
            </a:r>
          </a:p>
          <a:p>
            <a:r>
              <a:rPr lang="en-US" dirty="0" smtClean="0"/>
              <a:t> If any errors are generated, it will not be able to tell us which row generated the error.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 row-based mode, the Warehouse Builder generates code to process the data row by row. It uses a combination of SQL Cursors and PL/SQL code.</a:t>
            </a:r>
          </a:p>
          <a:p>
            <a:r>
              <a:rPr lang="en-US" dirty="0" smtClean="0"/>
              <a:t> Performance is poor than set based but auditing capacity is more than set based.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mtClean="0"/>
              <a:t>row-based </a:t>
            </a:r>
            <a:r>
              <a:rPr lang="en-US" dirty="0" smtClean="0"/>
              <a:t>(target only) mode. </a:t>
            </a:r>
          </a:p>
          <a:p>
            <a:r>
              <a:rPr lang="en-US" dirty="0" smtClean="0"/>
              <a:t>This option creates a SQL select cursor and tries to include  the source data and operations on it as a set, but then writes the rows to the target one row at a time. </a:t>
            </a:r>
          </a:p>
          <a:p>
            <a:r>
              <a:rPr lang="en-US" dirty="0" smtClean="0"/>
              <a:t>This will limit the auditing available for input and operations, but provides greater auditing of the output to the target.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 attributes in cube</a:t>
            </a:r>
            <a:endParaRPr lang="en-IN" dirty="0"/>
          </a:p>
        </p:txBody>
      </p:sp>
      <p:sp>
        <p:nvSpPr>
          <p:cNvPr id="3" name="Content Placeholder 2"/>
          <p:cNvSpPr>
            <a:spLocks noGrp="1"/>
          </p:cNvSpPr>
          <p:nvPr>
            <p:ph idx="1"/>
          </p:nvPr>
        </p:nvSpPr>
        <p:spPr/>
        <p:txBody>
          <a:bodyPr>
            <a:normAutofit/>
          </a:bodyPr>
          <a:lstStyle/>
          <a:p>
            <a:r>
              <a:rPr lang="en-IN" dirty="0" smtClean="0"/>
              <a:t>Sales cube will have two important </a:t>
            </a:r>
            <a:r>
              <a:rPr lang="en-IN" smtClean="0"/>
              <a:t>dimension attributes, </a:t>
            </a:r>
            <a:r>
              <a:rPr lang="en-IN" dirty="0" smtClean="0"/>
              <a:t>the Primary key of Sales Cube and the Foreign key of </a:t>
            </a:r>
            <a:r>
              <a:rPr lang="en-IN" smtClean="0"/>
              <a:t>other Dimensions.</a:t>
            </a:r>
            <a:endParaRPr lang="en-IN" dirty="0"/>
          </a:p>
        </p:txBody>
      </p:sp>
    </p:spTree>
    <p:extLst>
      <p:ext uri="{BB962C8B-B14F-4D97-AF65-F5344CB8AC3E}">
        <p14:creationId xmlns:p14="http://schemas.microsoft.com/office/powerpoint/2010/main" xmlns="" val="21553846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Generation style</a:t>
            </a:r>
            <a:endParaRPr lang="en-US" dirty="0"/>
          </a:p>
        </p:txBody>
      </p:sp>
      <p:sp>
        <p:nvSpPr>
          <p:cNvPr id="3" name="Content Placeholder 2"/>
          <p:cNvSpPr>
            <a:spLocks noGrp="1"/>
          </p:cNvSpPr>
          <p:nvPr>
            <p:ph idx="1"/>
          </p:nvPr>
        </p:nvSpPr>
        <p:spPr/>
        <p:txBody>
          <a:bodyPr>
            <a:normAutofit fontScale="92500"/>
          </a:bodyPr>
          <a:lstStyle/>
          <a:p>
            <a:r>
              <a:rPr lang="en-US" dirty="0" smtClean="0"/>
              <a:t>The generation style has two options we can choose from, </a:t>
            </a:r>
            <a:r>
              <a:rPr lang="en-US" b="1" dirty="0" smtClean="0"/>
              <a:t>Full or Intermediate. </a:t>
            </a:r>
          </a:p>
          <a:p>
            <a:r>
              <a:rPr lang="en-US" b="1" dirty="0" smtClean="0"/>
              <a:t>The Full option will display the code for all operators in the complete mapping for the operating mode selected. </a:t>
            </a:r>
          </a:p>
          <a:p>
            <a:r>
              <a:rPr lang="en-US" b="1" dirty="0" smtClean="0"/>
              <a:t>The Intermediate option allows us to investigate code for subsets of the full mapping option.</a:t>
            </a:r>
          </a:p>
          <a:p>
            <a:r>
              <a:rPr lang="en-US" b="1" dirty="0" smtClean="0"/>
              <a:t> It displays code at the attribute group level of an individual operator.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Assignment on Generation style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Deploying</a:t>
            </a:r>
            <a:endParaRPr lang="en-US" dirty="0"/>
          </a:p>
        </p:txBody>
      </p:sp>
      <p:sp>
        <p:nvSpPr>
          <p:cNvPr id="3" name="Content Placeholder 2"/>
          <p:cNvSpPr>
            <a:spLocks noGrp="1"/>
          </p:cNvSpPr>
          <p:nvPr>
            <p:ph idx="1"/>
          </p:nvPr>
        </p:nvSpPr>
        <p:spPr/>
        <p:txBody>
          <a:bodyPr/>
          <a:lstStyle/>
          <a:p>
            <a:r>
              <a:rPr lang="en-US" dirty="0" smtClean="0"/>
              <a:t>The process of deploying is where database objects are actually created and PL/ SQL code is actually loaded and compiled in the target database.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Control Center Service</a:t>
            </a:r>
            <a:endParaRPr lang="en-US" dirty="0"/>
          </a:p>
        </p:txBody>
      </p:sp>
      <p:sp>
        <p:nvSpPr>
          <p:cNvPr id="3" name="Content Placeholder 2"/>
          <p:cNvSpPr>
            <a:spLocks noGrp="1"/>
          </p:cNvSpPr>
          <p:nvPr>
            <p:ph idx="1"/>
          </p:nvPr>
        </p:nvSpPr>
        <p:spPr/>
        <p:txBody>
          <a:bodyPr/>
          <a:lstStyle/>
          <a:p>
            <a:r>
              <a:rPr lang="en-US" dirty="0" smtClean="0"/>
              <a:t>The Control Center Service is a process that runs on the server and provides the interface to the target database for controlling the deployment process. 	</a:t>
            </a:r>
          </a:p>
          <a:p>
            <a:r>
              <a:rPr lang="en-US" dirty="0" smtClean="0"/>
              <a:t>Start – Oracle OraDb11ghome – Warehouse Builder-  Administration – Start Control Center Service</a:t>
            </a:r>
          </a:p>
          <a:p>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SQL scripts for Control Center Service</a:t>
            </a:r>
            <a:endParaRPr lang="en-US" dirty="0"/>
          </a:p>
        </p:txBody>
      </p:sp>
      <p:sp>
        <p:nvSpPr>
          <p:cNvPr id="3" name="Content Placeholder 2"/>
          <p:cNvSpPr>
            <a:spLocks noGrp="1"/>
          </p:cNvSpPr>
          <p:nvPr>
            <p:ph idx="1"/>
          </p:nvPr>
        </p:nvSpPr>
        <p:spPr/>
        <p:txBody>
          <a:bodyPr/>
          <a:lstStyle/>
          <a:p>
            <a:r>
              <a:rPr lang="en-US" dirty="0" smtClean="0"/>
              <a:t>1. start_service.sql: Starts the Control Center Service </a:t>
            </a:r>
          </a:p>
          <a:p>
            <a:r>
              <a:rPr lang="en-US" dirty="0" smtClean="0"/>
              <a:t>2. stop_service.sql: Stops the Control Center Service </a:t>
            </a:r>
          </a:p>
          <a:p>
            <a:r>
              <a:rPr lang="en-US" dirty="0" smtClean="0"/>
              <a:t>3. service_doctor.sql: Analyzes the state of the service and reports the status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Deploying in the Design Center and Data Object Editor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Step 1 : Select the POS_TRANS_STAGE table from Design Center or Data Object Editor</a:t>
            </a:r>
          </a:p>
          <a:p>
            <a:r>
              <a:rPr lang="en-US" dirty="0" smtClean="0"/>
              <a:t>Step 2 : Right click on table and select Deploy</a:t>
            </a:r>
          </a:p>
          <a:p>
            <a:r>
              <a:rPr lang="en-US" dirty="0" smtClean="0"/>
              <a:t>Step 3  : Provide the connection details : </a:t>
            </a:r>
          </a:p>
          <a:p>
            <a:r>
              <a:rPr lang="en-US" dirty="0" smtClean="0"/>
              <a:t>User Name :  </a:t>
            </a:r>
            <a:r>
              <a:rPr lang="en-US" dirty="0" err="1" smtClean="0"/>
              <a:t>acmeowb</a:t>
            </a:r>
            <a:endParaRPr lang="en-US" dirty="0" smtClean="0"/>
          </a:p>
          <a:p>
            <a:r>
              <a:rPr lang="en-US" dirty="0" smtClean="0"/>
              <a:t>Password : Admin123</a:t>
            </a:r>
          </a:p>
          <a:p>
            <a:r>
              <a:rPr lang="en-US" dirty="0" err="1" smtClean="0"/>
              <a:t>HostName</a:t>
            </a:r>
            <a:r>
              <a:rPr lang="en-US" dirty="0" smtClean="0"/>
              <a:t> : </a:t>
            </a:r>
            <a:r>
              <a:rPr lang="en-US" dirty="0" err="1" smtClean="0"/>
              <a:t>localhost</a:t>
            </a:r>
            <a:endParaRPr lang="en-US" dirty="0" smtClean="0"/>
          </a:p>
          <a:p>
            <a:r>
              <a:rPr lang="en-US" dirty="0" smtClean="0"/>
              <a:t>Port Number : 1521</a:t>
            </a:r>
          </a:p>
          <a:p>
            <a:r>
              <a:rPr lang="en-US" dirty="0" smtClean="0"/>
              <a:t>Service name : </a:t>
            </a:r>
            <a:r>
              <a:rPr lang="en-US" dirty="0" err="1" smtClean="0"/>
              <a:t>acmedw</a:t>
            </a:r>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Step 4 : Register ACME_DW_LOCATION</a:t>
            </a:r>
          </a:p>
          <a:p>
            <a:r>
              <a:rPr lang="en-US" dirty="0" smtClean="0"/>
              <a:t>User Name :  </a:t>
            </a:r>
            <a:r>
              <a:rPr lang="en-US" dirty="0" err="1" smtClean="0"/>
              <a:t>acmedwuser</a:t>
            </a:r>
            <a:endParaRPr lang="en-US" dirty="0" smtClean="0"/>
          </a:p>
          <a:p>
            <a:r>
              <a:rPr lang="en-US" dirty="0" smtClean="0"/>
              <a:t>Password : Admin123</a:t>
            </a:r>
          </a:p>
          <a:p>
            <a:r>
              <a:rPr lang="en-US" dirty="0" err="1" smtClean="0"/>
              <a:t>HostName</a:t>
            </a:r>
            <a:r>
              <a:rPr lang="en-US" dirty="0" smtClean="0"/>
              <a:t> : </a:t>
            </a:r>
            <a:r>
              <a:rPr lang="en-US" dirty="0" err="1" smtClean="0"/>
              <a:t>localhost</a:t>
            </a:r>
            <a:endParaRPr lang="en-US" dirty="0" smtClean="0"/>
          </a:p>
          <a:p>
            <a:r>
              <a:rPr lang="en-US" dirty="0" smtClean="0"/>
              <a:t>Port Number : 1521</a:t>
            </a:r>
          </a:p>
          <a:p>
            <a:r>
              <a:rPr lang="en-US" dirty="0" smtClean="0"/>
              <a:t>Service name : </a:t>
            </a:r>
            <a:r>
              <a:rPr lang="en-US" dirty="0" err="1" smtClean="0"/>
              <a:t>acmedw</a:t>
            </a:r>
            <a:endParaRPr lang="en-US" dirty="0" smtClean="0"/>
          </a:p>
          <a:p>
            <a:r>
              <a:rPr lang="en-US" dirty="0" smtClean="0"/>
              <a:t>Schema Name : ACME_DW_LOCATION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Step 5 : Click on Tests it will display whether the deployment is done successfully or not.</a:t>
            </a:r>
          </a:p>
          <a:p>
            <a:r>
              <a:rPr lang="en-US" dirty="0" smtClean="0"/>
              <a:t>Step 6 : Deployment successfully – completion message will appear – deployment status : successful and objects processed :  POS_TRANS_STAGE table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Center Manager</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The Control Center Manager is the interface the Warehouse Builder provides for interacting with the target schema. </a:t>
            </a:r>
          </a:p>
          <a:p>
            <a:r>
              <a:rPr lang="en-US" dirty="0" smtClean="0"/>
              <a:t>This is where the deployment of objects and subsequent execution of generated code takes place. The Design Center is for manipulating metadata only on the repository.</a:t>
            </a:r>
          </a:p>
          <a:p>
            <a:r>
              <a:rPr lang="en-US" dirty="0" smtClean="0"/>
              <a:t> </a:t>
            </a:r>
            <a:r>
              <a:rPr lang="en-US" b="1" dirty="0" smtClean="0"/>
              <a:t>Deployment and execution take place in the target schema through the Control Center Service.</a:t>
            </a:r>
          </a:p>
          <a:p>
            <a:r>
              <a:rPr lang="en-US" b="1" dirty="0" smtClean="0"/>
              <a:t> The Control Center Manager is our interface into the process where we can deploy objects and mappings, check on the status of previous deployments, and execute the generated code in the target schema. 	</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 Details Window</a:t>
            </a:r>
            <a:endParaRPr lang="en-US" dirty="0"/>
          </a:p>
        </p:txBody>
      </p:sp>
      <p:sp>
        <p:nvSpPr>
          <p:cNvPr id="3" name="Content Placeholder 2"/>
          <p:cNvSpPr>
            <a:spLocks noGrp="1"/>
          </p:cNvSpPr>
          <p:nvPr>
            <p:ph idx="1"/>
          </p:nvPr>
        </p:nvSpPr>
        <p:spPr/>
        <p:txBody>
          <a:bodyPr/>
          <a:lstStyle/>
          <a:p>
            <a:r>
              <a:rPr lang="en-US" dirty="0" smtClean="0"/>
              <a:t>The columns displayed in the Object Details window are as follows:</a:t>
            </a:r>
          </a:p>
          <a:p>
            <a:r>
              <a:rPr lang="en-US" dirty="0" smtClean="0"/>
              <a:t> </a:t>
            </a:r>
            <a:r>
              <a:rPr lang="en-US" b="1" dirty="0" smtClean="0"/>
              <a:t>Object: The name of the object </a:t>
            </a:r>
          </a:p>
          <a:p>
            <a:r>
              <a:rPr lang="en-US" b="1" dirty="0" smtClean="0"/>
              <a:t>Design Status: The status of the design of the object in relation to whether it has been deployed yet or not.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Renaming dimension attributes</a:t>
            </a:r>
            <a:endParaRPr lang="en-IN" dirty="0"/>
          </a:p>
        </p:txBody>
      </p:sp>
      <p:sp>
        <p:nvSpPr>
          <p:cNvPr id="3" name="Content Placeholder 2"/>
          <p:cNvSpPr>
            <a:spLocks noGrp="1"/>
          </p:cNvSpPr>
          <p:nvPr>
            <p:ph idx="1"/>
          </p:nvPr>
        </p:nvSpPr>
        <p:spPr/>
        <p:txBody>
          <a:bodyPr/>
          <a:lstStyle/>
          <a:p>
            <a:r>
              <a:rPr lang="en-IN" dirty="0" smtClean="0"/>
              <a:t>right-click </a:t>
            </a:r>
            <a:r>
              <a:rPr lang="en-IN" dirty="0"/>
              <a:t>on the name in the cube operator in the mapping and select Open Details... from the pop-up menu. On the </a:t>
            </a:r>
            <a:r>
              <a:rPr lang="en-IN" dirty="0" err="1"/>
              <a:t>Input/Output</a:t>
            </a:r>
            <a:r>
              <a:rPr lang="en-IN" dirty="0"/>
              <a:t> tab, we would just click on the name and type a new name. 	</a:t>
            </a:r>
          </a:p>
          <a:p>
            <a:endParaRPr lang="en-IN" dirty="0"/>
          </a:p>
        </p:txBody>
      </p:sp>
    </p:spTree>
    <p:extLst>
      <p:ext uri="{BB962C8B-B14F-4D97-AF65-F5344CB8AC3E}">
        <p14:creationId xmlns:p14="http://schemas.microsoft.com/office/powerpoint/2010/main" xmlns="" val="24545618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t>New: The object has been created in the Design Center, but has not been deployed yet </a:t>
            </a:r>
          </a:p>
          <a:p>
            <a:r>
              <a:rPr lang="en-US" b="1" dirty="0" smtClean="0"/>
              <a:t>Unchanged: The Object has been created in the Design Center and deployed previously, and has not been changed since its last deployment </a:t>
            </a:r>
          </a:p>
          <a:p>
            <a:r>
              <a:rPr lang="en-US" b="1" dirty="0" smtClean="0"/>
              <a:t>Changed: The Object has been created and deployed, and has subsequently undergone changes in the Design Center since its last deployment </a:t>
            </a:r>
          </a:p>
          <a:p>
            <a:r>
              <a:rPr lang="en-US" b="1" dirty="0" smtClean="0"/>
              <a:t>Deploy Action: What action will be taken upon the next deployment of this object in the Control Center Manager 	</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Create: Create the object; if an object with the same name already exists, this can generate an error upon deployment</a:t>
            </a:r>
          </a:p>
          <a:p>
            <a:r>
              <a:rPr lang="en-US" b="1" dirty="0" smtClean="0"/>
              <a:t> Upgrade: Upgrade the object in place, preserving data</a:t>
            </a:r>
          </a:p>
          <a:p>
            <a:r>
              <a:rPr lang="en-US" b="1" dirty="0" smtClean="0"/>
              <a:t> Drop: Delete the object</a:t>
            </a:r>
          </a:p>
          <a:p>
            <a:r>
              <a:rPr lang="en-US" b="1" dirty="0" smtClean="0"/>
              <a:t> Replace: Delete and recreate the object; this option does not preserve data 	</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Deployed: Date and time of the last deployment </a:t>
            </a:r>
          </a:p>
          <a:p>
            <a:r>
              <a:rPr lang="en-US" b="1" dirty="0" smtClean="0"/>
              <a:t>Deploy Status: Results of the last deployment </a:t>
            </a:r>
          </a:p>
          <a:p>
            <a:r>
              <a:rPr lang="en-US" b="1" dirty="0" smtClean="0"/>
              <a:t>Not Deployed: The object has not been deployed yet</a:t>
            </a:r>
          </a:p>
          <a:p>
            <a:r>
              <a:rPr lang="en-US" b="1" dirty="0" smtClean="0"/>
              <a:t> Success: The last deployment was successful, without any errors or warnings 	</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Warning: The last deployment had warnings </a:t>
            </a:r>
          </a:p>
          <a:p>
            <a:r>
              <a:rPr lang="en-US" b="1" dirty="0" smtClean="0"/>
              <a:t>Failed: The last deployment failed due to errors </a:t>
            </a:r>
          </a:p>
          <a:p>
            <a:r>
              <a:rPr lang="en-US" b="1" dirty="0" smtClean="0"/>
              <a:t>Location: The location defined for the object, which is where it will be deployed </a:t>
            </a:r>
          </a:p>
          <a:p>
            <a:r>
              <a:rPr lang="en-US" b="1" dirty="0" smtClean="0"/>
              <a:t>Module: The module where the object is defined 	</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Center Jobs Window</a:t>
            </a:r>
            <a:endParaRPr lang="en-US" dirty="0"/>
          </a:p>
        </p:txBody>
      </p:sp>
      <p:sp>
        <p:nvSpPr>
          <p:cNvPr id="3" name="Content Placeholder 2"/>
          <p:cNvSpPr>
            <a:spLocks noGrp="1"/>
          </p:cNvSpPr>
          <p:nvPr>
            <p:ph idx="1"/>
          </p:nvPr>
        </p:nvSpPr>
        <p:spPr/>
        <p:txBody>
          <a:bodyPr/>
          <a:lstStyle/>
          <a:p>
            <a:r>
              <a:rPr lang="en-US" dirty="0" smtClean="0"/>
              <a:t>Every time we do a deployment or execute a mapping, a </a:t>
            </a:r>
            <a:r>
              <a:rPr lang="en-US" b="1" dirty="0" smtClean="0"/>
              <a:t>job is created by the Control Center to perform the action. </a:t>
            </a:r>
          </a:p>
          <a:p>
            <a:r>
              <a:rPr lang="en-US" b="1" dirty="0" smtClean="0"/>
              <a:t>The job </a:t>
            </a:r>
            <a:r>
              <a:rPr lang="en-US" b="1" dirty="0" smtClean="0"/>
              <a:t>when </a:t>
            </a:r>
            <a:r>
              <a:rPr lang="en-US" b="1" dirty="0" smtClean="0"/>
              <a:t>running </a:t>
            </a:r>
            <a:r>
              <a:rPr lang="en-US" b="1" dirty="0" smtClean="0"/>
              <a:t>in the background while we can continue working on other things, and the status of the job is displayed in the Control Center Jobs window. 	</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In Control </a:t>
            </a:r>
            <a:r>
              <a:rPr lang="en-US" dirty="0" smtClean="0"/>
              <a:t>Center Manager, we can see the status of the POS_TRANS_STAGE table deployment that we performed. </a:t>
            </a:r>
          </a:p>
          <a:p>
            <a:r>
              <a:rPr lang="en-US" dirty="0" smtClean="0"/>
              <a:t>The green check mark indicates it was successful. </a:t>
            </a:r>
          </a:p>
          <a:p>
            <a:r>
              <a:rPr lang="en-US" dirty="0" smtClean="0"/>
              <a:t>If we want to see more details, especially if there were warnings or errors, we can double-click on the line in the Control Center Jobs window and it will pop up a dialog box displaying the details 	</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Deploying in the Control Center Manager 	</a:t>
            </a:r>
            <a:br>
              <a:rPr lang="en-US" b="1" dirty="0" smtClean="0"/>
            </a:br>
            <a:endParaRPr lang="en-US" dirty="0"/>
          </a:p>
        </p:txBody>
      </p:sp>
      <p:sp>
        <p:nvSpPr>
          <p:cNvPr id="5" name="Content Placeholder 4"/>
          <p:cNvSpPr>
            <a:spLocks noGrp="1"/>
          </p:cNvSpPr>
          <p:nvPr>
            <p:ph idx="1"/>
          </p:nvPr>
        </p:nvSpPr>
        <p:spPr/>
        <p:txBody>
          <a:bodyPr/>
          <a:lstStyle/>
          <a:p>
            <a:r>
              <a:rPr lang="en-US" dirty="0" smtClean="0"/>
              <a:t>Deploy </a:t>
            </a:r>
            <a:r>
              <a:rPr lang="en-US" dirty="0" err="1" smtClean="0"/>
              <a:t>STAGE_Map</a:t>
            </a:r>
            <a:endParaRPr lang="en-US" dirty="0" smtClean="0"/>
          </a:p>
          <a:p>
            <a:r>
              <a:rPr lang="en-US" dirty="0" smtClean="0"/>
              <a:t>Navigate to </a:t>
            </a:r>
            <a:r>
              <a:rPr lang="en-US" dirty="0" err="1" smtClean="0"/>
              <a:t>Stage_Map</a:t>
            </a:r>
            <a:endParaRPr lang="en-US" dirty="0" smtClean="0"/>
          </a:p>
          <a:p>
            <a:r>
              <a:rPr lang="en-US" dirty="0" smtClean="0"/>
              <a:t>Select </a:t>
            </a:r>
            <a:r>
              <a:rPr lang="en-US" b="1" dirty="0" smtClean="0"/>
              <a:t>Deploy from the pop-up menu. We can also click on it and then select File | Deploy | To Control Center from the main menu. 	</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A new entry will be created in the Control Center Jobs window and the status will update as the job progresses. </a:t>
            </a:r>
          </a:p>
          <a:p>
            <a:r>
              <a:rPr lang="en-US" dirty="0" smtClean="0"/>
              <a:t>The </a:t>
            </a:r>
            <a:r>
              <a:rPr lang="en-US" dirty="0" smtClean="0"/>
              <a:t>STAGE_MAP references the ACME_POS source SQL Server database using the ACME_POS_LOCATION location, which also needs to be registered. 	</a:t>
            </a:r>
            <a:endParaRPr lang="en-US" dirty="0" smtClean="0"/>
          </a:p>
          <a:p>
            <a:r>
              <a:rPr lang="en-US" dirty="0" err="1" smtClean="0"/>
              <a:t>UserName</a:t>
            </a:r>
            <a:r>
              <a:rPr lang="en-US" dirty="0" smtClean="0"/>
              <a:t> : </a:t>
            </a:r>
            <a:r>
              <a:rPr lang="en-US" dirty="0" err="1" smtClean="0"/>
              <a:t>acemdwuser</a:t>
            </a:r>
            <a:endParaRPr lang="en-US" dirty="0" smtClean="0"/>
          </a:p>
          <a:p>
            <a:r>
              <a:rPr lang="en-US" dirty="0" smtClean="0"/>
              <a:t>Password :  Admin123</a:t>
            </a:r>
          </a:p>
          <a:p>
            <a:r>
              <a:rPr lang="en-US" dirty="0" smtClean="0"/>
              <a:t>Host : </a:t>
            </a:r>
            <a:r>
              <a:rPr lang="en-US" dirty="0" err="1" smtClean="0"/>
              <a:t>Localhost</a:t>
            </a:r>
            <a:endParaRPr lang="en-US" dirty="0" smtClean="0"/>
          </a:p>
          <a:p>
            <a:r>
              <a:rPr lang="en-US" dirty="0" smtClean="0"/>
              <a:t>Port : 1521</a:t>
            </a:r>
          </a:p>
          <a:p>
            <a:r>
              <a:rPr lang="en-US" dirty="0" smtClean="0"/>
              <a:t>Service Name : </a:t>
            </a:r>
            <a:r>
              <a:rPr lang="en-US" dirty="0" err="1" smtClean="0"/>
              <a:t>acmedw</a:t>
            </a:r>
            <a:endParaRPr lang="en-US" dirty="0" smtClean="0"/>
          </a:p>
          <a:p>
            <a:r>
              <a:rPr lang="en-US" dirty="0" smtClean="0"/>
              <a:t>Schema Name </a:t>
            </a:r>
            <a:r>
              <a:rPr lang="en-US" dirty="0" smtClean="0"/>
              <a:t>: ACME_POS_LOCATION</a:t>
            </a:r>
            <a:endParaRPr lang="en-US" dirty="0" smtClean="0"/>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Executing</a:t>
            </a:r>
            <a:endParaRPr lang="en-US" dirty="0"/>
          </a:p>
        </p:txBody>
      </p:sp>
      <p:sp>
        <p:nvSpPr>
          <p:cNvPr id="3" name="Content Placeholder 2"/>
          <p:cNvSpPr>
            <a:spLocks noGrp="1"/>
          </p:cNvSpPr>
          <p:nvPr>
            <p:ph idx="1"/>
          </p:nvPr>
        </p:nvSpPr>
        <p:spPr/>
        <p:txBody>
          <a:bodyPr>
            <a:normAutofit/>
          </a:bodyPr>
          <a:lstStyle/>
          <a:p>
            <a:r>
              <a:rPr lang="en-US" dirty="0" smtClean="0"/>
              <a:t>To execute mappings, we need to be in the Control Center Manager. 	</a:t>
            </a:r>
          </a:p>
          <a:p>
            <a:r>
              <a:rPr lang="en-US" dirty="0" smtClean="0"/>
              <a:t>select the menu entry that says </a:t>
            </a:r>
            <a:r>
              <a:rPr lang="en-US" b="1" dirty="0" smtClean="0"/>
              <a:t>Start to start the code running. 	</a:t>
            </a:r>
          </a:p>
          <a:p>
            <a:r>
              <a:rPr lang="en-US" b="1" dirty="0" smtClean="0"/>
              <a:t>Control Center Jobs window will update to display the Execution tab .</a:t>
            </a:r>
          </a:p>
          <a:p>
            <a:r>
              <a:rPr lang="en-US" b="1" dirty="0" smtClean="0"/>
              <a:t>Control Center Jobs window to display the details about this execution. 	</a:t>
            </a:r>
          </a:p>
          <a:p>
            <a:pPr>
              <a:buNone/>
            </a:pPr>
            <a:endParaRPr lang="en-US" b="1" dirty="0" smtClean="0"/>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with the execution of a mapping, the upper left window displays two tabs, one for Input Parameters and the other for Execution Results. </a:t>
            </a:r>
          </a:p>
          <a:p>
            <a:r>
              <a:rPr lang="en-US" dirty="0" smtClean="0"/>
              <a:t>The input parameters are configuration options for running the mapping that involve the operating mode among others.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in cube</a:t>
            </a:r>
            <a:endParaRPr lang="en-IN" dirty="0"/>
          </a:p>
        </p:txBody>
      </p:sp>
      <p:sp>
        <p:nvSpPr>
          <p:cNvPr id="3" name="Content Placeholder 2"/>
          <p:cNvSpPr>
            <a:spLocks noGrp="1"/>
          </p:cNvSpPr>
          <p:nvPr>
            <p:ph idx="1"/>
          </p:nvPr>
        </p:nvSpPr>
        <p:spPr/>
        <p:txBody>
          <a:bodyPr/>
          <a:lstStyle/>
          <a:p>
            <a:r>
              <a:rPr lang="en-IN" dirty="0"/>
              <a:t>Two of the remaining attributes </a:t>
            </a:r>
            <a:r>
              <a:rPr lang="en-IN" dirty="0" smtClean="0"/>
              <a:t>for </a:t>
            </a:r>
            <a:r>
              <a:rPr lang="en-IN" dirty="0"/>
              <a:t>the SALES cube are the measures </a:t>
            </a:r>
            <a:r>
              <a:rPr lang="en-IN" dirty="0" smtClean="0"/>
              <a:t>defined </a:t>
            </a:r>
            <a:r>
              <a:rPr lang="en-IN" dirty="0"/>
              <a:t>for our cube—the quantity of the items sold and the dollar amount of the sale. </a:t>
            </a:r>
            <a:endParaRPr lang="en-IN" dirty="0" smtClean="0"/>
          </a:p>
        </p:txBody>
      </p:sp>
    </p:spTree>
    <p:extLst>
      <p:ext uri="{BB962C8B-B14F-4D97-AF65-F5344CB8AC3E}">
        <p14:creationId xmlns:p14="http://schemas.microsoft.com/office/powerpoint/2010/main" xmlns="" val="1733179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next tab in the </a:t>
            </a:r>
            <a:r>
              <a:rPr lang="en-US" b="1" dirty="0" smtClean="0"/>
              <a:t>Job Details dialog box for our execution job is the Execution Results tab.</a:t>
            </a:r>
          </a:p>
          <a:p>
            <a:r>
              <a:rPr lang="en-US" b="1" dirty="0" smtClean="0"/>
              <a:t> Clicking on that will show us results similar to the following, which could display </a:t>
            </a:r>
            <a:r>
              <a:rPr lang="en-US" b="1" dirty="0" smtClean="0"/>
              <a:t> </a:t>
            </a:r>
            <a:r>
              <a:rPr lang="en-US" b="1" dirty="0" smtClean="0"/>
              <a:t>count depending on how much sample data we actually have in the source database. 	</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Order</a:t>
            </a:r>
            <a:endParaRPr lang="en-US" dirty="0"/>
          </a:p>
        </p:txBody>
      </p:sp>
      <p:sp>
        <p:nvSpPr>
          <p:cNvPr id="3" name="Content Placeholder 2"/>
          <p:cNvSpPr>
            <a:spLocks noGrp="1"/>
          </p:cNvSpPr>
          <p:nvPr>
            <p:ph idx="1"/>
          </p:nvPr>
        </p:nvSpPr>
        <p:spPr/>
        <p:txBody>
          <a:bodyPr/>
          <a:lstStyle/>
          <a:p>
            <a:endParaRPr lang="en-US" dirty="0" smtClean="0"/>
          </a:p>
          <a:p>
            <a:r>
              <a:rPr lang="en-US" dirty="0" smtClean="0"/>
              <a:t>Sequences </a:t>
            </a:r>
          </a:p>
          <a:p>
            <a:endParaRPr lang="en-US" dirty="0" smtClean="0"/>
          </a:p>
          <a:p>
            <a:r>
              <a:rPr lang="en-US" dirty="0" smtClean="0"/>
              <a:t>DATE_DIM_SEQ </a:t>
            </a:r>
          </a:p>
          <a:p>
            <a:r>
              <a:rPr lang="en-US" dirty="0" smtClean="0"/>
              <a:t>PRODUCT_SEQ</a:t>
            </a:r>
          </a:p>
          <a:p>
            <a:r>
              <a:rPr lang="en-US" dirty="0" smtClean="0"/>
              <a:t> STORE_SEQ 	</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Tables </a:t>
            </a:r>
          </a:p>
          <a:p>
            <a:endParaRPr lang="en-US" dirty="0" smtClean="0"/>
          </a:p>
          <a:p>
            <a:r>
              <a:rPr lang="en-US" dirty="0" smtClean="0"/>
              <a:t>COUNTRIES_LOOKUP </a:t>
            </a:r>
            <a:endParaRPr lang="en-US" dirty="0" smtClean="0"/>
          </a:p>
          <a:p>
            <a:r>
              <a:rPr lang="en-US" dirty="0" smtClean="0"/>
              <a:t>DATE_DIM</a:t>
            </a:r>
          </a:p>
          <a:p>
            <a:r>
              <a:rPr lang="en-US" dirty="0" smtClean="0"/>
              <a:t> PRODUCT</a:t>
            </a:r>
          </a:p>
          <a:p>
            <a:r>
              <a:rPr lang="en-US" dirty="0" smtClean="0"/>
              <a:t> STORE </a:t>
            </a:r>
          </a:p>
          <a:p>
            <a:r>
              <a:rPr lang="en-US" dirty="0" smtClean="0"/>
              <a:t>SALES 	</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Dimensions </a:t>
            </a:r>
          </a:p>
          <a:p>
            <a:endParaRPr lang="en-US" dirty="0" smtClean="0"/>
          </a:p>
          <a:p>
            <a:r>
              <a:rPr lang="en-US" dirty="0" smtClean="0"/>
              <a:t>DATE_DIM</a:t>
            </a:r>
          </a:p>
          <a:p>
            <a:r>
              <a:rPr lang="en-US" dirty="0" smtClean="0"/>
              <a:t> PRODUCT </a:t>
            </a:r>
          </a:p>
          <a:p>
            <a:r>
              <a:rPr lang="en-US" dirty="0" smtClean="0"/>
              <a:t>STORE 	</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External tables </a:t>
            </a:r>
          </a:p>
          <a:p>
            <a:r>
              <a:rPr lang="en-US" dirty="0" smtClean="0"/>
              <a:t>	Countries</a:t>
            </a:r>
          </a:p>
          <a:p>
            <a:endParaRPr lang="en-US" dirty="0" smtClean="0"/>
          </a:p>
          <a:p>
            <a:r>
              <a:rPr lang="en-US" dirty="0" smtClean="0"/>
              <a:t>Mappings </a:t>
            </a:r>
          </a:p>
          <a:p>
            <a:endParaRPr lang="en-US" dirty="0" smtClean="0"/>
          </a:p>
          <a:p>
            <a:r>
              <a:rPr lang="en-US" dirty="0" smtClean="0"/>
              <a:t>COUNTRIES_LOOKUP_MAP</a:t>
            </a:r>
            <a:endParaRPr lang="en-US" dirty="0" smtClean="0"/>
          </a:p>
          <a:p>
            <a:r>
              <a:rPr lang="en-US" dirty="0" smtClean="0"/>
              <a:t> DATE_DIM_MAP</a:t>
            </a:r>
          </a:p>
          <a:p>
            <a:r>
              <a:rPr lang="en-US" dirty="0" smtClean="0"/>
              <a:t> PRODUCT_MAP </a:t>
            </a:r>
          </a:p>
          <a:p>
            <a:r>
              <a:rPr lang="en-US" dirty="0" smtClean="0"/>
              <a:t>STORE_MAP</a:t>
            </a:r>
          </a:p>
          <a:p>
            <a:r>
              <a:rPr lang="en-US" dirty="0" smtClean="0"/>
              <a:t> SALES_MAP 	</a:t>
            </a:r>
          </a:p>
          <a:p>
            <a:endParaRPr lang="en-US"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Execution Order</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smtClean="0"/>
              <a:t>execution only pertains to the code that is generated for the mappings. 	</a:t>
            </a:r>
          </a:p>
          <a:p>
            <a:r>
              <a:rPr lang="en-US" dirty="0" smtClean="0"/>
              <a:t>For the mappings, the dependency will be determined by the foreign keys that exist in the tables that the mappings are loading. </a:t>
            </a:r>
          </a:p>
          <a:p>
            <a:r>
              <a:rPr lang="en-US" dirty="0" smtClean="0"/>
              <a:t>We can't run a mapping without errors to load a table that has foreign key dependencies on other tables before those other tables have been loaded. 	</a:t>
            </a: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 </a:t>
            </a:r>
            <a:r>
              <a:rPr lang="en-US" smtClean="0"/>
              <a:t>COUNTRIES_LOOKUP_MAP </a:t>
            </a:r>
            <a:endParaRPr lang="en-US" dirty="0" smtClean="0"/>
          </a:p>
          <a:p>
            <a:r>
              <a:rPr lang="en-US" dirty="0" smtClean="0"/>
              <a:t>2. DATE_DIM_MAP</a:t>
            </a:r>
          </a:p>
          <a:p>
            <a:r>
              <a:rPr lang="en-US" dirty="0" smtClean="0"/>
              <a:t> 3. PRODUCT_MAP</a:t>
            </a:r>
          </a:p>
          <a:p>
            <a:r>
              <a:rPr lang="en-US" dirty="0" smtClean="0"/>
              <a:t> 4. STORE_MAP 	</a:t>
            </a:r>
          </a:p>
          <a:p>
            <a:r>
              <a:rPr lang="en-US" dirty="0" smtClean="0"/>
              <a:t>5. SALES_MAP 	</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measures values to cube</a:t>
            </a:r>
            <a:endParaRPr lang="en-IN" dirty="0"/>
          </a:p>
        </p:txBody>
      </p:sp>
      <p:sp>
        <p:nvSpPr>
          <p:cNvPr id="3" name="Content Placeholder 2"/>
          <p:cNvSpPr>
            <a:spLocks noGrp="1"/>
          </p:cNvSpPr>
          <p:nvPr>
            <p:ph idx="1"/>
          </p:nvPr>
        </p:nvSpPr>
        <p:spPr/>
        <p:txBody>
          <a:bodyPr/>
          <a:lstStyle/>
          <a:p>
            <a:r>
              <a:rPr lang="en-IN" dirty="0"/>
              <a:t>drag a line directly from SALE_QUANTITY to QUANTITY, and another line directly from SALE_DOLLAR_AMOUNT to SALES_AMOUNT. </a:t>
            </a:r>
          </a:p>
        </p:txBody>
      </p:sp>
    </p:spTree>
    <p:extLst>
      <p:ext uri="{BB962C8B-B14F-4D97-AF65-F5344CB8AC3E}">
        <p14:creationId xmlns:p14="http://schemas.microsoft.com/office/powerpoint/2010/main" xmlns="" val="1034074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an expression</a:t>
            </a:r>
            <a:endParaRPr lang="en-IN" dirty="0"/>
          </a:p>
        </p:txBody>
      </p:sp>
      <p:sp>
        <p:nvSpPr>
          <p:cNvPr id="3" name="Content Placeholder 2"/>
          <p:cNvSpPr>
            <a:spLocks noGrp="1"/>
          </p:cNvSpPr>
          <p:nvPr>
            <p:ph idx="1"/>
          </p:nvPr>
        </p:nvSpPr>
        <p:spPr/>
        <p:txBody>
          <a:bodyPr>
            <a:normAutofit fontScale="77500" lnSpcReduction="20000"/>
          </a:bodyPr>
          <a:lstStyle/>
          <a:p>
            <a:r>
              <a:rPr lang="en-IN" dirty="0"/>
              <a:t>Drag the </a:t>
            </a:r>
            <a:r>
              <a:rPr lang="en-IN" b="1" dirty="0"/>
              <a:t>Expression </a:t>
            </a:r>
            <a:r>
              <a:rPr lang="en-IN" dirty="0"/>
              <a:t>operator onto our mapping, and drop it between our source and target operators. 	</a:t>
            </a:r>
            <a:endParaRPr lang="en-IN" dirty="0" smtClean="0"/>
          </a:p>
          <a:p>
            <a:r>
              <a:rPr lang="en-IN" dirty="0" smtClean="0"/>
              <a:t>drag </a:t>
            </a:r>
            <a:r>
              <a:rPr lang="en-IN" dirty="0"/>
              <a:t>the </a:t>
            </a:r>
            <a:r>
              <a:rPr lang="en-IN" b="1" dirty="0"/>
              <a:t>SALE_DATE </a:t>
            </a:r>
            <a:r>
              <a:rPr lang="en-IN" dirty="0"/>
              <a:t>from the </a:t>
            </a:r>
            <a:r>
              <a:rPr lang="en-IN" b="1" dirty="0"/>
              <a:t>POS_TRANS_STAGE </a:t>
            </a:r>
            <a:r>
              <a:rPr lang="en-IN" dirty="0"/>
              <a:t>mapping table to the </a:t>
            </a:r>
            <a:r>
              <a:rPr lang="en-IN" b="1" dirty="0"/>
              <a:t>INGRP1 </a:t>
            </a:r>
            <a:r>
              <a:rPr lang="en-IN" dirty="0"/>
              <a:t>of the </a:t>
            </a:r>
            <a:r>
              <a:rPr lang="en-IN" b="1" dirty="0"/>
              <a:t>EXPRESSION </a:t>
            </a:r>
            <a:r>
              <a:rPr lang="en-IN" dirty="0"/>
              <a:t>operator </a:t>
            </a:r>
            <a:endParaRPr lang="en-IN" dirty="0" smtClean="0"/>
          </a:p>
          <a:p>
            <a:r>
              <a:rPr lang="en-IN" dirty="0"/>
              <a:t>Right-click on </a:t>
            </a:r>
            <a:r>
              <a:rPr lang="en-IN" b="1" dirty="0"/>
              <a:t>OUTGRP2 </a:t>
            </a:r>
            <a:r>
              <a:rPr lang="en-IN" dirty="0"/>
              <a:t>and select </a:t>
            </a:r>
            <a:r>
              <a:rPr lang="en-IN" b="1" dirty="0"/>
              <a:t>Open Details... </a:t>
            </a:r>
            <a:r>
              <a:rPr lang="en-IN" dirty="0"/>
              <a:t>from the pop-up menu. 	</a:t>
            </a:r>
          </a:p>
          <a:p>
            <a:r>
              <a:rPr lang="en-IN" dirty="0"/>
              <a:t>click on the </a:t>
            </a:r>
            <a:r>
              <a:rPr lang="en-IN" b="1" dirty="0"/>
              <a:t>Add </a:t>
            </a:r>
            <a:r>
              <a:rPr lang="en-IN" dirty="0"/>
              <a:t>button to add an attribute. It will add an attribute with a default name of </a:t>
            </a:r>
            <a:r>
              <a:rPr lang="en-IN" b="1" dirty="0"/>
              <a:t>OUTPUT1 </a:t>
            </a:r>
            <a:r>
              <a:rPr lang="en-IN" dirty="0"/>
              <a:t>and a default data type of </a:t>
            </a:r>
            <a:r>
              <a:rPr lang="en-IN" b="1" dirty="0"/>
              <a:t>NUMBER</a:t>
            </a:r>
            <a:r>
              <a:rPr lang="en-IN" dirty="0"/>
              <a:t>. 	</a:t>
            </a:r>
          </a:p>
          <a:p>
            <a:r>
              <a:rPr lang="en-IN" dirty="0" smtClean="0"/>
              <a:t>Give the name of the expression as DAY_CODE</a:t>
            </a:r>
          </a:p>
          <a:p>
            <a:r>
              <a:rPr lang="en-IN" dirty="0"/>
              <a:t>drag a line from the </a:t>
            </a:r>
            <a:r>
              <a:rPr lang="en-IN" b="1" dirty="0"/>
              <a:t>DAY_CODE </a:t>
            </a:r>
            <a:r>
              <a:rPr lang="en-IN" dirty="0"/>
              <a:t>of our </a:t>
            </a:r>
            <a:r>
              <a:rPr lang="en-IN" b="1" dirty="0"/>
              <a:t>EXPRESSION </a:t>
            </a:r>
            <a:r>
              <a:rPr lang="en-IN" dirty="0"/>
              <a:t>to the </a:t>
            </a:r>
            <a:r>
              <a:rPr lang="en-IN" b="1" dirty="0"/>
              <a:t>DATE_DIM_DAY_CODE </a:t>
            </a:r>
            <a:r>
              <a:rPr lang="en-IN" dirty="0"/>
              <a:t>attribute of our </a:t>
            </a:r>
            <a:r>
              <a:rPr lang="en-IN" b="1" dirty="0"/>
              <a:t>SALES </a:t>
            </a:r>
            <a:r>
              <a:rPr lang="en-IN" dirty="0"/>
              <a:t>cube. 	</a:t>
            </a:r>
          </a:p>
          <a:p>
            <a:r>
              <a:rPr lang="en-IN" dirty="0"/>
              <a:t>	</a:t>
            </a:r>
          </a:p>
          <a:p>
            <a:endParaRPr lang="en-IN" dirty="0"/>
          </a:p>
        </p:txBody>
      </p:sp>
    </p:spTree>
    <p:extLst>
      <p:ext uri="{BB962C8B-B14F-4D97-AF65-F5344CB8AC3E}">
        <p14:creationId xmlns:p14="http://schemas.microsoft.com/office/powerpoint/2010/main" xmlns="" val="2359077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 finish </a:t>
            </a:r>
            <a:r>
              <a:rPr lang="en-IN" dirty="0"/>
              <a:t>entering our expression by typing in the following text to close out the expression: ,'YYYYMMDD')) 	</a:t>
            </a:r>
            <a:endParaRPr lang="en-IN" dirty="0" smtClean="0"/>
          </a:p>
          <a:p>
            <a:r>
              <a:rPr lang="en-IN" dirty="0"/>
              <a:t>click on the </a:t>
            </a:r>
            <a:r>
              <a:rPr lang="en-IN" b="1" dirty="0"/>
              <a:t>Validate </a:t>
            </a:r>
            <a:r>
              <a:rPr lang="en-IN" dirty="0"/>
              <a:t>button to make sure our expression is correctly entered and our </a:t>
            </a:r>
            <a:r>
              <a:rPr lang="en-IN" b="1" dirty="0"/>
              <a:t>Expression Builder </a:t>
            </a:r>
            <a:r>
              <a:rPr lang="en-IN" dirty="0"/>
              <a:t>window 	</a:t>
            </a:r>
          </a:p>
          <a:p>
            <a:pPr marL="0" indent="0">
              <a:buNone/>
            </a:pPr>
            <a:endParaRPr lang="en-IN" dirty="0"/>
          </a:p>
          <a:p>
            <a:endParaRPr lang="en-IN" dirty="0"/>
          </a:p>
        </p:txBody>
      </p:sp>
    </p:spTree>
    <p:extLst>
      <p:ext uri="{BB962C8B-B14F-4D97-AF65-F5344CB8AC3E}">
        <p14:creationId xmlns:p14="http://schemas.microsoft.com/office/powerpoint/2010/main" xmlns="" val="853680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and Benefits of OWB</a:t>
            </a:r>
            <a:endParaRPr lang="en-IN" dirty="0"/>
          </a:p>
        </p:txBody>
      </p:sp>
      <p:sp>
        <p:nvSpPr>
          <p:cNvPr id="3" name="Content Placeholder 2"/>
          <p:cNvSpPr>
            <a:spLocks noGrp="1"/>
          </p:cNvSpPr>
          <p:nvPr>
            <p:ph idx="1"/>
          </p:nvPr>
        </p:nvSpPr>
        <p:spPr/>
        <p:txBody>
          <a:bodyPr/>
          <a:lstStyle/>
          <a:p>
            <a:r>
              <a:rPr lang="en-IN" dirty="0"/>
              <a:t>the option to </a:t>
            </a:r>
            <a:r>
              <a:rPr lang="en-IN"/>
              <a:t>implement </a:t>
            </a:r>
            <a:r>
              <a:rPr lang="en-IN" smtClean="0"/>
              <a:t>cubes </a:t>
            </a:r>
            <a:r>
              <a:rPr lang="en-IN" dirty="0" smtClean="0"/>
              <a:t>and </a:t>
            </a:r>
            <a:r>
              <a:rPr lang="en-IN" dirty="0"/>
              <a:t>dimensions either relationally with ROLAP or fully multi-dimensionally with MOLAP, OWB allows us to design one way in OWB and implement either way in the database with a simple change of a storage option. 	</a:t>
            </a:r>
          </a:p>
          <a:p>
            <a:endParaRPr lang="en-IN" dirty="0"/>
          </a:p>
        </p:txBody>
      </p:sp>
    </p:spTree>
    <p:extLst>
      <p:ext uri="{BB962C8B-B14F-4D97-AF65-F5344CB8AC3E}">
        <p14:creationId xmlns:p14="http://schemas.microsoft.com/office/powerpoint/2010/main" xmlns="" val="1087571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2299</Words>
  <Application>Microsoft Office PowerPoint</Application>
  <PresentationFormat>On-screen Show (4:3)</PresentationFormat>
  <Paragraphs>229</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Unit 5</vt:lpstr>
      <vt:lpstr>Sales cube mapping</vt:lpstr>
      <vt:lpstr>Dimension attributes in cube</vt:lpstr>
      <vt:lpstr>Renaming dimension attributes</vt:lpstr>
      <vt:lpstr>Measures in cube</vt:lpstr>
      <vt:lpstr>Mapping measures values to cube</vt:lpstr>
      <vt:lpstr>Mapping an expression</vt:lpstr>
      <vt:lpstr>Slide 8</vt:lpstr>
      <vt:lpstr>Features and Benefits of OWB</vt:lpstr>
      <vt:lpstr>Slide 10</vt:lpstr>
      <vt:lpstr>Slide 11</vt:lpstr>
      <vt:lpstr>Slide 12</vt:lpstr>
      <vt:lpstr>Slide 13</vt:lpstr>
      <vt:lpstr>Validating</vt:lpstr>
      <vt:lpstr>Validating In Design Center</vt:lpstr>
      <vt:lpstr>After Validation</vt:lpstr>
      <vt:lpstr>Validating from Data Object Editor</vt:lpstr>
      <vt:lpstr>Validating in Mapping Editor</vt:lpstr>
      <vt:lpstr>Generating</vt:lpstr>
      <vt:lpstr>Generating in Design Center</vt:lpstr>
      <vt:lpstr>Slide 21</vt:lpstr>
      <vt:lpstr>Generating from Data Object Editor</vt:lpstr>
      <vt:lpstr>Slide 23</vt:lpstr>
      <vt:lpstr>Slide 24</vt:lpstr>
      <vt:lpstr>Generating using Mapping Editor</vt:lpstr>
      <vt:lpstr>Default operating mode of the mapping</vt:lpstr>
      <vt:lpstr>Slide 27</vt:lpstr>
      <vt:lpstr>Slide 28</vt:lpstr>
      <vt:lpstr>Slide 29</vt:lpstr>
      <vt:lpstr>Generation style</vt:lpstr>
      <vt:lpstr>Slide 31</vt:lpstr>
      <vt:lpstr>Deploying</vt:lpstr>
      <vt:lpstr>The Control Center Service</vt:lpstr>
      <vt:lpstr>SQL scripts for Control Center Service</vt:lpstr>
      <vt:lpstr> Deploying in the Design Center and Data Object Editor   </vt:lpstr>
      <vt:lpstr>Slide 36</vt:lpstr>
      <vt:lpstr>Slide 37</vt:lpstr>
      <vt:lpstr>Control Center Manager</vt:lpstr>
      <vt:lpstr>Object Details Window</vt:lpstr>
      <vt:lpstr>Slide 40</vt:lpstr>
      <vt:lpstr>Slide 41</vt:lpstr>
      <vt:lpstr>Slide 42</vt:lpstr>
      <vt:lpstr>Slide 43</vt:lpstr>
      <vt:lpstr>Control Center Jobs Window</vt:lpstr>
      <vt:lpstr>Slide 45</vt:lpstr>
      <vt:lpstr> Deploying in the Control Center Manager   </vt:lpstr>
      <vt:lpstr>Slide 47</vt:lpstr>
      <vt:lpstr>Executing</vt:lpstr>
      <vt:lpstr>Slide 49</vt:lpstr>
      <vt:lpstr>Slide 50</vt:lpstr>
      <vt:lpstr>Deployment Order</vt:lpstr>
      <vt:lpstr>Slide 52</vt:lpstr>
      <vt:lpstr>Slide 53</vt:lpstr>
      <vt:lpstr>Slide 54</vt:lpstr>
      <vt:lpstr>Execution Order</vt:lpstr>
      <vt:lpstr>Slide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dc:title>
  <dc:creator>lenovo</dc:creator>
  <cp:lastModifiedBy>admin</cp:lastModifiedBy>
  <cp:revision>96</cp:revision>
  <dcterms:created xsi:type="dcterms:W3CDTF">2016-02-14T17:03:41Z</dcterms:created>
  <dcterms:modified xsi:type="dcterms:W3CDTF">2016-02-18T06:49:00Z</dcterms:modified>
</cp:coreProperties>
</file>