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6" r:id="rId4"/>
    <p:sldId id="287" r:id="rId5"/>
    <p:sldId id="290" r:id="rId6"/>
    <p:sldId id="291" r:id="rId7"/>
    <p:sldId id="288" r:id="rId8"/>
    <p:sldId id="292" r:id="rId9"/>
    <p:sldId id="289" r:id="rId10"/>
    <p:sldId id="278" r:id="rId11"/>
    <p:sldId id="279" r:id="rId12"/>
    <p:sldId id="293" r:id="rId13"/>
    <p:sldId id="280" r:id="rId14"/>
    <p:sldId id="294" r:id="rId15"/>
    <p:sldId id="281" r:id="rId16"/>
    <p:sldId id="282" r:id="rId17"/>
    <p:sldId id="283" r:id="rId18"/>
    <p:sldId id="284" r:id="rId19"/>
    <p:sldId id="295" r:id="rId20"/>
    <p:sldId id="285" r:id="rId21"/>
    <p:sldId id="296" r:id="rId22"/>
    <p:sldId id="270" r:id="rId23"/>
    <p:sldId id="297" r:id="rId24"/>
    <p:sldId id="271" r:id="rId25"/>
    <p:sldId id="298" r:id="rId26"/>
    <p:sldId id="272" r:id="rId27"/>
    <p:sldId id="273" r:id="rId28"/>
    <p:sldId id="299" r:id="rId29"/>
    <p:sldId id="274" r:id="rId30"/>
    <p:sldId id="300" r:id="rId31"/>
    <p:sldId id="301" r:id="rId32"/>
    <p:sldId id="302" r:id="rId33"/>
    <p:sldId id="303" r:id="rId34"/>
    <p:sldId id="304" r:id="rId35"/>
    <p:sldId id="305" r:id="rId36"/>
    <p:sldId id="306" r:id="rId37"/>
    <p:sldId id="276" r:id="rId38"/>
    <p:sldId id="277" r:id="rId39"/>
    <p:sldId id="30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45E673-A585-4218-9789-BC64385794A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5E673-A585-4218-9789-BC64385794A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045E673-A585-4218-9789-BC64385794A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2837E-DEE4-4B5E-83C8-159C8B0970B0}"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45E673-A585-4218-9789-BC64385794A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2837E-DEE4-4B5E-83C8-159C8B0970B0}"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5E673-A585-4218-9789-BC64385794A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045E673-A585-4218-9789-BC64385794AB}"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2837E-DEE4-4B5E-83C8-159C8B0970B0}"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45E673-A585-4218-9789-BC64385794AB}" type="datetimeFigureOut">
              <a:rPr lang="en-US" smtClean="0"/>
              <a:pPr/>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45E673-A585-4218-9789-BC64385794AB}" type="datetimeFigureOut">
              <a:rPr lang="en-US" smtClean="0"/>
              <a:pPr/>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045E673-A585-4218-9789-BC64385794AB}" type="datetimeFigureOut">
              <a:rPr lang="en-US" smtClean="0"/>
              <a:pPr/>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2837E-DEE4-4B5E-83C8-159C8B0970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45E673-A585-4218-9789-BC64385794AB}"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2837E-DEE4-4B5E-83C8-159C8B0970B0}"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45E673-A585-4218-9789-BC64385794AB}"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2837E-DEE4-4B5E-83C8-159C8B0970B0}"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045E673-A585-4218-9789-BC64385794AB}" type="datetimeFigureOut">
              <a:rPr lang="en-US" smtClean="0"/>
              <a:pPr/>
              <a:t>7/28/2016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E02837E-DEE4-4B5E-83C8-159C8B0970B0}"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xample.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user@host:file2" TargetMode="External"/><Relationship Id="rId2" Type="http://schemas.openxmlformats.org/officeDocument/2006/relationships/hyperlink" Target="mailto:user@host:file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user@host:fi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Internet Services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These are insecure services that  should not be used, since they trust that  the </a:t>
            </a:r>
            <a:r>
              <a:rPr lang="en-US" dirty="0" smtClean="0"/>
              <a:t>network </a:t>
            </a:r>
            <a:r>
              <a:rPr lang="en-US" dirty="0"/>
              <a:t>is absolutely secure. Their secure equivalents should be used instead.</a:t>
            </a:r>
          </a:p>
          <a:p>
            <a:endParaRPr lang="en-US" dirty="0"/>
          </a:p>
        </p:txBody>
      </p:sp>
      <p:sp>
        <p:nvSpPr>
          <p:cNvPr id="2" name="Title 1"/>
          <p:cNvSpPr>
            <a:spLocks noGrp="1"/>
          </p:cNvSpPr>
          <p:nvPr>
            <p:ph type="title"/>
          </p:nvPr>
        </p:nvSpPr>
        <p:spPr/>
        <p:txBody>
          <a:bodyPr/>
          <a:lstStyle/>
          <a:p>
            <a:r>
              <a:rPr lang="en-US" dirty="0" smtClean="0"/>
              <a:t>Less secure services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telnet is a protocol and application  that enables someone to have access to a </a:t>
            </a:r>
            <a:r>
              <a:rPr lang="en-US" dirty="0" smtClean="0"/>
              <a:t>virtual </a:t>
            </a:r>
            <a:r>
              <a:rPr lang="en-US" dirty="0"/>
              <a:t>terminal  on a remote host. It resembles text-based  console access on a Unix machine.</a:t>
            </a:r>
          </a:p>
          <a:p>
            <a:r>
              <a:rPr lang="en-US" dirty="0"/>
              <a:t>Telnet is an application  that’s available almost everywhere</a:t>
            </a:r>
            <a:r>
              <a:rPr lang="en-US" dirty="0" smtClean="0"/>
              <a:t>.</a:t>
            </a:r>
          </a:p>
          <a:p>
            <a:r>
              <a:rPr lang="en-US" dirty="0" smtClean="0"/>
              <a:t> </a:t>
            </a:r>
            <a:r>
              <a:rPr lang="en-US" dirty="0"/>
              <a:t>Because of this </a:t>
            </a:r>
            <a:r>
              <a:rPr lang="en-US" dirty="0" smtClean="0"/>
              <a:t>distribution</a:t>
            </a:r>
            <a:r>
              <a:rPr lang="en-US" dirty="0"/>
              <a:t>,  most beginning  Unix users use Telnet exclusively to communicate  with other Unix and NT machines</a:t>
            </a:r>
            <a:r>
              <a:rPr lang="en-US" dirty="0" smtClean="0"/>
              <a:t>.</a:t>
            </a:r>
          </a:p>
          <a:p>
            <a:endParaRPr lang="en-US" dirty="0"/>
          </a:p>
        </p:txBody>
      </p:sp>
      <p:sp>
        <p:nvSpPr>
          <p:cNvPr id="2" name="Title 1"/>
          <p:cNvSpPr>
            <a:spLocks noGrp="1"/>
          </p:cNvSpPr>
          <p:nvPr>
            <p:ph type="title"/>
          </p:nvPr>
        </p:nvSpPr>
        <p:spPr/>
        <p:txBody>
          <a:bodyPr/>
          <a:lstStyle/>
          <a:p>
            <a:r>
              <a:rPr lang="en-US" dirty="0" smtClean="0"/>
              <a:t>telnet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SSH works almost similar to telnet but with encrypted traffic and passwords.</a:t>
            </a:r>
          </a:p>
          <a:p>
            <a:r>
              <a:rPr lang="en-US" dirty="0" smtClean="0"/>
              <a:t>[root#]telnet example.com</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13414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ftp is a </a:t>
            </a:r>
            <a:r>
              <a:rPr lang="en-US" dirty="0" smtClean="0"/>
              <a:t> </a:t>
            </a:r>
            <a:r>
              <a:rPr lang="en-US" dirty="0"/>
              <a:t>file transfer protocol that runs over ports 20 and 21</a:t>
            </a:r>
            <a:r>
              <a:rPr lang="en-US" dirty="0" smtClean="0"/>
              <a:t>.</a:t>
            </a:r>
          </a:p>
          <a:p>
            <a:r>
              <a:rPr lang="en-US" dirty="0" smtClean="0"/>
              <a:t>Once you </a:t>
            </a:r>
            <a:r>
              <a:rPr lang="en-US" dirty="0"/>
              <a:t>have successfully logged on to an ftp server, you can type </a:t>
            </a:r>
            <a:r>
              <a:rPr lang="en-US" b="1" dirty="0"/>
              <a:t>help </a:t>
            </a:r>
            <a:r>
              <a:rPr lang="en-US" dirty="0"/>
              <a:t>for a list of available commands</a:t>
            </a:r>
            <a:r>
              <a:rPr lang="en-US" dirty="0" smtClean="0"/>
              <a:t>.</a:t>
            </a:r>
          </a:p>
          <a:p>
            <a:r>
              <a:rPr lang="en-US" dirty="0" smtClean="0"/>
              <a:t>Two </a:t>
            </a:r>
            <a:r>
              <a:rPr lang="en-US" dirty="0"/>
              <a:t>important commands to remember are </a:t>
            </a:r>
            <a:r>
              <a:rPr lang="en-US" b="1" dirty="0"/>
              <a:t>put</a:t>
            </a:r>
            <a:r>
              <a:rPr lang="en-US" dirty="0"/>
              <a:t> to move a file from your machine to the remote machine, and </a:t>
            </a:r>
            <a:r>
              <a:rPr lang="en-US" b="1" dirty="0"/>
              <a:t>get</a:t>
            </a:r>
            <a:r>
              <a:rPr lang="en-US" dirty="0"/>
              <a:t> to pull a file from the remote server to your machine</a:t>
            </a:r>
            <a:r>
              <a:rPr lang="en-US" dirty="0" smtClean="0"/>
              <a:t>.</a:t>
            </a:r>
          </a:p>
          <a:p>
            <a:r>
              <a:rPr lang="en-US" dirty="0" smtClean="0"/>
              <a:t>To </a:t>
            </a:r>
            <a:r>
              <a:rPr lang="en-US" dirty="0"/>
              <a:t>send multiple files you can use </a:t>
            </a:r>
            <a:r>
              <a:rPr lang="en-US" dirty="0" err="1"/>
              <a:t>mput</a:t>
            </a:r>
            <a:r>
              <a:rPr lang="en-US" dirty="0"/>
              <a:t>,  and to retrieve multiple files you can use </a:t>
            </a:r>
            <a:r>
              <a:rPr lang="en-US" dirty="0" err="1"/>
              <a:t>mget</a:t>
            </a:r>
            <a:r>
              <a:rPr lang="en-US" dirty="0"/>
              <a:t>. </a:t>
            </a:r>
            <a:endParaRPr lang="en-US" dirty="0" smtClean="0"/>
          </a:p>
          <a:p>
            <a:pPr>
              <a:buNone/>
            </a:pPr>
            <a:endParaRPr lang="en-US" dirty="0"/>
          </a:p>
          <a:p>
            <a:endParaRPr lang="en-US" dirty="0"/>
          </a:p>
        </p:txBody>
      </p:sp>
      <p:sp>
        <p:nvSpPr>
          <p:cNvPr id="2" name="Title 1"/>
          <p:cNvSpPr>
            <a:spLocks noGrp="1"/>
          </p:cNvSpPr>
          <p:nvPr>
            <p:ph type="title"/>
          </p:nvPr>
        </p:nvSpPr>
        <p:spPr/>
        <p:txBody>
          <a:bodyPr/>
          <a:lstStyle/>
          <a:p>
            <a:r>
              <a:rPr lang="en-US" dirty="0" smtClean="0"/>
              <a:t>ftp</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a:t>
            </a:r>
            <a:r>
              <a:rPr lang="en-US" dirty="0" err="1" smtClean="0"/>
              <a:t>eg</a:t>
            </a:r>
            <a:r>
              <a:rPr lang="en-US" dirty="0" smtClean="0"/>
              <a:t>:</a:t>
            </a:r>
          </a:p>
          <a:p>
            <a:r>
              <a:rPr lang="en-US" dirty="0" smtClean="0"/>
              <a:t>ftp:&gt; get file1</a:t>
            </a:r>
          </a:p>
          <a:p>
            <a:r>
              <a:rPr lang="en-US" dirty="0" smtClean="0"/>
              <a:t>ftp:&gt; put file2</a:t>
            </a:r>
          </a:p>
          <a:p>
            <a:r>
              <a:rPr lang="en-US" dirty="0" smtClean="0"/>
              <a:t>ftp:&gt; </a:t>
            </a:r>
            <a:r>
              <a:rPr lang="en-US" dirty="0" err="1" smtClean="0"/>
              <a:t>mget</a:t>
            </a:r>
            <a:r>
              <a:rPr lang="en-US" dirty="0" smtClean="0"/>
              <a:t> file1 file2 file3</a:t>
            </a:r>
          </a:p>
          <a:p>
            <a:r>
              <a:rPr lang="en-US" dirty="0" smtClean="0"/>
              <a:t>ftp:&gt; </a:t>
            </a:r>
            <a:r>
              <a:rPr lang="en-US" dirty="0" err="1" smtClean="0"/>
              <a:t>mput</a:t>
            </a:r>
            <a:r>
              <a:rPr lang="en-US" dirty="0" smtClean="0"/>
              <a:t> file1 file2 file3</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501367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rsync</a:t>
            </a:r>
            <a:r>
              <a:rPr lang="en-US" dirty="0"/>
              <a:t> is an unencrypted  file transfer program </a:t>
            </a:r>
            <a:r>
              <a:rPr lang="en-US" dirty="0" smtClean="0"/>
              <a:t>. </a:t>
            </a:r>
            <a:r>
              <a:rPr lang="en-US" dirty="0"/>
              <a:t>It includes </a:t>
            </a:r>
            <a:r>
              <a:rPr lang="en-US" dirty="0" smtClean="0"/>
              <a:t>the feature  </a:t>
            </a:r>
            <a:r>
              <a:rPr lang="en-US" dirty="0"/>
              <a:t>of allowing  </a:t>
            </a:r>
            <a:r>
              <a:rPr lang="en-US" dirty="0" smtClean="0"/>
              <a:t>to find </a:t>
            </a:r>
            <a:r>
              <a:rPr lang="en-US" dirty="0"/>
              <a:t>the  differences  between  two sets of files on  two machines to be transferred across the network. </a:t>
            </a:r>
            <a:endParaRPr lang="en-US" dirty="0" smtClean="0"/>
          </a:p>
          <a:p>
            <a:r>
              <a:rPr lang="en-US" dirty="0" smtClean="0"/>
              <a:t>It listens to port 873.</a:t>
            </a:r>
            <a:endParaRPr lang="en-US" dirty="0"/>
          </a:p>
          <a:p>
            <a:endParaRPr lang="en-US" dirty="0"/>
          </a:p>
        </p:txBody>
      </p:sp>
      <p:sp>
        <p:nvSpPr>
          <p:cNvPr id="2" name="Title 1"/>
          <p:cNvSpPr>
            <a:spLocks noGrp="1"/>
          </p:cNvSpPr>
          <p:nvPr>
            <p:ph type="title"/>
          </p:nvPr>
        </p:nvSpPr>
        <p:spPr/>
        <p:txBody>
          <a:bodyPr/>
          <a:lstStyle/>
          <a:p>
            <a:r>
              <a:rPr lang="en-US" dirty="0" err="1" smtClean="0"/>
              <a:t>rsync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rlogin is  a  remote  login  program  that  connects   your  terminal   to  a  remote machine’s terminal. </a:t>
            </a:r>
            <a:endParaRPr lang="en-US" dirty="0" smtClean="0"/>
          </a:p>
          <a:p>
            <a:r>
              <a:rPr lang="en-US" dirty="0" smtClean="0"/>
              <a:t>rlogin </a:t>
            </a:r>
            <a:r>
              <a:rPr lang="en-US" dirty="0"/>
              <a:t>is an insecure protocol, because it sends all information, including  passwords, in plain-text</a:t>
            </a:r>
            <a:r>
              <a:rPr lang="en-US" dirty="0" smtClean="0"/>
              <a:t>.</a:t>
            </a:r>
          </a:p>
          <a:p>
            <a:r>
              <a:rPr lang="en-US" dirty="0" smtClean="0"/>
              <a:t>It also enables an mutual trust relationship to exist between machines.</a:t>
            </a:r>
          </a:p>
          <a:p>
            <a:r>
              <a:rPr lang="en-US" dirty="0" smtClean="0"/>
              <a:t>Syntax :</a:t>
            </a:r>
          </a:p>
          <a:p>
            <a:r>
              <a:rPr lang="en-US" dirty="0" smtClean="0"/>
              <a:t>[root#]rlogin </a:t>
            </a:r>
            <a:r>
              <a:rPr lang="en-US" dirty="0" err="1" smtClean="0"/>
              <a:t>remotehostname</a:t>
            </a:r>
            <a:endParaRPr lang="en-US" dirty="0" smtClean="0"/>
          </a:p>
          <a:p>
            <a:r>
              <a:rPr lang="en-US" dirty="0" err="1" smtClean="0"/>
              <a:t>Eg</a:t>
            </a:r>
            <a:r>
              <a:rPr lang="en-US" dirty="0" smtClean="0"/>
              <a:t> :</a:t>
            </a:r>
          </a:p>
          <a:p>
            <a:r>
              <a:rPr lang="en-US" dirty="0" smtClean="0"/>
              <a:t>[root#] rlogin </a:t>
            </a:r>
            <a:r>
              <a:rPr lang="en-US" dirty="0" err="1" smtClean="0"/>
              <a:t>redhat</a:t>
            </a:r>
            <a:endParaRPr lang="en-US" dirty="0"/>
          </a:p>
        </p:txBody>
      </p:sp>
      <p:sp>
        <p:nvSpPr>
          <p:cNvPr id="2" name="Title 1"/>
          <p:cNvSpPr>
            <a:spLocks noGrp="1"/>
          </p:cNvSpPr>
          <p:nvPr>
            <p:ph type="title"/>
          </p:nvPr>
        </p:nvSpPr>
        <p:spPr/>
        <p:txBody>
          <a:bodyPr/>
          <a:lstStyle/>
          <a:p>
            <a:r>
              <a:rPr lang="en-US" dirty="0" smtClean="0"/>
              <a:t>rlogin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rsh</a:t>
            </a:r>
            <a:r>
              <a:rPr lang="en-US" dirty="0"/>
              <a:t> is an unencrypted  mechanism to execute commands on remote hosts</a:t>
            </a:r>
            <a:r>
              <a:rPr lang="en-US" dirty="0" smtClean="0"/>
              <a:t>.</a:t>
            </a:r>
          </a:p>
          <a:p>
            <a:r>
              <a:rPr lang="en-US" dirty="0"/>
              <a:t> </a:t>
            </a:r>
            <a:r>
              <a:rPr lang="en-US" dirty="0" err="1"/>
              <a:t>rsh’s</a:t>
            </a:r>
            <a:r>
              <a:rPr lang="en-US" dirty="0"/>
              <a:t> syntax </a:t>
            </a:r>
            <a:r>
              <a:rPr lang="en-US" dirty="0" smtClean="0"/>
              <a:t>is :</a:t>
            </a:r>
            <a:endParaRPr lang="en-US" dirty="0"/>
          </a:p>
          <a:p>
            <a:r>
              <a:rPr lang="en-US" dirty="0" smtClean="0"/>
              <a:t>[root#]</a:t>
            </a:r>
            <a:r>
              <a:rPr lang="en-US" dirty="0" err="1" smtClean="0"/>
              <a:t>rsh</a:t>
            </a:r>
            <a:r>
              <a:rPr lang="en-US" dirty="0" smtClean="0"/>
              <a:t>  </a:t>
            </a:r>
            <a:r>
              <a:rPr lang="en-US" dirty="0" err="1"/>
              <a:t>remotehostname</a:t>
            </a:r>
            <a:r>
              <a:rPr lang="en-US" dirty="0"/>
              <a:t> </a:t>
            </a:r>
            <a:r>
              <a:rPr lang="en-US" dirty="0" err="1" smtClean="0"/>
              <a:t>remotecommand</a:t>
            </a:r>
            <a:endParaRPr lang="en-US" dirty="0" smtClean="0"/>
          </a:p>
          <a:p>
            <a:r>
              <a:rPr lang="en-US" dirty="0" err="1" smtClean="0"/>
              <a:t>Eg</a:t>
            </a:r>
            <a:r>
              <a:rPr lang="en-US" dirty="0" smtClean="0"/>
              <a:t> :</a:t>
            </a:r>
          </a:p>
          <a:p>
            <a:r>
              <a:rPr lang="en-US" dirty="0" smtClean="0"/>
              <a:t>[root#] </a:t>
            </a:r>
            <a:r>
              <a:rPr lang="en-US" dirty="0" err="1" smtClean="0"/>
              <a:t>rsh</a:t>
            </a:r>
            <a:r>
              <a:rPr lang="en-US" dirty="0" smtClean="0"/>
              <a:t> </a:t>
            </a:r>
            <a:r>
              <a:rPr lang="en-US" dirty="0" err="1" smtClean="0"/>
              <a:t>redhathost</a:t>
            </a:r>
            <a:r>
              <a:rPr lang="en-US" dirty="0" smtClean="0"/>
              <a:t> shutdown</a:t>
            </a:r>
            <a:endParaRPr lang="en-US" dirty="0"/>
          </a:p>
          <a:p>
            <a:endParaRPr lang="en-US" dirty="0"/>
          </a:p>
        </p:txBody>
      </p:sp>
      <p:sp>
        <p:nvSpPr>
          <p:cNvPr id="2" name="Title 1"/>
          <p:cNvSpPr>
            <a:spLocks noGrp="1"/>
          </p:cNvSpPr>
          <p:nvPr>
            <p:ph type="title"/>
          </p:nvPr>
        </p:nvSpPr>
        <p:spPr/>
        <p:txBody>
          <a:bodyPr/>
          <a:lstStyle/>
          <a:p>
            <a:r>
              <a:rPr lang="en-US" dirty="0" err="1" smtClean="0"/>
              <a:t>rsh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finger enables  users on remote  systems to look up information  about  users on another system. </a:t>
            </a:r>
            <a:endParaRPr lang="en-US" dirty="0" smtClean="0"/>
          </a:p>
          <a:p>
            <a:r>
              <a:rPr lang="en-US" dirty="0"/>
              <a:t>f</a:t>
            </a:r>
            <a:r>
              <a:rPr lang="en-US" dirty="0" smtClean="0"/>
              <a:t>inger displays information as user’s login name, real name, terminal name, idle time, login time, home directory, shell etc.</a:t>
            </a:r>
          </a:p>
          <a:p>
            <a:r>
              <a:rPr lang="en-US" dirty="0"/>
              <a:t>f</a:t>
            </a:r>
            <a:r>
              <a:rPr lang="en-US" dirty="0" smtClean="0"/>
              <a:t>inger should be disabled outside local network as user information could be accessed easily.</a:t>
            </a:r>
            <a:endParaRPr lang="en-US" dirty="0"/>
          </a:p>
        </p:txBody>
      </p:sp>
      <p:sp>
        <p:nvSpPr>
          <p:cNvPr id="2" name="Title 1"/>
          <p:cNvSpPr>
            <a:spLocks noGrp="1"/>
          </p:cNvSpPr>
          <p:nvPr>
            <p:ph type="title"/>
          </p:nvPr>
        </p:nvSpPr>
        <p:spPr/>
        <p:txBody>
          <a:bodyPr/>
          <a:lstStyle/>
          <a:p>
            <a:r>
              <a:rPr lang="en-US" dirty="0" smtClean="0"/>
              <a:t>finger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t>
            </a:r>
            <a:r>
              <a:rPr lang="en-US" dirty="0" smtClean="0"/>
              <a:t>inger daemon listens on port 79.</a:t>
            </a:r>
          </a:p>
          <a:p>
            <a:r>
              <a:rPr lang="en-US" dirty="0" smtClean="0"/>
              <a:t>Syntax :</a:t>
            </a:r>
          </a:p>
          <a:p>
            <a:r>
              <a:rPr lang="en-US" dirty="0" smtClean="0"/>
              <a:t>[root#] finger </a:t>
            </a:r>
            <a:r>
              <a:rPr lang="en-US" dirty="0" err="1" smtClean="0"/>
              <a:t>username@hostname</a:t>
            </a:r>
            <a:endParaRPr lang="en-US" dirty="0" smtClean="0"/>
          </a:p>
          <a:p>
            <a:r>
              <a:rPr lang="en-US" dirty="0" smtClean="0"/>
              <a:t>[root#] finger john@example.com</a:t>
            </a:r>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598269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Basically</a:t>
            </a:r>
            <a:r>
              <a:rPr lang="en-US" dirty="0"/>
              <a:t>, an Internet Service can be defined as any service that  can be accessed through  TCP/IP based networks, whether an internal network (Intranet) or external  network (Internet</a:t>
            </a:r>
            <a:r>
              <a:rPr lang="en-US" dirty="0" smtClean="0"/>
              <a:t>).</a:t>
            </a:r>
          </a:p>
          <a:p>
            <a:r>
              <a:rPr lang="en-US" dirty="0" smtClean="0"/>
              <a:t> </a:t>
            </a:r>
            <a:r>
              <a:rPr lang="en-US" dirty="0"/>
              <a:t>Actually, TCP and IP are two of the protocols  that  are included  in a group of protocols  sometimes known  as the </a:t>
            </a:r>
            <a:r>
              <a:rPr lang="en-US" i="1" dirty="0"/>
              <a:t>Internet protocols</a:t>
            </a:r>
            <a:r>
              <a:rPr lang="en-US" dirty="0"/>
              <a:t>. </a:t>
            </a:r>
            <a:r>
              <a:rPr lang="en-US" dirty="0" smtClean="0"/>
              <a:t>Common </a:t>
            </a:r>
            <a:r>
              <a:rPr lang="en-US" dirty="0"/>
              <a:t>services are Telnet, FTP, SMTP, HTTP, ICMP, ARP, DNS, </a:t>
            </a:r>
            <a:r>
              <a:rPr lang="en-US" dirty="0" err="1"/>
              <a:t>ssh</a:t>
            </a:r>
            <a:r>
              <a:rPr lang="en-US" dirty="0"/>
              <a:t>, </a:t>
            </a:r>
            <a:r>
              <a:rPr lang="en-US" dirty="0" err="1"/>
              <a:t>scp</a:t>
            </a:r>
            <a:r>
              <a:rPr lang="en-US" dirty="0"/>
              <a:t>, </a:t>
            </a:r>
            <a:r>
              <a:rPr lang="en-US" dirty="0" err="1"/>
              <a:t>sftp</a:t>
            </a:r>
            <a:r>
              <a:rPr lang="en-US" dirty="0"/>
              <a:t>, and others.</a:t>
            </a:r>
          </a:p>
          <a:p>
            <a:endParaRPr lang="en-US" dirty="0"/>
          </a:p>
        </p:txBody>
      </p:sp>
      <p:sp>
        <p:nvSpPr>
          <p:cNvPr id="2" name="Title 1"/>
          <p:cNvSpPr>
            <a:spLocks noGrp="1"/>
          </p:cNvSpPr>
          <p:nvPr>
            <p:ph type="title"/>
          </p:nvPr>
        </p:nvSpPr>
        <p:spPr/>
        <p:txBody>
          <a:bodyPr/>
          <a:lstStyle/>
          <a:p>
            <a:r>
              <a:rPr lang="en-US" b="1" dirty="0" smtClean="0"/>
              <a:t>WHAT IS AN INTERNET SERVICE?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Talk and </a:t>
            </a:r>
            <a:r>
              <a:rPr lang="en-US" dirty="0" err="1"/>
              <a:t>ntalk</a:t>
            </a:r>
            <a:r>
              <a:rPr lang="en-US" dirty="0"/>
              <a:t> are real-time chat protocols. The talk server runs on port 517 and the </a:t>
            </a:r>
            <a:r>
              <a:rPr lang="en-US" dirty="0" err="1"/>
              <a:t>ntalk</a:t>
            </a:r>
            <a:r>
              <a:rPr lang="en-US" dirty="0"/>
              <a:t> server runs on port 518. </a:t>
            </a:r>
            <a:endParaRPr lang="en-US" dirty="0" smtClean="0"/>
          </a:p>
          <a:p>
            <a:r>
              <a:rPr lang="en-US" dirty="0" smtClean="0"/>
              <a:t>To </a:t>
            </a:r>
            <a:r>
              <a:rPr lang="en-US" dirty="0"/>
              <a:t>send someone else a talk request, type talk or </a:t>
            </a:r>
            <a:r>
              <a:rPr lang="en-US" dirty="0" err="1" smtClean="0"/>
              <a:t>ntalk</a:t>
            </a:r>
            <a:r>
              <a:rPr lang="en-US" dirty="0" smtClean="0"/>
              <a:t> </a:t>
            </a:r>
            <a:r>
              <a:rPr lang="en-US" dirty="0" err="1" smtClean="0"/>
              <a:t>username@hostname</a:t>
            </a:r>
            <a:r>
              <a:rPr lang="en-US" dirty="0" smtClean="0"/>
              <a:t>.</a:t>
            </a:r>
          </a:p>
          <a:p>
            <a:r>
              <a:rPr lang="en-US" dirty="0" smtClean="0"/>
              <a:t> If their server is running  a talk or </a:t>
            </a:r>
            <a:r>
              <a:rPr lang="en-US" dirty="0" err="1" smtClean="0"/>
              <a:t>ntalk</a:t>
            </a:r>
            <a:r>
              <a:rPr lang="en-US" dirty="0" smtClean="0"/>
              <a:t> daemon and they are logged in, they will see a message inviting  them to chat with you. </a:t>
            </a:r>
          </a:p>
          <a:p>
            <a:endParaRPr lang="en-US" dirty="0"/>
          </a:p>
        </p:txBody>
      </p:sp>
      <p:sp>
        <p:nvSpPr>
          <p:cNvPr id="2" name="Title 1"/>
          <p:cNvSpPr>
            <a:spLocks noGrp="1"/>
          </p:cNvSpPr>
          <p:nvPr>
            <p:ph type="title"/>
          </p:nvPr>
        </p:nvSpPr>
        <p:spPr/>
        <p:txBody>
          <a:bodyPr/>
          <a:lstStyle/>
          <a:p>
            <a:r>
              <a:rPr lang="en-US" dirty="0" smtClean="0"/>
              <a:t>Talk and </a:t>
            </a:r>
            <a:r>
              <a:rPr lang="en-US" dirty="0" err="1" smtClean="0"/>
              <a:t>ntalk</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Syntax :</a:t>
            </a:r>
          </a:p>
          <a:p>
            <a:r>
              <a:rPr lang="en-US" dirty="0" smtClean="0"/>
              <a:t>[root#]talk </a:t>
            </a:r>
            <a:r>
              <a:rPr lang="en-US" dirty="0" err="1" smtClean="0"/>
              <a:t>username@hostname</a:t>
            </a:r>
            <a:endParaRPr lang="en-US" dirty="0" smtClean="0"/>
          </a:p>
          <a:p>
            <a:r>
              <a:rPr lang="en-US" dirty="0"/>
              <a:t>[root</a:t>
            </a:r>
            <a:r>
              <a:rPr lang="en-US" dirty="0" smtClean="0"/>
              <a:t>#]</a:t>
            </a:r>
            <a:r>
              <a:rPr lang="en-US" dirty="0" err="1" smtClean="0"/>
              <a:t>ntalk</a:t>
            </a:r>
            <a:r>
              <a:rPr lang="en-US" dirty="0" smtClean="0"/>
              <a:t> </a:t>
            </a:r>
            <a:r>
              <a:rPr lang="en-US" dirty="0" err="1" smtClean="0"/>
              <a:t>username@hostname</a:t>
            </a:r>
            <a:endParaRPr lang="en-US" dirty="0" smtClean="0"/>
          </a:p>
          <a:p>
            <a:r>
              <a:rPr lang="en-US" dirty="0" err="1" smtClean="0"/>
              <a:t>Eg</a:t>
            </a:r>
            <a:r>
              <a:rPr lang="en-US" dirty="0" smtClean="0"/>
              <a:t>:</a:t>
            </a:r>
          </a:p>
          <a:p>
            <a:r>
              <a:rPr lang="en-US" dirty="0"/>
              <a:t>[root#]talk </a:t>
            </a:r>
            <a:r>
              <a:rPr lang="en-US" dirty="0" smtClean="0"/>
              <a:t>john@example.com</a:t>
            </a:r>
            <a:endParaRPr lang="en-US" dirty="0"/>
          </a:p>
          <a:p>
            <a:r>
              <a:rPr lang="en-US" dirty="0"/>
              <a:t>[root#]</a:t>
            </a:r>
            <a:r>
              <a:rPr lang="en-US" dirty="0" err="1"/>
              <a:t>ntalk</a:t>
            </a:r>
            <a:r>
              <a:rPr lang="en-US" dirty="0"/>
              <a:t> john@example.com</a:t>
            </a:r>
          </a:p>
          <a:p>
            <a:pPr marL="0" indent="0">
              <a:buNone/>
            </a:pPr>
            <a:endParaRPr lang="en-US" dirty="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4221057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Following protocols are used :</a:t>
            </a:r>
          </a:p>
          <a:p>
            <a:r>
              <a:rPr lang="en-US" b="1" dirty="0" smtClean="0"/>
              <a:t>1. http</a:t>
            </a:r>
          </a:p>
          <a:p>
            <a:r>
              <a:rPr lang="en-US" dirty="0"/>
              <a:t>The most common Web server used on Linux is Apache</a:t>
            </a:r>
            <a:r>
              <a:rPr lang="en-US" dirty="0" smtClean="0"/>
              <a:t>.</a:t>
            </a:r>
            <a:r>
              <a:rPr lang="en-US" dirty="0"/>
              <a:t> Apache is easily configurable, and its configuration  files live </a:t>
            </a:r>
            <a:r>
              <a:rPr lang="en-US" dirty="0" smtClean="0"/>
              <a:t>in /etc/</a:t>
            </a:r>
            <a:r>
              <a:rPr lang="en-US" dirty="0" err="1" smtClean="0"/>
              <a:t>httpd</a:t>
            </a:r>
            <a:r>
              <a:rPr lang="en-US" dirty="0" smtClean="0"/>
              <a:t>/conf/.</a:t>
            </a:r>
          </a:p>
          <a:p>
            <a:r>
              <a:rPr lang="en-US" dirty="0"/>
              <a:t>While Apache can be set to listen to many different network ports, the most common port it listens on is port 80.</a:t>
            </a:r>
          </a:p>
          <a:p>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Linux as Server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start </a:t>
            </a:r>
            <a:r>
              <a:rPr lang="en-US" dirty="0" err="1" smtClean="0"/>
              <a:t>httpd</a:t>
            </a:r>
            <a:r>
              <a:rPr lang="en-US" dirty="0" smtClean="0"/>
              <a:t> use command :</a:t>
            </a:r>
          </a:p>
          <a:p>
            <a:r>
              <a:rPr lang="en-US" dirty="0" smtClean="0"/>
              <a:t>[root#] service </a:t>
            </a:r>
            <a:r>
              <a:rPr lang="en-US" dirty="0" err="1" smtClean="0"/>
              <a:t>httpd</a:t>
            </a:r>
            <a:r>
              <a:rPr lang="en-US" dirty="0" smtClean="0"/>
              <a:t> start</a:t>
            </a:r>
          </a:p>
          <a:p>
            <a:r>
              <a:rPr lang="en-US" dirty="0" smtClean="0"/>
              <a:t>To enable it at boot :</a:t>
            </a:r>
          </a:p>
          <a:p>
            <a:r>
              <a:rPr lang="en-US" dirty="0" smtClean="0"/>
              <a:t>[root#] </a:t>
            </a:r>
            <a:r>
              <a:rPr lang="en-US" dirty="0" err="1" smtClean="0"/>
              <a:t>chkconfig</a:t>
            </a:r>
            <a:r>
              <a:rPr lang="en-US" dirty="0" smtClean="0"/>
              <a:t> </a:t>
            </a:r>
            <a:r>
              <a:rPr lang="en-US" dirty="0" err="1" smtClean="0"/>
              <a:t>httpd</a:t>
            </a:r>
            <a:r>
              <a:rPr lang="en-US" dirty="0" smtClean="0"/>
              <a:t> ON</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537183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 </a:t>
            </a:r>
            <a:r>
              <a:rPr lang="en-US" dirty="0" err="1" smtClean="0"/>
              <a:t>sshd</a:t>
            </a:r>
            <a:endParaRPr lang="en-US" dirty="0" smtClean="0"/>
          </a:p>
          <a:p>
            <a:r>
              <a:rPr lang="en-US" dirty="0"/>
              <a:t>Its global system configuration  files are in /etc/</a:t>
            </a:r>
            <a:r>
              <a:rPr lang="en-US" dirty="0" err="1"/>
              <a:t>ssh</a:t>
            </a:r>
            <a:r>
              <a:rPr lang="en-US" dirty="0"/>
              <a:t>, and users’ </a:t>
            </a:r>
            <a:r>
              <a:rPr lang="en-US" dirty="0" err="1"/>
              <a:t>ssh</a:t>
            </a:r>
            <a:r>
              <a:rPr lang="en-US" dirty="0"/>
              <a:t> configuration  files are </a:t>
            </a:r>
            <a:r>
              <a:rPr lang="en-US" dirty="0" smtClean="0"/>
              <a:t>in $HOME</a:t>
            </a:r>
            <a:r>
              <a:rPr lang="en-US" dirty="0"/>
              <a:t>/.</a:t>
            </a:r>
            <a:r>
              <a:rPr lang="en-US" dirty="0" err="1"/>
              <a:t>ssh</a:t>
            </a:r>
            <a:r>
              <a:rPr lang="en-US" dirty="0"/>
              <a:t>/. </a:t>
            </a:r>
            <a:endParaRPr lang="en-US" dirty="0" smtClean="0"/>
          </a:p>
          <a:p>
            <a:r>
              <a:rPr lang="en-US" dirty="0" smtClean="0"/>
              <a:t>The </a:t>
            </a:r>
            <a:r>
              <a:rPr lang="en-US" dirty="0" err="1"/>
              <a:t>ssh</a:t>
            </a:r>
            <a:r>
              <a:rPr lang="en-US" dirty="0"/>
              <a:t> server listens on port 22</a:t>
            </a:r>
            <a:r>
              <a:rPr lang="en-US" dirty="0" smtClean="0"/>
              <a:t>.</a:t>
            </a:r>
          </a:p>
          <a:p>
            <a:r>
              <a:rPr lang="en-US" dirty="0" smtClean="0"/>
              <a:t>If the port is blocked by firewall and not available then </a:t>
            </a:r>
            <a:r>
              <a:rPr lang="en-US" dirty="0" err="1" smtClean="0"/>
              <a:t>ssh</a:t>
            </a:r>
            <a:r>
              <a:rPr lang="en-US" dirty="0" smtClean="0"/>
              <a:t> can be made to run on another port also.</a:t>
            </a:r>
            <a:endParaRPr lang="en-US" dirty="0"/>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start </a:t>
            </a:r>
            <a:r>
              <a:rPr lang="en-US" dirty="0" err="1" smtClean="0"/>
              <a:t>sshd</a:t>
            </a:r>
            <a:r>
              <a:rPr lang="en-US" dirty="0" smtClean="0"/>
              <a:t> </a:t>
            </a:r>
            <a:r>
              <a:rPr lang="en-US" dirty="0"/>
              <a:t>use command :</a:t>
            </a:r>
          </a:p>
          <a:p>
            <a:r>
              <a:rPr lang="en-US" dirty="0"/>
              <a:t>[root#] service </a:t>
            </a:r>
            <a:r>
              <a:rPr lang="en-US" dirty="0" err="1" smtClean="0"/>
              <a:t>sshd</a:t>
            </a:r>
            <a:r>
              <a:rPr lang="en-US" dirty="0" smtClean="0"/>
              <a:t> </a:t>
            </a:r>
            <a:r>
              <a:rPr lang="en-US" dirty="0"/>
              <a:t>start</a:t>
            </a:r>
          </a:p>
          <a:p>
            <a:r>
              <a:rPr lang="en-US" dirty="0"/>
              <a:t>To enable it at boot :</a:t>
            </a:r>
          </a:p>
          <a:p>
            <a:r>
              <a:rPr lang="en-US" dirty="0"/>
              <a:t>[root#] </a:t>
            </a:r>
            <a:r>
              <a:rPr lang="en-US" dirty="0" err="1"/>
              <a:t>chkconfig</a:t>
            </a:r>
            <a:r>
              <a:rPr lang="en-US" dirty="0"/>
              <a:t> </a:t>
            </a:r>
            <a:r>
              <a:rPr lang="en-US" dirty="0" err="1" smtClean="0"/>
              <a:t>sshd</a:t>
            </a:r>
            <a:r>
              <a:rPr lang="en-US" dirty="0" smtClean="0"/>
              <a:t> </a:t>
            </a:r>
            <a:r>
              <a:rPr lang="en-US" dirty="0"/>
              <a:t>ON</a:t>
            </a:r>
            <a:endParaRPr lang="en-IN" dirty="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4452729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3. </a:t>
            </a:r>
            <a:r>
              <a:rPr lang="en-US" dirty="0" err="1" smtClean="0"/>
              <a:t>ftpd</a:t>
            </a:r>
            <a:endParaRPr lang="en-US" dirty="0" smtClean="0"/>
          </a:p>
          <a:p>
            <a:r>
              <a:rPr lang="en-US" dirty="0"/>
              <a:t>The FTP daemon  uses ports 20 and 21 to listen for and initiate  FTP requests</a:t>
            </a:r>
            <a:r>
              <a:rPr lang="en-US" dirty="0" smtClean="0"/>
              <a:t>.</a:t>
            </a:r>
          </a:p>
          <a:p>
            <a:r>
              <a:rPr lang="en-US" dirty="0" smtClean="0"/>
              <a:t>Its </a:t>
            </a:r>
            <a:r>
              <a:rPr lang="en-US" dirty="0"/>
              <a:t>configuration    files  </a:t>
            </a:r>
            <a:r>
              <a:rPr lang="en-US" dirty="0" err="1"/>
              <a:t>ftpaccess</a:t>
            </a:r>
            <a:r>
              <a:rPr lang="en-US" dirty="0"/>
              <a:t>,  </a:t>
            </a:r>
            <a:r>
              <a:rPr lang="en-US" dirty="0" err="1"/>
              <a:t>ftpconversions</a:t>
            </a:r>
            <a:r>
              <a:rPr lang="en-US" dirty="0"/>
              <a:t>,  </a:t>
            </a:r>
            <a:r>
              <a:rPr lang="en-US" dirty="0" err="1"/>
              <a:t>ftpgroups</a:t>
            </a:r>
            <a:r>
              <a:rPr lang="en-US" dirty="0"/>
              <a:t>,  </a:t>
            </a:r>
            <a:r>
              <a:rPr lang="en-US" dirty="0" err="1"/>
              <a:t>ftphosts</a:t>
            </a:r>
            <a:r>
              <a:rPr lang="en-US" dirty="0"/>
              <a:t>,  and </a:t>
            </a:r>
            <a:r>
              <a:rPr lang="en-US" dirty="0" err="1"/>
              <a:t>ftpusers</a:t>
            </a:r>
            <a:r>
              <a:rPr lang="en-US" dirty="0"/>
              <a:t>, are located in the /etc directory.</a:t>
            </a:r>
          </a:p>
          <a:p>
            <a:pPr>
              <a:buNone/>
            </a:pPr>
            <a:r>
              <a:rPr lang="en-US" dirty="0"/>
              <a:t>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4. </a:t>
            </a:r>
            <a:r>
              <a:rPr lang="en-US" dirty="0" err="1" smtClean="0"/>
              <a:t>dns</a:t>
            </a:r>
            <a:endParaRPr lang="en-US" dirty="0" smtClean="0"/>
          </a:p>
          <a:p>
            <a:r>
              <a:rPr lang="en-US" dirty="0"/>
              <a:t>The Domain Name Service (DNS), which maps IP addresses to </a:t>
            </a:r>
            <a:r>
              <a:rPr lang="en-US" dirty="0" smtClean="0"/>
              <a:t>hostnames.</a:t>
            </a:r>
          </a:p>
          <a:p>
            <a:r>
              <a:rPr lang="en-US" dirty="0" smtClean="0"/>
              <a:t>It runs on </a:t>
            </a:r>
            <a:r>
              <a:rPr lang="en-US" dirty="0"/>
              <a:t>port 53. </a:t>
            </a:r>
            <a:endParaRPr lang="en-US" dirty="0" smtClean="0"/>
          </a:p>
          <a:p>
            <a:r>
              <a:rPr lang="en-US" dirty="0" smtClean="0"/>
              <a:t>Its </a:t>
            </a:r>
            <a:r>
              <a:rPr lang="en-US" dirty="0"/>
              <a:t>configuration  file is </a:t>
            </a:r>
            <a:r>
              <a:rPr lang="en-US" dirty="0" err="1"/>
              <a:t>named.conf</a:t>
            </a:r>
            <a:r>
              <a:rPr lang="en-US" dirty="0"/>
              <a:t> in the /etc directory</a:t>
            </a:r>
            <a:r>
              <a:rPr lang="en-US" dirty="0" smtClean="0"/>
              <a:t>.</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To start </a:t>
            </a:r>
            <a:r>
              <a:rPr lang="en-US" dirty="0" smtClean="0"/>
              <a:t> </a:t>
            </a:r>
            <a:r>
              <a:rPr lang="en-US" dirty="0" err="1" smtClean="0"/>
              <a:t>dns</a:t>
            </a:r>
            <a:r>
              <a:rPr lang="en-US" dirty="0" smtClean="0"/>
              <a:t> use </a:t>
            </a:r>
            <a:r>
              <a:rPr lang="en-US" dirty="0"/>
              <a:t>command :</a:t>
            </a:r>
          </a:p>
          <a:p>
            <a:r>
              <a:rPr lang="en-US" dirty="0"/>
              <a:t>[root#] service </a:t>
            </a:r>
            <a:r>
              <a:rPr lang="en-US" dirty="0" smtClean="0"/>
              <a:t>named </a:t>
            </a:r>
            <a:r>
              <a:rPr lang="en-US" dirty="0"/>
              <a:t>start</a:t>
            </a:r>
          </a:p>
          <a:p>
            <a:r>
              <a:rPr lang="en-US" dirty="0"/>
              <a:t>To enable it at boot :</a:t>
            </a:r>
          </a:p>
          <a:p>
            <a:r>
              <a:rPr lang="en-US" dirty="0"/>
              <a:t>[root#] </a:t>
            </a:r>
            <a:r>
              <a:rPr lang="en-US" dirty="0" err="1"/>
              <a:t>chkconfig</a:t>
            </a:r>
            <a:r>
              <a:rPr lang="en-US" dirty="0"/>
              <a:t> </a:t>
            </a:r>
            <a:r>
              <a:rPr lang="en-US" dirty="0" smtClean="0"/>
              <a:t>named </a:t>
            </a:r>
            <a:r>
              <a:rPr lang="en-US" dirty="0"/>
              <a:t>ON</a:t>
            </a:r>
            <a:endParaRPr lang="en-IN" dirty="0"/>
          </a:p>
          <a:p>
            <a:endParaRPr lang="en-IN" dirty="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28283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inetd</a:t>
            </a:r>
            <a:r>
              <a:rPr lang="en-US" dirty="0"/>
              <a:t> is called an Internet </a:t>
            </a:r>
            <a:r>
              <a:rPr lang="en-US" i="1" dirty="0" err="1"/>
              <a:t>superserver</a:t>
            </a:r>
            <a:r>
              <a:rPr lang="en-US" dirty="0"/>
              <a:t>. It is launched  at boot time, and listens for connections  on network sockets</a:t>
            </a:r>
            <a:r>
              <a:rPr lang="en-US" dirty="0" smtClean="0"/>
              <a:t>.</a:t>
            </a:r>
          </a:p>
          <a:p>
            <a:r>
              <a:rPr lang="en-US" dirty="0" smtClean="0"/>
              <a:t> </a:t>
            </a:r>
            <a:r>
              <a:rPr lang="en-US" dirty="0"/>
              <a:t>When </a:t>
            </a:r>
            <a:r>
              <a:rPr lang="en-US" dirty="0" err="1"/>
              <a:t>inetd</a:t>
            </a:r>
            <a:r>
              <a:rPr lang="en-US" dirty="0"/>
              <a:t> starts up, it checks the </a:t>
            </a:r>
            <a:r>
              <a:rPr lang="en-US" dirty="0" err="1"/>
              <a:t>inetd.conf</a:t>
            </a:r>
            <a:r>
              <a:rPr lang="en-US" dirty="0"/>
              <a:t> file to see what services should be running.  It then reads the /etc/services file to see what ports those services should  be running  on. </a:t>
            </a:r>
          </a:p>
        </p:txBody>
      </p:sp>
      <p:sp>
        <p:nvSpPr>
          <p:cNvPr id="2" name="Title 1"/>
          <p:cNvSpPr>
            <a:spLocks noGrp="1"/>
          </p:cNvSpPr>
          <p:nvPr>
            <p:ph type="title"/>
          </p:nvPr>
        </p:nvSpPr>
        <p:spPr/>
        <p:txBody>
          <a:bodyPr/>
          <a:lstStyle/>
          <a:p>
            <a:r>
              <a:rPr lang="en-US" dirty="0" err="1" smtClean="0"/>
              <a:t>Inetd</a:t>
            </a:r>
            <a:r>
              <a:rPr lang="en-US" dirty="0" smtClean="0"/>
              <a:t> Server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en-US" dirty="0"/>
          </a:p>
          <a:p>
            <a:r>
              <a:rPr lang="en-US" dirty="0"/>
              <a:t>There are common services, such as telnet  and </a:t>
            </a:r>
            <a:r>
              <a:rPr lang="en-US" dirty="0" smtClean="0"/>
              <a:t>ftp.</a:t>
            </a:r>
          </a:p>
          <a:p>
            <a:r>
              <a:rPr lang="en-US" dirty="0" smtClean="0"/>
              <a:t> </a:t>
            </a:r>
            <a:r>
              <a:rPr lang="en-US" dirty="0"/>
              <a:t>These services send all of their traffic in plain text, including  </a:t>
            </a:r>
            <a:r>
              <a:rPr lang="en-US" dirty="0" smtClean="0"/>
              <a:t>passwords</a:t>
            </a:r>
          </a:p>
          <a:p>
            <a:r>
              <a:rPr lang="en-US" dirty="0" smtClean="0"/>
              <a:t> </a:t>
            </a:r>
            <a:r>
              <a:rPr lang="en-US" dirty="0"/>
              <a:t>Plain text traffic is extremely easy to eavesdrop on by anyone  between the traffic’s source and destination.  Since the Internet has exploded in popularity, running insecure services such as these is not a good idea. That’s why secure replacements  have  been  developed. </a:t>
            </a:r>
            <a:endParaRPr lang="en-US" dirty="0" smtClean="0"/>
          </a:p>
          <a:p>
            <a:r>
              <a:rPr lang="en-US" dirty="0" smtClean="0"/>
              <a:t> </a:t>
            </a:r>
            <a:r>
              <a:rPr lang="en-US" dirty="0"/>
              <a:t>These </a:t>
            </a:r>
            <a:r>
              <a:rPr lang="en-US" dirty="0" smtClean="0"/>
              <a:t>replacements </a:t>
            </a:r>
            <a:r>
              <a:rPr lang="en-US" dirty="0"/>
              <a:t>provide stronger authentication controls and encrypt all their traffic to keep your data safe. You should always run secure services instead of insecure services.</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b="1" dirty="0" smtClean="0"/>
              <a:t>Secure Services</a:t>
            </a:r>
            <a:r>
              <a:rPr lang="en-US" dirty="0" smtClean="0"/>
              <a:t/>
            </a:r>
            <a:br>
              <a:rPr lang="en-US" dirty="0" smtClean="0"/>
            </a:br>
            <a:endParaRPr lang="en-US" dirty="0"/>
          </a:p>
        </p:txBody>
      </p:sp>
    </p:spTree>
    <p:extLst>
      <p:ext uri="{BB962C8B-B14F-4D97-AF65-F5344CB8AC3E}">
        <p14:creationId xmlns:p14="http://schemas.microsoft.com/office/powerpoint/2010/main" xmlns="" val="1880565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It is an extended version of </a:t>
            </a:r>
            <a:r>
              <a:rPr lang="en-US" dirty="0" err="1" smtClean="0"/>
              <a:t>inetd</a:t>
            </a:r>
            <a:r>
              <a:rPr lang="en-US" dirty="0" smtClean="0"/>
              <a:t> that adds more security and features.</a:t>
            </a:r>
          </a:p>
          <a:p>
            <a:r>
              <a:rPr lang="en-US" dirty="0" smtClean="0"/>
              <a:t>In has new features for system administrators.</a:t>
            </a:r>
          </a:p>
          <a:p>
            <a:r>
              <a:rPr lang="en-US" dirty="0" smtClean="0"/>
              <a:t>It starts at boot time and listen for connections to come in from different ports in its configuration file.</a:t>
            </a:r>
          </a:p>
          <a:p>
            <a:r>
              <a:rPr lang="en-US" dirty="0" smtClean="0"/>
              <a:t>Once </a:t>
            </a:r>
            <a:r>
              <a:rPr lang="en-US" dirty="0" err="1" smtClean="0"/>
              <a:t>xientd</a:t>
            </a:r>
            <a:r>
              <a:rPr lang="en-US" dirty="0" smtClean="0"/>
              <a:t> receives connection request, then </a:t>
            </a:r>
            <a:r>
              <a:rPr lang="en-US" dirty="0" err="1" smtClean="0"/>
              <a:t>xientd</a:t>
            </a:r>
            <a:r>
              <a:rPr lang="en-US" dirty="0" smtClean="0"/>
              <a:t> spawns a new server and keeps listening for a new connection on a different port.</a:t>
            </a:r>
            <a:endParaRPr lang="en-IN" dirty="0"/>
          </a:p>
        </p:txBody>
      </p:sp>
      <p:sp>
        <p:nvSpPr>
          <p:cNvPr id="2" name="Title 1"/>
          <p:cNvSpPr>
            <a:spLocks noGrp="1"/>
          </p:cNvSpPr>
          <p:nvPr>
            <p:ph type="title"/>
          </p:nvPr>
        </p:nvSpPr>
        <p:spPr/>
        <p:txBody>
          <a:bodyPr/>
          <a:lstStyle/>
          <a:p>
            <a:r>
              <a:rPr lang="en-US" dirty="0" err="1" smtClean="0"/>
              <a:t>Xinetd</a:t>
            </a:r>
            <a:r>
              <a:rPr lang="en-US" dirty="0" smtClean="0"/>
              <a:t> Server</a:t>
            </a:r>
            <a:endParaRPr lang="en-IN" dirty="0"/>
          </a:p>
        </p:txBody>
      </p:sp>
    </p:spTree>
    <p:extLst>
      <p:ext uri="{BB962C8B-B14F-4D97-AF65-F5344CB8AC3E}">
        <p14:creationId xmlns:p14="http://schemas.microsoft.com/office/powerpoint/2010/main" xmlns="" val="2472901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dirty="0" err="1" smtClean="0"/>
              <a:t>xinetd</a:t>
            </a:r>
            <a:r>
              <a:rPr lang="en-US" dirty="0" smtClean="0"/>
              <a:t> anyone can start network service whereas in </a:t>
            </a:r>
            <a:r>
              <a:rPr lang="en-US" dirty="0" err="1" smtClean="0"/>
              <a:t>inetd</a:t>
            </a:r>
            <a:r>
              <a:rPr lang="en-US" dirty="0" smtClean="0"/>
              <a:t> only root can start the network service.</a:t>
            </a:r>
          </a:p>
          <a:p>
            <a:r>
              <a:rPr lang="en-US" dirty="0" err="1" smtClean="0"/>
              <a:t>Xientd</a:t>
            </a:r>
            <a:r>
              <a:rPr lang="en-US" dirty="0" smtClean="0"/>
              <a:t> has inbuilt firewall capability as it provides access control on all services based on various criteria, such as remote host address, access time, remote hostname etc.</a:t>
            </a:r>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731629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Xientd</a:t>
            </a:r>
            <a:r>
              <a:rPr lang="en-US" dirty="0" smtClean="0"/>
              <a:t> kills servers that are not in the configuration file thereby preventing configuration’s access criteria.</a:t>
            </a:r>
          </a:p>
          <a:p>
            <a:r>
              <a:rPr lang="en-US" dirty="0" err="1" smtClean="0"/>
              <a:t>Xinetd</a:t>
            </a:r>
            <a:r>
              <a:rPr lang="en-US" dirty="0" smtClean="0"/>
              <a:t> also has log storage.</a:t>
            </a:r>
          </a:p>
          <a:p>
            <a:r>
              <a:rPr lang="en-US" dirty="0" smtClean="0"/>
              <a:t>Configuration file for </a:t>
            </a:r>
            <a:r>
              <a:rPr lang="en-US" dirty="0" err="1" smtClean="0"/>
              <a:t>xientd</a:t>
            </a:r>
            <a:r>
              <a:rPr lang="en-US" dirty="0" smtClean="0"/>
              <a:t> is /</a:t>
            </a:r>
            <a:r>
              <a:rPr lang="en-US" dirty="0" err="1" smtClean="0"/>
              <a:t>etc</a:t>
            </a:r>
            <a:r>
              <a:rPr lang="en-US" dirty="0" smtClean="0"/>
              <a:t>/</a:t>
            </a:r>
            <a:r>
              <a:rPr lang="en-US" dirty="0" err="1" smtClean="0"/>
              <a:t>xientd.conf</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42086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defaults</a:t>
            </a:r>
          </a:p>
          <a:p>
            <a:r>
              <a:rPr lang="en-US" dirty="0" smtClean="0"/>
              <a:t>{</a:t>
            </a:r>
          </a:p>
          <a:p>
            <a:r>
              <a:rPr lang="en-US" dirty="0" smtClean="0"/>
              <a:t>instances=60</a:t>
            </a:r>
          </a:p>
          <a:p>
            <a:r>
              <a:rPr lang="en-US" dirty="0" err="1" smtClean="0"/>
              <a:t>log_type</a:t>
            </a:r>
            <a:r>
              <a:rPr lang="en-US" dirty="0" smtClean="0"/>
              <a:t>=syslog</a:t>
            </a:r>
          </a:p>
          <a:p>
            <a:r>
              <a:rPr lang="en-US" dirty="0" err="1"/>
              <a:t>l</a:t>
            </a:r>
            <a:r>
              <a:rPr lang="en-US" dirty="0" err="1" smtClean="0"/>
              <a:t>og_on_success</a:t>
            </a:r>
            <a:r>
              <a:rPr lang="en-US" dirty="0" smtClean="0"/>
              <a:t>=Host PID</a:t>
            </a:r>
            <a:endParaRPr lang="en-US" dirty="0"/>
          </a:p>
          <a:p>
            <a:r>
              <a:rPr lang="en-US" dirty="0" err="1" smtClean="0"/>
              <a:t>log_on_failure</a:t>
            </a:r>
            <a:r>
              <a:rPr lang="en-US" dirty="0" smtClean="0"/>
              <a:t> = Host PID</a:t>
            </a:r>
          </a:p>
          <a:p>
            <a:r>
              <a:rPr lang="en-US" dirty="0" smtClean="0"/>
              <a:t>}</a:t>
            </a:r>
          </a:p>
          <a:p>
            <a:r>
              <a:rPr lang="en-US" dirty="0" err="1"/>
              <a:t>i</a:t>
            </a:r>
            <a:r>
              <a:rPr lang="en-US" dirty="0" err="1" smtClean="0"/>
              <a:t>ncludedir</a:t>
            </a:r>
            <a:r>
              <a:rPr lang="en-US" dirty="0" smtClean="0"/>
              <a:t> /</a:t>
            </a:r>
            <a:r>
              <a:rPr lang="en-US" dirty="0" err="1" smtClean="0"/>
              <a:t>etc</a:t>
            </a:r>
            <a:r>
              <a:rPr lang="en-US" dirty="0" smtClean="0"/>
              <a:t>/</a:t>
            </a:r>
            <a:r>
              <a:rPr lang="en-US" dirty="0" err="1" smtClean="0"/>
              <a:t>xientd.d</a:t>
            </a:r>
            <a:endParaRPr lang="en-US" dirty="0" smtClean="0"/>
          </a:p>
          <a:p>
            <a:endParaRPr lang="en-IN" dirty="0"/>
          </a:p>
        </p:txBody>
      </p:sp>
      <p:sp>
        <p:nvSpPr>
          <p:cNvPr id="2" name="Title 1"/>
          <p:cNvSpPr>
            <a:spLocks noGrp="1"/>
          </p:cNvSpPr>
          <p:nvPr>
            <p:ph type="title"/>
          </p:nvPr>
        </p:nvSpPr>
        <p:spPr/>
        <p:txBody>
          <a:bodyPr/>
          <a:lstStyle/>
          <a:p>
            <a:r>
              <a:rPr lang="en-US" dirty="0" smtClean="0"/>
              <a:t>/</a:t>
            </a:r>
            <a:r>
              <a:rPr lang="en-US" dirty="0" err="1" smtClean="0"/>
              <a:t>etc</a:t>
            </a:r>
            <a:r>
              <a:rPr lang="en-US" dirty="0" smtClean="0"/>
              <a:t>/</a:t>
            </a:r>
            <a:r>
              <a:rPr lang="en-US" dirty="0" err="1" smtClean="0"/>
              <a:t>xientd.conf</a:t>
            </a:r>
            <a:endParaRPr lang="en-IN" dirty="0"/>
          </a:p>
        </p:txBody>
      </p:sp>
    </p:spTree>
    <p:extLst>
      <p:ext uri="{BB962C8B-B14F-4D97-AF65-F5344CB8AC3E}">
        <p14:creationId xmlns:p14="http://schemas.microsoft.com/office/powerpoint/2010/main" xmlns="" val="3161073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Start the service :</a:t>
            </a:r>
          </a:p>
          <a:p>
            <a:r>
              <a:rPr lang="en-US" dirty="0" smtClean="0"/>
              <a:t>[root#] service </a:t>
            </a:r>
            <a:r>
              <a:rPr lang="en-US" dirty="0" err="1" smtClean="0"/>
              <a:t>xientd</a:t>
            </a:r>
            <a:r>
              <a:rPr lang="en-US" dirty="0" smtClean="0"/>
              <a:t> start</a:t>
            </a:r>
          </a:p>
          <a:p>
            <a:r>
              <a:rPr lang="en-US" dirty="0" smtClean="0"/>
              <a:t>After Any changes in file :</a:t>
            </a:r>
          </a:p>
          <a:p>
            <a:r>
              <a:rPr lang="en-US" dirty="0"/>
              <a:t>[root#] service </a:t>
            </a:r>
            <a:r>
              <a:rPr lang="en-US" dirty="0" err="1"/>
              <a:t>xientd</a:t>
            </a:r>
            <a:r>
              <a:rPr lang="en-US" dirty="0"/>
              <a:t> </a:t>
            </a:r>
            <a:r>
              <a:rPr lang="en-US" dirty="0" smtClean="0"/>
              <a:t>restart</a:t>
            </a:r>
            <a:endParaRPr lang="en-US" dirty="0"/>
          </a:p>
          <a:p>
            <a:endParaRPr lang="en-US" dirty="0" smtClean="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678414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err="1"/>
              <a:t>ntalk</a:t>
            </a:r>
            <a:r>
              <a:rPr lang="en-IN" dirty="0"/>
              <a:t>-chat server runs on port </a:t>
            </a:r>
            <a:r>
              <a:rPr lang="en-IN" dirty="0" smtClean="0"/>
              <a:t>518</a:t>
            </a:r>
          </a:p>
          <a:p>
            <a:r>
              <a:rPr lang="en-IN" dirty="0" err="1"/>
              <a:t>rsync:remote</a:t>
            </a:r>
            <a:r>
              <a:rPr lang="en-IN" dirty="0"/>
              <a:t> ftp</a:t>
            </a:r>
          </a:p>
          <a:p>
            <a:r>
              <a:rPr lang="en-IN" dirty="0"/>
              <a:t>telnet: telnet server</a:t>
            </a:r>
          </a:p>
          <a:p>
            <a:r>
              <a:rPr lang="en-IN" dirty="0" err="1"/>
              <a:t>finger:user</a:t>
            </a:r>
            <a:r>
              <a:rPr lang="en-IN" dirty="0"/>
              <a:t> information lookup program</a:t>
            </a:r>
          </a:p>
          <a:p>
            <a:r>
              <a:rPr lang="en-IN" dirty="0" err="1"/>
              <a:t>kshell:restricts</a:t>
            </a:r>
            <a:r>
              <a:rPr lang="en-IN" dirty="0"/>
              <a:t> user access to shell</a:t>
            </a:r>
          </a:p>
          <a:p>
            <a:r>
              <a:rPr lang="en-IN" dirty="0"/>
              <a:t>rlogin:remote login trusted</a:t>
            </a:r>
          </a:p>
          <a:p>
            <a:r>
              <a:rPr lang="en-IN" dirty="0" err="1"/>
              <a:t>rsh:remote</a:t>
            </a:r>
            <a:r>
              <a:rPr lang="en-IN" dirty="0"/>
              <a:t> shell to connect to remote host</a:t>
            </a:r>
          </a:p>
          <a:p>
            <a:endParaRPr lang="en-IN" dirty="0"/>
          </a:p>
        </p:txBody>
      </p:sp>
      <p:sp>
        <p:nvSpPr>
          <p:cNvPr id="2" name="Title 1"/>
          <p:cNvSpPr>
            <a:spLocks noGrp="1"/>
          </p:cNvSpPr>
          <p:nvPr>
            <p:ph type="title"/>
          </p:nvPr>
        </p:nvSpPr>
        <p:spPr/>
        <p:txBody>
          <a:bodyPr/>
          <a:lstStyle/>
          <a:p>
            <a:r>
              <a:rPr lang="en-US" dirty="0" err="1" smtClean="0"/>
              <a:t>Xinetd</a:t>
            </a:r>
            <a:r>
              <a:rPr lang="en-US" dirty="0" smtClean="0"/>
              <a:t> started services</a:t>
            </a:r>
            <a:endParaRPr lang="en-IN" dirty="0"/>
          </a:p>
        </p:txBody>
      </p:sp>
    </p:spTree>
    <p:extLst>
      <p:ext uri="{BB962C8B-B14F-4D97-AF65-F5344CB8AC3E}">
        <p14:creationId xmlns:p14="http://schemas.microsoft.com/office/powerpoint/2010/main" xmlns="" val="2324588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err="1"/>
              <a:t>talk:chat</a:t>
            </a:r>
            <a:r>
              <a:rPr lang="en-IN" dirty="0"/>
              <a:t> server runs on port 517</a:t>
            </a:r>
          </a:p>
          <a:p>
            <a:r>
              <a:rPr lang="en-IN" dirty="0" err="1"/>
              <a:t>klogin:rlogin</a:t>
            </a:r>
            <a:r>
              <a:rPr lang="en-IN" dirty="0"/>
              <a:t> server over </a:t>
            </a:r>
            <a:r>
              <a:rPr lang="en-IN" dirty="0" err="1"/>
              <a:t>kerboros</a:t>
            </a:r>
            <a:endParaRPr lang="en-IN" dirty="0"/>
          </a:p>
          <a:p>
            <a:r>
              <a:rPr lang="en-IN" dirty="0" err="1"/>
              <a:t>chargen:generates</a:t>
            </a:r>
            <a:r>
              <a:rPr lang="en-IN" dirty="0"/>
              <a:t> random </a:t>
            </a:r>
            <a:r>
              <a:rPr lang="en-IN" dirty="0" err="1"/>
              <a:t>charater</a:t>
            </a:r>
            <a:r>
              <a:rPr lang="en-IN" dirty="0"/>
              <a:t> on TCP</a:t>
            </a:r>
          </a:p>
          <a:p>
            <a:r>
              <a:rPr lang="en-IN" dirty="0" err="1"/>
              <a:t>time:gives</a:t>
            </a:r>
            <a:r>
              <a:rPr lang="en-IN" dirty="0"/>
              <a:t> u time</a:t>
            </a:r>
          </a:p>
          <a:p>
            <a:r>
              <a:rPr lang="en-IN" dirty="0" err="1"/>
              <a:t>chargen-udp</a:t>
            </a:r>
            <a:r>
              <a:rPr lang="en-IN" dirty="0"/>
              <a:t> : generates random </a:t>
            </a:r>
            <a:r>
              <a:rPr lang="en-IN" dirty="0" err="1"/>
              <a:t>charater</a:t>
            </a:r>
            <a:r>
              <a:rPr lang="en-IN" dirty="0"/>
              <a:t> on UDP</a:t>
            </a:r>
          </a:p>
          <a:p>
            <a:r>
              <a:rPr lang="en-IN" dirty="0"/>
              <a:t>time-</a:t>
            </a:r>
            <a:r>
              <a:rPr lang="en-IN" dirty="0" err="1"/>
              <a:t>upd</a:t>
            </a:r>
            <a:r>
              <a:rPr lang="en-IN" dirty="0"/>
              <a:t> : gives time on UDP</a:t>
            </a:r>
          </a:p>
          <a:p>
            <a:r>
              <a:rPr lang="en-IN" dirty="0" err="1"/>
              <a:t>comsat</a:t>
            </a:r>
            <a:r>
              <a:rPr lang="en-IN" dirty="0"/>
              <a:t> :  sends notification of new mail</a:t>
            </a:r>
          </a:p>
          <a:p>
            <a:endParaRPr lang="en-IN" dirty="0"/>
          </a:p>
          <a:p>
            <a:endParaRPr lang="en-IN" dirty="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3575600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err="1"/>
              <a:t>sendmail</a:t>
            </a:r>
            <a:r>
              <a:rPr lang="en-US" dirty="0"/>
              <a:t> : mail server</a:t>
            </a:r>
          </a:p>
          <a:p>
            <a:r>
              <a:rPr lang="en-US" dirty="0"/>
              <a:t>apache : web server</a:t>
            </a:r>
          </a:p>
          <a:p>
            <a:r>
              <a:rPr lang="en-US" dirty="0" err="1"/>
              <a:t>sshd</a:t>
            </a:r>
            <a:r>
              <a:rPr lang="en-US" dirty="0"/>
              <a:t> : </a:t>
            </a:r>
            <a:r>
              <a:rPr lang="en-US" dirty="0" err="1"/>
              <a:t>ssh</a:t>
            </a:r>
            <a:r>
              <a:rPr lang="en-US" dirty="0"/>
              <a:t> server</a:t>
            </a:r>
          </a:p>
          <a:p>
            <a:r>
              <a:rPr lang="en-US" dirty="0" err="1"/>
              <a:t>qmail</a:t>
            </a:r>
            <a:r>
              <a:rPr lang="en-US" dirty="0"/>
              <a:t> : mail server</a:t>
            </a:r>
          </a:p>
          <a:p>
            <a:r>
              <a:rPr lang="en-US" dirty="0"/>
              <a:t>postfix : mail server</a:t>
            </a:r>
          </a:p>
          <a:p>
            <a:r>
              <a:rPr lang="en-US" dirty="0"/>
              <a:t>named : DNS server</a:t>
            </a:r>
          </a:p>
          <a:p>
            <a:r>
              <a:rPr lang="en-US" dirty="0" err="1"/>
              <a:t>xfs</a:t>
            </a:r>
            <a:r>
              <a:rPr lang="en-US" dirty="0"/>
              <a:t> : X font server</a:t>
            </a:r>
          </a:p>
          <a:p>
            <a:r>
              <a:rPr lang="en-US" dirty="0" err="1"/>
              <a:t>portmap</a:t>
            </a:r>
            <a:r>
              <a:rPr lang="en-US" dirty="0"/>
              <a:t> : maps RPC services to port</a:t>
            </a:r>
          </a:p>
          <a:p>
            <a:r>
              <a:rPr lang="en-US" dirty="0" err="1"/>
              <a:t>rpc.quotad</a:t>
            </a:r>
            <a:r>
              <a:rPr lang="en-US" dirty="0"/>
              <a:t> : serves quota information</a:t>
            </a:r>
          </a:p>
          <a:p>
            <a:r>
              <a:rPr lang="en-US" dirty="0" err="1"/>
              <a:t>rpc.mountd</a:t>
            </a:r>
            <a:r>
              <a:rPr lang="en-US" dirty="0"/>
              <a:t> : NFS mount server</a:t>
            </a:r>
          </a:p>
          <a:p>
            <a:r>
              <a:rPr lang="en-US" dirty="0"/>
              <a:t>squid : web proxy server</a:t>
            </a:r>
          </a:p>
          <a:p>
            <a:r>
              <a:rPr lang="en-US" dirty="0"/>
              <a:t>oracle : database server</a:t>
            </a:r>
            <a:endParaRPr lang="en-US" dirty="0" smtClean="0"/>
          </a:p>
          <a:p>
            <a:pPr>
              <a:buNone/>
            </a:pPr>
            <a:endParaRPr lang="en-US" dirty="0"/>
          </a:p>
        </p:txBody>
      </p:sp>
      <p:sp>
        <p:nvSpPr>
          <p:cNvPr id="2" name="Title 1"/>
          <p:cNvSpPr>
            <a:spLocks noGrp="1"/>
          </p:cNvSpPr>
          <p:nvPr>
            <p:ph type="title"/>
          </p:nvPr>
        </p:nvSpPr>
        <p:spPr/>
        <p:txBody>
          <a:bodyPr>
            <a:normAutofit/>
          </a:bodyPr>
          <a:lstStyle/>
          <a:p>
            <a:r>
              <a:rPr lang="en-US" b="1" dirty="0" smtClean="0"/>
              <a:t>Stand-Alone</a:t>
            </a:r>
            <a:r>
              <a:rPr lang="en-US" dirty="0"/>
              <a:t> </a:t>
            </a:r>
            <a:r>
              <a:rPr lang="en-US" b="1" dirty="0" smtClean="0"/>
              <a:t>Services</a:t>
            </a:r>
            <a:endParaRPr lang="en-US"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Linux provides a few different mechanisms for system security. One of these </a:t>
            </a:r>
            <a:r>
              <a:rPr lang="en-US" dirty="0" smtClean="0"/>
              <a:t>mechanisms </a:t>
            </a:r>
            <a:r>
              <a:rPr lang="en-US" dirty="0"/>
              <a:t>is Linux’s firewall packages</a:t>
            </a:r>
            <a:r>
              <a:rPr lang="en-US" dirty="0" smtClean="0"/>
              <a:t>.</a:t>
            </a:r>
          </a:p>
          <a:p>
            <a:r>
              <a:rPr lang="en-US" dirty="0" err="1"/>
              <a:t>i</a:t>
            </a:r>
            <a:r>
              <a:rPr lang="en-US" dirty="0" err="1" smtClean="0"/>
              <a:t>ptables</a:t>
            </a:r>
            <a:r>
              <a:rPr lang="en-US" dirty="0" smtClean="0"/>
              <a:t> is Fedora’s and Red Hat’s built-in firewall administration tool.</a:t>
            </a:r>
          </a:p>
          <a:p>
            <a:r>
              <a:rPr lang="en-US" dirty="0" err="1"/>
              <a:t>i</a:t>
            </a:r>
            <a:r>
              <a:rPr lang="en-US" dirty="0" err="1" smtClean="0"/>
              <a:t>ptables</a:t>
            </a:r>
            <a:r>
              <a:rPr lang="en-US" dirty="0" smtClean="0"/>
              <a:t> also enables personal firewall on Linux machine.</a:t>
            </a:r>
          </a:p>
          <a:p>
            <a:endParaRPr lang="en-US" dirty="0"/>
          </a:p>
          <a:p>
            <a:endParaRPr lang="en-US" dirty="0"/>
          </a:p>
        </p:txBody>
      </p:sp>
      <p:sp>
        <p:nvSpPr>
          <p:cNvPr id="2" name="Title 1"/>
          <p:cNvSpPr>
            <a:spLocks noGrp="1"/>
          </p:cNvSpPr>
          <p:nvPr>
            <p:ph type="title"/>
          </p:nvPr>
        </p:nvSpPr>
        <p:spPr/>
        <p:txBody>
          <a:bodyPr/>
          <a:lstStyle/>
          <a:p>
            <a:r>
              <a:rPr lang="en-US" dirty="0" smtClean="0"/>
              <a:t>Linux Firewall</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Commands to manage </a:t>
            </a:r>
            <a:r>
              <a:rPr lang="en-US" dirty="0" err="1" smtClean="0"/>
              <a:t>Iptables</a:t>
            </a:r>
            <a:r>
              <a:rPr lang="en-US" dirty="0" smtClean="0"/>
              <a:t> are :</a:t>
            </a:r>
          </a:p>
          <a:p>
            <a:r>
              <a:rPr lang="en-US" dirty="0" smtClean="0"/>
              <a:t>[root#] service </a:t>
            </a:r>
            <a:r>
              <a:rPr lang="en-US" dirty="0" err="1" smtClean="0"/>
              <a:t>iptables</a:t>
            </a:r>
            <a:r>
              <a:rPr lang="en-US" dirty="0" smtClean="0"/>
              <a:t> start</a:t>
            </a:r>
          </a:p>
          <a:p>
            <a:r>
              <a:rPr lang="en-US" dirty="0"/>
              <a:t>[root#] service </a:t>
            </a:r>
            <a:r>
              <a:rPr lang="en-US" dirty="0" err="1"/>
              <a:t>iptables</a:t>
            </a:r>
            <a:r>
              <a:rPr lang="en-US" dirty="0"/>
              <a:t> </a:t>
            </a:r>
            <a:r>
              <a:rPr lang="en-US" dirty="0" smtClean="0"/>
              <a:t>stop</a:t>
            </a:r>
          </a:p>
          <a:p>
            <a:r>
              <a:rPr lang="en-US" dirty="0" smtClean="0"/>
              <a:t>On Boot :</a:t>
            </a:r>
          </a:p>
          <a:p>
            <a:r>
              <a:rPr lang="en-US" dirty="0"/>
              <a:t>[root#] </a:t>
            </a:r>
            <a:r>
              <a:rPr lang="en-US" dirty="0" err="1" smtClean="0"/>
              <a:t>chkconfig</a:t>
            </a:r>
            <a:r>
              <a:rPr lang="en-US" dirty="0" smtClean="0"/>
              <a:t> </a:t>
            </a:r>
            <a:r>
              <a:rPr lang="en-US" dirty="0" err="1"/>
              <a:t>iptables</a:t>
            </a:r>
            <a:r>
              <a:rPr lang="en-US" dirty="0"/>
              <a:t> </a:t>
            </a:r>
            <a:r>
              <a:rPr lang="en-US" dirty="0" smtClean="0"/>
              <a:t>ON</a:t>
            </a:r>
          </a:p>
          <a:p>
            <a:r>
              <a:rPr lang="en-US" dirty="0"/>
              <a:t>[root#] </a:t>
            </a:r>
            <a:r>
              <a:rPr lang="en-US" dirty="0" err="1"/>
              <a:t>chkconfig</a:t>
            </a:r>
            <a:r>
              <a:rPr lang="en-US" dirty="0"/>
              <a:t> </a:t>
            </a:r>
            <a:r>
              <a:rPr lang="en-US" dirty="0" err="1" smtClean="0"/>
              <a:t>iptables</a:t>
            </a:r>
            <a:r>
              <a:rPr lang="en-US" smtClean="0"/>
              <a:t> OFF</a:t>
            </a:r>
            <a:endParaRPr lang="en-US" dirty="0"/>
          </a:p>
          <a:p>
            <a:endParaRPr lang="en-US" dirty="0"/>
          </a:p>
          <a:p>
            <a:endParaRPr lang="en-US" dirty="0"/>
          </a:p>
          <a:p>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178582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Secure Shell, also known as </a:t>
            </a:r>
            <a:r>
              <a:rPr lang="en-US" dirty="0" err="1"/>
              <a:t>ssh</a:t>
            </a:r>
            <a:r>
              <a:rPr lang="en-US" dirty="0"/>
              <a:t>, is a secure telnet replacement that encrypts all </a:t>
            </a:r>
            <a:r>
              <a:rPr lang="en-US" dirty="0" smtClean="0"/>
              <a:t>traffic</a:t>
            </a:r>
            <a:r>
              <a:rPr lang="en-US" dirty="0"/>
              <a:t>, including  passwords, using a public/private  encryption  key exchange  protocol. </a:t>
            </a:r>
            <a:endParaRPr lang="en-US" dirty="0" smtClean="0"/>
          </a:p>
          <a:p>
            <a:r>
              <a:rPr lang="en-US" dirty="0" smtClean="0"/>
              <a:t>It </a:t>
            </a:r>
            <a:r>
              <a:rPr lang="en-US" dirty="0"/>
              <a:t>provides the same functionality of </a:t>
            </a:r>
            <a:r>
              <a:rPr lang="en-US" dirty="0" smtClean="0"/>
              <a:t>telnet(insecure),  </a:t>
            </a:r>
            <a:r>
              <a:rPr lang="en-US" dirty="0"/>
              <a:t>plus other  useful functions,  such as traffic tunneling.</a:t>
            </a:r>
          </a:p>
          <a:p>
            <a:r>
              <a:rPr lang="en-US" dirty="0" smtClean="0"/>
              <a:t>[root#]</a:t>
            </a:r>
            <a:r>
              <a:rPr lang="en-US" dirty="0" err="1" smtClean="0"/>
              <a:t>ssh</a:t>
            </a:r>
            <a:r>
              <a:rPr lang="en-US" dirty="0" smtClean="0"/>
              <a:t> john@example.com</a:t>
            </a:r>
            <a:endParaRPr lang="en-US" dirty="0"/>
          </a:p>
        </p:txBody>
      </p:sp>
      <p:sp>
        <p:nvSpPr>
          <p:cNvPr id="2" name="Title 1"/>
          <p:cNvSpPr>
            <a:spLocks noGrp="1"/>
          </p:cNvSpPr>
          <p:nvPr>
            <p:ph type="title"/>
          </p:nvPr>
        </p:nvSpPr>
        <p:spPr/>
        <p:txBody>
          <a:bodyPr/>
          <a:lstStyle/>
          <a:p>
            <a:r>
              <a:rPr lang="en-US" dirty="0" err="1" smtClean="0"/>
              <a:t>ssh</a:t>
            </a:r>
            <a:endParaRPr lang="en-US" dirty="0"/>
          </a:p>
        </p:txBody>
      </p:sp>
    </p:spTree>
    <p:extLst>
      <p:ext uri="{BB962C8B-B14F-4D97-AF65-F5344CB8AC3E}">
        <p14:creationId xmlns:p14="http://schemas.microsoft.com/office/powerpoint/2010/main" xmlns="" val="1211556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SSH asks if you want to accept and trust the host key being sent to you. This is asked only once when you log in into the machine for the very first time.</a:t>
            </a:r>
          </a:p>
          <a:p>
            <a:r>
              <a:rPr lang="en-US" dirty="0" smtClean="0"/>
              <a:t>After this first login whenever </a:t>
            </a:r>
            <a:r>
              <a:rPr lang="en-US" dirty="0" err="1" smtClean="0"/>
              <a:t>ssh</a:t>
            </a:r>
            <a:r>
              <a:rPr lang="en-US" dirty="0" smtClean="0"/>
              <a:t> is done, system asks for password and a regular terminal in returned.</a:t>
            </a:r>
          </a:p>
          <a:p>
            <a:r>
              <a:rPr lang="en-US" dirty="0" smtClean="0"/>
              <a:t>SSH tunnels almost any protocol through it.</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179079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example creates tunnel for HTTP. This will forward port 80 of your </a:t>
            </a:r>
            <a:r>
              <a:rPr lang="en-US" dirty="0" err="1" smtClean="0"/>
              <a:t>localhost</a:t>
            </a:r>
            <a:r>
              <a:rPr lang="en-US" dirty="0" smtClean="0"/>
              <a:t> to port 80 if </a:t>
            </a:r>
            <a:r>
              <a:rPr lang="en-US" dirty="0" smtClean="0">
                <a:hlinkClick r:id="rId2"/>
              </a:rPr>
              <a:t>www.example.com</a:t>
            </a:r>
            <a:endParaRPr lang="en-US" dirty="0" smtClean="0"/>
          </a:p>
          <a:p>
            <a:r>
              <a:rPr lang="en-US" dirty="0" smtClean="0"/>
              <a:t>[root#]</a:t>
            </a:r>
            <a:r>
              <a:rPr lang="en-US" dirty="0" err="1" smtClean="0"/>
              <a:t>ssh</a:t>
            </a:r>
            <a:r>
              <a:rPr lang="en-US" dirty="0" smtClean="0"/>
              <a:t> –f –N –q –L 80:localhost:80 username@www.example.com</a:t>
            </a:r>
            <a:endParaRPr lang="en-IN"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322811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Secure Copy, also known as </a:t>
            </a:r>
            <a:r>
              <a:rPr lang="en-US" dirty="0" err="1"/>
              <a:t>scp</a:t>
            </a:r>
            <a:r>
              <a:rPr lang="en-US" dirty="0"/>
              <a:t>, is part of the </a:t>
            </a:r>
            <a:r>
              <a:rPr lang="en-US" dirty="0" err="1"/>
              <a:t>ssh</a:t>
            </a:r>
            <a:r>
              <a:rPr lang="en-US" dirty="0"/>
              <a:t> package. </a:t>
            </a:r>
            <a:endParaRPr lang="en-US" dirty="0" smtClean="0"/>
          </a:p>
          <a:p>
            <a:r>
              <a:rPr lang="en-US" dirty="0" err="1" smtClean="0"/>
              <a:t>scp</a:t>
            </a:r>
            <a:r>
              <a:rPr lang="en-US" dirty="0" smtClean="0"/>
              <a:t> helps to copy files securely from any machine to any other </a:t>
            </a:r>
            <a:r>
              <a:rPr lang="en-US" dirty="0" err="1" smtClean="0"/>
              <a:t>linux</a:t>
            </a:r>
            <a:r>
              <a:rPr lang="en-US" dirty="0" smtClean="0"/>
              <a:t> machine provided </a:t>
            </a:r>
            <a:r>
              <a:rPr lang="en-US" dirty="0" err="1" smtClean="0"/>
              <a:t>ssh</a:t>
            </a:r>
            <a:r>
              <a:rPr lang="en-US" dirty="0" smtClean="0"/>
              <a:t> daemon is running. </a:t>
            </a:r>
            <a:endParaRPr lang="en-US" dirty="0"/>
          </a:p>
          <a:p>
            <a:r>
              <a:rPr lang="en-US" dirty="0"/>
              <a:t>The syntax of </a:t>
            </a:r>
            <a:r>
              <a:rPr lang="en-US" dirty="0" err="1"/>
              <a:t>scp</a:t>
            </a:r>
            <a:r>
              <a:rPr lang="en-US" dirty="0"/>
              <a:t> :</a:t>
            </a:r>
          </a:p>
          <a:p>
            <a:r>
              <a:rPr lang="en-US" dirty="0" err="1"/>
              <a:t>scp</a:t>
            </a:r>
            <a:r>
              <a:rPr lang="en-US" dirty="0"/>
              <a:t> </a:t>
            </a:r>
            <a:r>
              <a:rPr lang="en-US" dirty="0">
                <a:hlinkClick r:id="rId2"/>
              </a:rPr>
              <a:t>user@host:file1 </a:t>
            </a:r>
            <a:r>
              <a:rPr lang="en-US" dirty="0">
                <a:hlinkClick r:id="rId3"/>
              </a:rPr>
              <a:t>user@host:file2</a:t>
            </a:r>
            <a:endParaRPr lang="en-US" dirty="0"/>
          </a:p>
          <a:p>
            <a:endParaRPr lang="en-US" dirty="0"/>
          </a:p>
        </p:txBody>
      </p:sp>
      <p:sp>
        <p:nvSpPr>
          <p:cNvPr id="2" name="Title 1"/>
          <p:cNvSpPr>
            <a:spLocks noGrp="1"/>
          </p:cNvSpPr>
          <p:nvPr>
            <p:ph type="title"/>
          </p:nvPr>
        </p:nvSpPr>
        <p:spPr/>
        <p:txBody>
          <a:bodyPr/>
          <a:lstStyle/>
          <a:p>
            <a:r>
              <a:rPr lang="en-US" dirty="0" err="1" smtClean="0"/>
              <a:t>scp</a:t>
            </a:r>
            <a:endParaRPr lang="en-US" dirty="0"/>
          </a:p>
        </p:txBody>
      </p:sp>
    </p:spTree>
    <p:extLst>
      <p:ext uri="{BB962C8B-B14F-4D97-AF65-F5344CB8AC3E}">
        <p14:creationId xmlns:p14="http://schemas.microsoft.com/office/powerpoint/2010/main" xmlns="" val="3343391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a:t>
            </a:r>
            <a:r>
              <a:rPr lang="en-US" dirty="0" err="1" smtClean="0"/>
              <a:t>eg</a:t>
            </a:r>
            <a:r>
              <a:rPr lang="en-US" dirty="0" smtClean="0"/>
              <a:t> :</a:t>
            </a:r>
          </a:p>
          <a:p>
            <a:r>
              <a:rPr lang="en-US" sz="2400" dirty="0" smtClean="0"/>
              <a:t>[root#] </a:t>
            </a:r>
            <a:r>
              <a:rPr lang="en-US" sz="2400" dirty="0" err="1" smtClean="0"/>
              <a:t>scp</a:t>
            </a:r>
            <a:r>
              <a:rPr lang="en-US" sz="2400" dirty="0" smtClean="0"/>
              <a:t> user1@bscit:demofile user2@bscit:newfile</a:t>
            </a:r>
          </a:p>
          <a:p>
            <a:r>
              <a:rPr lang="en-US" sz="2400" dirty="0" smtClean="0"/>
              <a:t>user1@bscit password :</a:t>
            </a:r>
          </a:p>
          <a:p>
            <a:r>
              <a:rPr lang="en-US" sz="2400" dirty="0" smtClean="0"/>
              <a:t>user2@bscit password :</a:t>
            </a:r>
            <a:endParaRPr lang="en-IN" sz="2400" dirty="0"/>
          </a:p>
        </p:txBody>
      </p:sp>
      <p:sp>
        <p:nvSpPr>
          <p:cNvPr id="2" name="Title 1"/>
          <p:cNvSpPr>
            <a:spLocks noGrp="1"/>
          </p:cNvSpPr>
          <p:nvPr>
            <p:ph type="title"/>
          </p:nvPr>
        </p:nvSpPr>
        <p:spPr/>
        <p:txBody>
          <a:bodyPr/>
          <a:lstStyle/>
          <a:p>
            <a:endParaRPr lang="en-IN"/>
          </a:p>
        </p:txBody>
      </p:sp>
    </p:spTree>
    <p:extLst>
      <p:ext uri="{BB962C8B-B14F-4D97-AF65-F5344CB8AC3E}">
        <p14:creationId xmlns:p14="http://schemas.microsoft.com/office/powerpoint/2010/main" xmlns="" val="2207960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Secure File Transfer Program, also known as </a:t>
            </a:r>
            <a:r>
              <a:rPr lang="en-US" dirty="0" err="1"/>
              <a:t>sftp</a:t>
            </a:r>
            <a:r>
              <a:rPr lang="en-US" dirty="0"/>
              <a:t>, is an FTP client that performs all its functions over </a:t>
            </a:r>
            <a:r>
              <a:rPr lang="en-US" dirty="0" err="1"/>
              <a:t>ssh</a:t>
            </a:r>
            <a:r>
              <a:rPr lang="en-US" dirty="0"/>
              <a:t>.</a:t>
            </a:r>
          </a:p>
          <a:p>
            <a:r>
              <a:rPr lang="en-US" dirty="0"/>
              <a:t>The syntax for </a:t>
            </a:r>
            <a:r>
              <a:rPr lang="en-US" dirty="0" err="1"/>
              <a:t>sftp</a:t>
            </a:r>
            <a:r>
              <a:rPr lang="en-US" dirty="0"/>
              <a:t> </a:t>
            </a:r>
            <a:r>
              <a:rPr lang="en-US" dirty="0" smtClean="0"/>
              <a:t>:</a:t>
            </a:r>
            <a:endParaRPr lang="en-US" dirty="0"/>
          </a:p>
          <a:p>
            <a:r>
              <a:rPr lang="en-US" dirty="0" err="1"/>
              <a:t>sftp</a:t>
            </a:r>
            <a:r>
              <a:rPr lang="en-US" dirty="0"/>
              <a:t> </a:t>
            </a:r>
            <a:r>
              <a:rPr lang="en-US" dirty="0" err="1">
                <a:hlinkClick r:id="rId2"/>
              </a:rPr>
              <a:t>user@host:file</a:t>
            </a:r>
            <a:r>
              <a:rPr lang="en-US" dirty="0">
                <a:hlinkClick r:id="rId2"/>
              </a:rPr>
              <a:t> </a:t>
            </a:r>
            <a:r>
              <a:rPr lang="en-US" dirty="0" smtClean="0">
                <a:hlinkClick r:id="rId2"/>
              </a:rPr>
              <a:t>file</a:t>
            </a:r>
            <a:endParaRPr lang="en-US" dirty="0" smtClean="0"/>
          </a:p>
          <a:p>
            <a:r>
              <a:rPr lang="en-US" dirty="0" smtClean="0"/>
              <a:t>For </a:t>
            </a:r>
            <a:r>
              <a:rPr lang="en-US" dirty="0" err="1" smtClean="0"/>
              <a:t>eg</a:t>
            </a:r>
            <a:r>
              <a:rPr lang="en-US" dirty="0" smtClean="0"/>
              <a:t>:</a:t>
            </a:r>
          </a:p>
          <a:p>
            <a:r>
              <a:rPr lang="en-US" dirty="0" smtClean="0"/>
              <a:t>[root#] </a:t>
            </a:r>
            <a:r>
              <a:rPr lang="en-US" dirty="0" err="1" smtClean="0"/>
              <a:t>sftp</a:t>
            </a:r>
            <a:r>
              <a:rPr lang="en-US" dirty="0" smtClean="0"/>
              <a:t> user1@bscit:tyitfile </a:t>
            </a:r>
            <a:r>
              <a:rPr lang="en-US" dirty="0" err="1" smtClean="0"/>
              <a:t>newfile</a:t>
            </a:r>
            <a:endParaRPr lang="en-US" dirty="0" smtClean="0"/>
          </a:p>
          <a:p>
            <a:r>
              <a:rPr lang="en-US" dirty="0" smtClean="0"/>
              <a:t>Connecting to </a:t>
            </a:r>
            <a:r>
              <a:rPr lang="en-US" dirty="0" err="1" smtClean="0"/>
              <a:t>bscit</a:t>
            </a:r>
            <a:r>
              <a:rPr lang="en-US" dirty="0" smtClean="0"/>
              <a:t>..</a:t>
            </a:r>
          </a:p>
          <a:p>
            <a:r>
              <a:rPr lang="en-US" dirty="0" smtClean="0"/>
              <a:t>user1@bscit password :</a:t>
            </a:r>
            <a:endParaRPr lang="en-US" dirty="0"/>
          </a:p>
          <a:p>
            <a:endParaRPr lang="en-US" dirty="0"/>
          </a:p>
        </p:txBody>
      </p:sp>
      <p:sp>
        <p:nvSpPr>
          <p:cNvPr id="2" name="Title 1"/>
          <p:cNvSpPr>
            <a:spLocks noGrp="1"/>
          </p:cNvSpPr>
          <p:nvPr>
            <p:ph type="title"/>
          </p:nvPr>
        </p:nvSpPr>
        <p:spPr/>
        <p:txBody>
          <a:bodyPr/>
          <a:lstStyle/>
          <a:p>
            <a:r>
              <a:rPr lang="en-US" dirty="0" err="1" smtClean="0"/>
              <a:t>sftp</a:t>
            </a:r>
            <a:endParaRPr lang="en-US" dirty="0"/>
          </a:p>
        </p:txBody>
      </p:sp>
    </p:spTree>
    <p:extLst>
      <p:ext uri="{BB962C8B-B14F-4D97-AF65-F5344CB8AC3E}">
        <p14:creationId xmlns:p14="http://schemas.microsoft.com/office/powerpoint/2010/main" xmlns="" val="40462059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489</TotalTime>
  <Words>1690</Words>
  <Application>Microsoft Office PowerPoint</Application>
  <PresentationFormat>On-screen Show (4:3)</PresentationFormat>
  <Paragraphs>185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Waveform</vt:lpstr>
      <vt:lpstr>Internet Services</vt:lpstr>
      <vt:lpstr>WHAT IS AN INTERNET SERVICE?</vt:lpstr>
      <vt:lpstr>Secure Services </vt:lpstr>
      <vt:lpstr>ssh</vt:lpstr>
      <vt:lpstr>Slide 5</vt:lpstr>
      <vt:lpstr>Slide 6</vt:lpstr>
      <vt:lpstr>scp</vt:lpstr>
      <vt:lpstr>Slide 8</vt:lpstr>
      <vt:lpstr>sftp</vt:lpstr>
      <vt:lpstr>Less secure services</vt:lpstr>
      <vt:lpstr>telnet</vt:lpstr>
      <vt:lpstr>Slide 12</vt:lpstr>
      <vt:lpstr>ftp</vt:lpstr>
      <vt:lpstr>Slide 14</vt:lpstr>
      <vt:lpstr>rsync</vt:lpstr>
      <vt:lpstr>rlogin</vt:lpstr>
      <vt:lpstr>rsh</vt:lpstr>
      <vt:lpstr>finger</vt:lpstr>
      <vt:lpstr>Slide 19</vt:lpstr>
      <vt:lpstr>Talk and ntalk</vt:lpstr>
      <vt:lpstr>Slide 21</vt:lpstr>
      <vt:lpstr>Linux as Server</vt:lpstr>
      <vt:lpstr>Slide 23</vt:lpstr>
      <vt:lpstr>Slide 24</vt:lpstr>
      <vt:lpstr>Slide 25</vt:lpstr>
      <vt:lpstr>Slide 26</vt:lpstr>
      <vt:lpstr>Slide 27</vt:lpstr>
      <vt:lpstr>Slide 28</vt:lpstr>
      <vt:lpstr>Inetd Server</vt:lpstr>
      <vt:lpstr>Xinetd Server</vt:lpstr>
      <vt:lpstr>Slide 31</vt:lpstr>
      <vt:lpstr>Slide 32</vt:lpstr>
      <vt:lpstr>/etc/xientd.conf</vt:lpstr>
      <vt:lpstr>Slide 34</vt:lpstr>
      <vt:lpstr>Xinetd started services</vt:lpstr>
      <vt:lpstr>Slide 36</vt:lpstr>
      <vt:lpstr>Stand-Alone Services</vt:lpstr>
      <vt:lpstr>Linux Firewall</vt:lpstr>
      <vt:lpstr>Slide 39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Server</dc:title>
  <dc:creator>Roshan</dc:creator>
  <cp:lastModifiedBy>administrator</cp:lastModifiedBy>
  <cp:revision>100</cp:revision>
  <dcterms:created xsi:type="dcterms:W3CDTF">2014-07-30T05:05:45Z</dcterms:created>
  <dcterms:modified xsi:type="dcterms:W3CDTF">2016-07-28T03:54:14Z</dcterms:modified>
</cp:coreProperties>
</file>